
<file path=[Content_Types].xml><?xml version="1.0" encoding="utf-8"?>
<Types xmlns="http://schemas.openxmlformats.org/package/2006/content-types">
  <Default Extension="glb" ContentType="model/gltf.binary"/>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707" r:id="rId5"/>
    <p:sldMasterId id="2147483711" r:id="rId6"/>
    <p:sldMasterId id="2147483730" r:id="rId7"/>
  </p:sldMasterIdLst>
  <p:notesMasterIdLst>
    <p:notesMasterId r:id="rId80"/>
  </p:notesMasterIdLst>
  <p:sldIdLst>
    <p:sldId id="282" r:id="rId8"/>
    <p:sldId id="3040" r:id="rId9"/>
    <p:sldId id="3137" r:id="rId10"/>
    <p:sldId id="3138" r:id="rId11"/>
    <p:sldId id="3140" r:id="rId12"/>
    <p:sldId id="3139" r:id="rId13"/>
    <p:sldId id="3020" r:id="rId14"/>
    <p:sldId id="3141" r:id="rId15"/>
    <p:sldId id="3087" r:id="rId16"/>
    <p:sldId id="3025" r:id="rId17"/>
    <p:sldId id="311" r:id="rId18"/>
    <p:sldId id="3019" r:id="rId19"/>
    <p:sldId id="3092" r:id="rId20"/>
    <p:sldId id="279" r:id="rId21"/>
    <p:sldId id="3093" r:id="rId22"/>
    <p:sldId id="3122" r:id="rId23"/>
    <p:sldId id="3016" r:id="rId24"/>
    <p:sldId id="3134" r:id="rId25"/>
    <p:sldId id="3133" r:id="rId26"/>
    <p:sldId id="3029" r:id="rId27"/>
    <p:sldId id="265" r:id="rId28"/>
    <p:sldId id="3017" r:id="rId29"/>
    <p:sldId id="3018" r:id="rId30"/>
    <p:sldId id="3128" r:id="rId31"/>
    <p:sldId id="288" r:id="rId32"/>
    <p:sldId id="3024" r:id="rId33"/>
    <p:sldId id="3026" r:id="rId34"/>
    <p:sldId id="3027" r:id="rId35"/>
    <p:sldId id="3028" r:id="rId36"/>
    <p:sldId id="3030" r:id="rId37"/>
    <p:sldId id="3031" r:id="rId38"/>
    <p:sldId id="3033" r:id="rId39"/>
    <p:sldId id="3164" r:id="rId40"/>
    <p:sldId id="3165" r:id="rId41"/>
    <p:sldId id="3055" r:id="rId42"/>
    <p:sldId id="3056" r:id="rId43"/>
    <p:sldId id="278" r:id="rId44"/>
    <p:sldId id="3094" r:id="rId45"/>
    <p:sldId id="3103" r:id="rId46"/>
    <p:sldId id="3160" r:id="rId47"/>
    <p:sldId id="3162" r:id="rId48"/>
    <p:sldId id="3161" r:id="rId49"/>
    <p:sldId id="3163" r:id="rId50"/>
    <p:sldId id="3058" r:id="rId51"/>
    <p:sldId id="3059" r:id="rId52"/>
    <p:sldId id="3095" r:id="rId53"/>
    <p:sldId id="3062" r:id="rId54"/>
    <p:sldId id="3096" r:id="rId55"/>
    <p:sldId id="3166" r:id="rId56"/>
    <p:sldId id="3063" r:id="rId57"/>
    <p:sldId id="3064" r:id="rId58"/>
    <p:sldId id="3073" r:id="rId59"/>
    <p:sldId id="3066" r:id="rId60"/>
    <p:sldId id="3067" r:id="rId61"/>
    <p:sldId id="3068" r:id="rId62"/>
    <p:sldId id="3111" r:id="rId63"/>
    <p:sldId id="3112" r:id="rId64"/>
    <p:sldId id="3114" r:id="rId65"/>
    <p:sldId id="3115" r:id="rId66"/>
    <p:sldId id="3116" r:id="rId67"/>
    <p:sldId id="3003" r:id="rId68"/>
    <p:sldId id="3132" r:id="rId69"/>
    <p:sldId id="3060" r:id="rId70"/>
    <p:sldId id="3075" r:id="rId71"/>
    <p:sldId id="3076" r:id="rId72"/>
    <p:sldId id="3074" r:id="rId73"/>
    <p:sldId id="3124" r:id="rId74"/>
    <p:sldId id="3143" r:id="rId75"/>
    <p:sldId id="3144" r:id="rId76"/>
    <p:sldId id="3145" r:id="rId77"/>
    <p:sldId id="3142" r:id="rId78"/>
    <p:sldId id="3127" r:id="rId7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AF0"/>
    <a:srgbClr val="6E7E9B"/>
    <a:srgbClr val="FFFFFF"/>
    <a:srgbClr val="00AAC8"/>
    <a:srgbClr val="FFCC00"/>
    <a:srgbClr val="DADADA"/>
    <a:srgbClr val="4B2D6D"/>
    <a:srgbClr val="E63232"/>
    <a:srgbClr val="F2F58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980" autoAdjust="0"/>
  </p:normalViewPr>
  <p:slideViewPr>
    <p:cSldViewPr snapToGrid="0" snapToObjects="1">
      <p:cViewPr varScale="1">
        <p:scale>
          <a:sx n="98" d="100"/>
          <a:sy n="98" d="100"/>
        </p:scale>
        <p:origin x="82" y="163"/>
      </p:cViewPr>
      <p:guideLst/>
    </p:cSldViewPr>
  </p:slideViewPr>
  <p:notesTextViewPr>
    <p:cViewPr>
      <p:scale>
        <a:sx n="66" d="100"/>
        <a:sy n="66"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tableStyles" Target="tableStyles.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61" Type="http://schemas.openxmlformats.org/officeDocument/2006/relationships/slide" Target="slides/slide54.xml"/><Relationship Id="rId82" Type="http://schemas.openxmlformats.org/officeDocument/2006/relationships/viewProps" Target="viewProps.xml"/><Relationship Id="rId19" Type="http://schemas.openxmlformats.org/officeDocument/2006/relationships/slide" Target="slides/slide1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slide" Target="slides/slide36.xml"/><Relationship Id="rId48" Type="http://schemas.openxmlformats.org/officeDocument/2006/relationships/slide" Target="slides/slide41.xml"/><Relationship Id="rId56" Type="http://schemas.openxmlformats.org/officeDocument/2006/relationships/slide" Target="slides/slide49.xml"/><Relationship Id="rId64" Type="http://schemas.openxmlformats.org/officeDocument/2006/relationships/slide" Target="slides/slide57.xml"/><Relationship Id="rId69" Type="http://schemas.openxmlformats.org/officeDocument/2006/relationships/slide" Target="slides/slide62.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80"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7" Type="http://schemas.openxmlformats.org/officeDocument/2006/relationships/slideMaster" Target="slideMasters/slideMaster4.xml"/><Relationship Id="rId71" Type="http://schemas.openxmlformats.org/officeDocument/2006/relationships/slide" Target="slides/slide64.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s>
</file>

<file path=ppt/diagrams/_rels/data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ata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svg"/><Relationship Id="rId1" Type="http://schemas.openxmlformats.org/officeDocument/2006/relationships/image" Target="../media/image31.png"/><Relationship Id="rId4" Type="http://schemas.openxmlformats.org/officeDocument/2006/relationships/image" Target="../media/image34.svg"/></Relationships>
</file>

<file path=ppt/diagrams/_rels/drawing2.xml.rels><?xml version="1.0" encoding="UTF-8" standalone="yes"?>
<Relationships xmlns="http://schemas.openxmlformats.org/package/2006/relationships"><Relationship Id="rId8" Type="http://schemas.openxmlformats.org/officeDocument/2006/relationships/image" Target="../media/image51.svg"/><Relationship Id="rId13" Type="http://schemas.openxmlformats.org/officeDocument/2006/relationships/image" Target="../media/image56.pn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svg"/><Relationship Id="rId2" Type="http://schemas.openxmlformats.org/officeDocument/2006/relationships/image" Target="../media/image45.svg"/><Relationship Id="rId1" Type="http://schemas.openxmlformats.org/officeDocument/2006/relationships/image" Target="../media/image44.png"/><Relationship Id="rId6" Type="http://schemas.openxmlformats.org/officeDocument/2006/relationships/image" Target="../media/image49.svg"/><Relationship Id="rId11" Type="http://schemas.openxmlformats.org/officeDocument/2006/relationships/image" Target="../media/image54.png"/><Relationship Id="rId5" Type="http://schemas.openxmlformats.org/officeDocument/2006/relationships/image" Target="../media/image48.png"/><Relationship Id="rId10" Type="http://schemas.openxmlformats.org/officeDocument/2006/relationships/image" Target="../media/image53.svg"/><Relationship Id="rId4" Type="http://schemas.openxmlformats.org/officeDocument/2006/relationships/image" Target="../media/image47.svg"/><Relationship Id="rId9" Type="http://schemas.openxmlformats.org/officeDocument/2006/relationships/image" Target="../media/image52.png"/><Relationship Id="rId14" Type="http://schemas.openxmlformats.org/officeDocument/2006/relationships/image" Target="../media/image57.svg"/></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B35E635-008D-4FA2-9153-597E86B022A1}" type="doc">
      <dgm:prSet loTypeId="urn:microsoft.com/office/officeart/2018/5/layout/IconCircleLabelList" loCatId="icon" qsTypeId="urn:microsoft.com/office/officeart/2005/8/quickstyle/simple1" qsCatId="simple" csTypeId="urn:microsoft.com/office/officeart/2005/8/colors/accent2_2" csCatId="accent2" phldr="1"/>
      <dgm:spPr/>
      <dgm:t>
        <a:bodyPr/>
        <a:lstStyle/>
        <a:p>
          <a:endParaRPr lang="en-US"/>
        </a:p>
      </dgm:t>
    </dgm:pt>
    <dgm:pt modelId="{F9D9C579-FB47-4851-8023-D721E4DA5F19}">
      <dgm:prSet/>
      <dgm:spPr/>
      <dgm:t>
        <a:bodyPr/>
        <a:lstStyle/>
        <a:p>
          <a:pPr>
            <a:lnSpc>
              <a:spcPct val="100000"/>
            </a:lnSpc>
            <a:defRPr cap="all"/>
          </a:pPr>
          <a:r>
            <a:rPr lang="en-US"/>
            <a:t>From Working Software</a:t>
          </a:r>
        </a:p>
      </dgm:t>
    </dgm:pt>
    <dgm:pt modelId="{4C88C53E-B193-4562-9905-0824018F0ED9}" type="parTrans" cxnId="{2079D8EA-F52B-4CC7-B988-36767A7473FD}">
      <dgm:prSet/>
      <dgm:spPr/>
      <dgm:t>
        <a:bodyPr/>
        <a:lstStyle/>
        <a:p>
          <a:endParaRPr lang="en-US"/>
        </a:p>
      </dgm:t>
    </dgm:pt>
    <dgm:pt modelId="{594539E3-91F3-4136-AC94-13D6FA8FB37C}" type="sibTrans" cxnId="{2079D8EA-F52B-4CC7-B988-36767A7473FD}">
      <dgm:prSet/>
      <dgm:spPr/>
      <dgm:t>
        <a:bodyPr/>
        <a:lstStyle/>
        <a:p>
          <a:endParaRPr lang="en-US"/>
        </a:p>
      </dgm:t>
    </dgm:pt>
    <dgm:pt modelId="{66B19C09-2EB3-457B-9ACD-DD13154AC8FA}">
      <dgm:prSet/>
      <dgm:spPr/>
      <dgm:t>
        <a:bodyPr/>
        <a:lstStyle/>
        <a:p>
          <a:pPr>
            <a:lnSpc>
              <a:spcPct val="100000"/>
            </a:lnSpc>
            <a:defRPr cap="all"/>
          </a:pPr>
          <a:r>
            <a:rPr lang="en-US" dirty="0"/>
            <a:t>To Professional software</a:t>
          </a:r>
        </a:p>
      </dgm:t>
    </dgm:pt>
    <dgm:pt modelId="{42C9001E-EEF3-44B5-BFB4-45D8EF4E4801}" type="parTrans" cxnId="{123D5B21-7291-49C1-88EC-D9847485A48F}">
      <dgm:prSet/>
      <dgm:spPr/>
      <dgm:t>
        <a:bodyPr/>
        <a:lstStyle/>
        <a:p>
          <a:endParaRPr lang="en-US"/>
        </a:p>
      </dgm:t>
    </dgm:pt>
    <dgm:pt modelId="{2691FC36-8F5D-4A32-841A-E60D58FF055A}" type="sibTrans" cxnId="{123D5B21-7291-49C1-88EC-D9847485A48F}">
      <dgm:prSet/>
      <dgm:spPr/>
      <dgm:t>
        <a:bodyPr/>
        <a:lstStyle/>
        <a:p>
          <a:endParaRPr lang="en-US"/>
        </a:p>
      </dgm:t>
    </dgm:pt>
    <dgm:pt modelId="{83321232-5C29-49F4-BE53-AC342F039373}" type="pres">
      <dgm:prSet presAssocID="{DB35E635-008D-4FA2-9153-597E86B022A1}" presName="root" presStyleCnt="0">
        <dgm:presLayoutVars>
          <dgm:dir/>
          <dgm:resizeHandles val="exact"/>
        </dgm:presLayoutVars>
      </dgm:prSet>
      <dgm:spPr/>
    </dgm:pt>
    <dgm:pt modelId="{04FA2FBC-D480-49E8-A689-8529BEF675E0}" type="pres">
      <dgm:prSet presAssocID="{F9D9C579-FB47-4851-8023-D721E4DA5F19}" presName="compNode" presStyleCnt="0"/>
      <dgm:spPr/>
    </dgm:pt>
    <dgm:pt modelId="{2DFA73AD-98F2-4BAB-B7F4-28E4079148D1}" type="pres">
      <dgm:prSet presAssocID="{F9D9C579-FB47-4851-8023-D721E4DA5F19}" presName="iconBgRect" presStyleLbl="bgShp" presStyleIdx="0" presStyleCnt="2"/>
      <dgm:spPr/>
    </dgm:pt>
    <dgm:pt modelId="{41C67EA9-4684-463F-A6F9-A0D2BC4AE342}" type="pres">
      <dgm:prSet presAssocID="{F9D9C579-FB47-4851-8023-D721E4DA5F19}"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Computer"/>
        </a:ext>
      </dgm:extLst>
    </dgm:pt>
    <dgm:pt modelId="{039000C7-A4EB-4B92-9736-D9DFF69F5755}" type="pres">
      <dgm:prSet presAssocID="{F9D9C579-FB47-4851-8023-D721E4DA5F19}" presName="spaceRect" presStyleCnt="0"/>
      <dgm:spPr/>
    </dgm:pt>
    <dgm:pt modelId="{3C22B00E-E810-47A3-8C26-212E99D19D81}" type="pres">
      <dgm:prSet presAssocID="{F9D9C579-FB47-4851-8023-D721E4DA5F19}" presName="textRect" presStyleLbl="revTx" presStyleIdx="0" presStyleCnt="2">
        <dgm:presLayoutVars>
          <dgm:chMax val="1"/>
          <dgm:chPref val="1"/>
        </dgm:presLayoutVars>
      </dgm:prSet>
      <dgm:spPr/>
    </dgm:pt>
    <dgm:pt modelId="{298B13C8-A7EE-4580-A364-33475BCB14D8}" type="pres">
      <dgm:prSet presAssocID="{594539E3-91F3-4136-AC94-13D6FA8FB37C}" presName="sibTrans" presStyleCnt="0"/>
      <dgm:spPr/>
    </dgm:pt>
    <dgm:pt modelId="{F4413E8E-40FF-44CC-95E7-84B640BA6769}" type="pres">
      <dgm:prSet presAssocID="{66B19C09-2EB3-457B-9ACD-DD13154AC8FA}" presName="compNode" presStyleCnt="0"/>
      <dgm:spPr/>
    </dgm:pt>
    <dgm:pt modelId="{A0B75E59-F326-4C77-8B42-237028A9F375}" type="pres">
      <dgm:prSet presAssocID="{66B19C09-2EB3-457B-9ACD-DD13154AC8FA}" presName="iconBgRect" presStyleLbl="bgShp" presStyleIdx="1" presStyleCnt="2"/>
      <dgm:spPr/>
    </dgm:pt>
    <dgm:pt modelId="{52BE2583-5210-4B30-B71E-A7D67E26A9E2}" type="pres">
      <dgm:prSet presAssocID="{66B19C09-2EB3-457B-9ACD-DD13154AC8FA}"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Head with Gears"/>
        </a:ext>
      </dgm:extLst>
    </dgm:pt>
    <dgm:pt modelId="{71967463-E219-437B-A819-770465A9DB71}" type="pres">
      <dgm:prSet presAssocID="{66B19C09-2EB3-457B-9ACD-DD13154AC8FA}" presName="spaceRect" presStyleCnt="0"/>
      <dgm:spPr/>
    </dgm:pt>
    <dgm:pt modelId="{7D89FB78-1616-4187-A63A-4BCE49B17F71}" type="pres">
      <dgm:prSet presAssocID="{66B19C09-2EB3-457B-9ACD-DD13154AC8FA}" presName="textRect" presStyleLbl="revTx" presStyleIdx="1" presStyleCnt="2">
        <dgm:presLayoutVars>
          <dgm:chMax val="1"/>
          <dgm:chPref val="1"/>
        </dgm:presLayoutVars>
      </dgm:prSet>
      <dgm:spPr/>
    </dgm:pt>
  </dgm:ptLst>
  <dgm:cxnLst>
    <dgm:cxn modelId="{DCBB4F00-C70A-4BA4-8D14-68E1B63D0C9C}" type="presOf" srcId="{F9D9C579-FB47-4851-8023-D721E4DA5F19}" destId="{3C22B00E-E810-47A3-8C26-212E99D19D81}" srcOrd="0" destOrd="0" presId="urn:microsoft.com/office/officeart/2018/5/layout/IconCircleLabelList"/>
    <dgm:cxn modelId="{123D5B21-7291-49C1-88EC-D9847485A48F}" srcId="{DB35E635-008D-4FA2-9153-597E86B022A1}" destId="{66B19C09-2EB3-457B-9ACD-DD13154AC8FA}" srcOrd="1" destOrd="0" parTransId="{42C9001E-EEF3-44B5-BFB4-45D8EF4E4801}" sibTransId="{2691FC36-8F5D-4A32-841A-E60D58FF055A}"/>
    <dgm:cxn modelId="{0199F44F-CF3F-4068-85BC-DC9361506E4A}" type="presOf" srcId="{DB35E635-008D-4FA2-9153-597E86B022A1}" destId="{83321232-5C29-49F4-BE53-AC342F039373}" srcOrd="0" destOrd="0" presId="urn:microsoft.com/office/officeart/2018/5/layout/IconCircleLabelList"/>
    <dgm:cxn modelId="{657F4272-4075-42AF-9A05-B76C8DAA7B06}" type="presOf" srcId="{66B19C09-2EB3-457B-9ACD-DD13154AC8FA}" destId="{7D89FB78-1616-4187-A63A-4BCE49B17F71}" srcOrd="0" destOrd="0" presId="urn:microsoft.com/office/officeart/2018/5/layout/IconCircleLabelList"/>
    <dgm:cxn modelId="{2079D8EA-F52B-4CC7-B988-36767A7473FD}" srcId="{DB35E635-008D-4FA2-9153-597E86B022A1}" destId="{F9D9C579-FB47-4851-8023-D721E4DA5F19}" srcOrd="0" destOrd="0" parTransId="{4C88C53E-B193-4562-9905-0824018F0ED9}" sibTransId="{594539E3-91F3-4136-AC94-13D6FA8FB37C}"/>
    <dgm:cxn modelId="{DB427570-FD92-4E01-B75F-C419824A4115}" type="presParOf" srcId="{83321232-5C29-49F4-BE53-AC342F039373}" destId="{04FA2FBC-D480-49E8-A689-8529BEF675E0}" srcOrd="0" destOrd="0" presId="urn:microsoft.com/office/officeart/2018/5/layout/IconCircleLabelList"/>
    <dgm:cxn modelId="{834BEAED-79E0-4F4C-836C-7B633A44AE0C}" type="presParOf" srcId="{04FA2FBC-D480-49E8-A689-8529BEF675E0}" destId="{2DFA73AD-98F2-4BAB-B7F4-28E4079148D1}" srcOrd="0" destOrd="0" presId="urn:microsoft.com/office/officeart/2018/5/layout/IconCircleLabelList"/>
    <dgm:cxn modelId="{B92A70AF-03DC-4ECA-AAD1-1F9D737C49B2}" type="presParOf" srcId="{04FA2FBC-D480-49E8-A689-8529BEF675E0}" destId="{41C67EA9-4684-463F-A6F9-A0D2BC4AE342}" srcOrd="1" destOrd="0" presId="urn:microsoft.com/office/officeart/2018/5/layout/IconCircleLabelList"/>
    <dgm:cxn modelId="{23C20690-A27A-4AD1-A34C-3BA8B08538FE}" type="presParOf" srcId="{04FA2FBC-D480-49E8-A689-8529BEF675E0}" destId="{039000C7-A4EB-4B92-9736-D9DFF69F5755}" srcOrd="2" destOrd="0" presId="urn:microsoft.com/office/officeart/2018/5/layout/IconCircleLabelList"/>
    <dgm:cxn modelId="{97A0443F-0EA4-4FC0-80AB-C09E5FDA1C8B}" type="presParOf" srcId="{04FA2FBC-D480-49E8-A689-8529BEF675E0}" destId="{3C22B00E-E810-47A3-8C26-212E99D19D81}" srcOrd="3" destOrd="0" presId="urn:microsoft.com/office/officeart/2018/5/layout/IconCircleLabelList"/>
    <dgm:cxn modelId="{A0868038-E3EF-4FD2-B1B6-4448C503C06F}" type="presParOf" srcId="{83321232-5C29-49F4-BE53-AC342F039373}" destId="{298B13C8-A7EE-4580-A364-33475BCB14D8}" srcOrd="1" destOrd="0" presId="urn:microsoft.com/office/officeart/2018/5/layout/IconCircleLabelList"/>
    <dgm:cxn modelId="{DA936D68-0543-487D-827D-47506206B5B9}" type="presParOf" srcId="{83321232-5C29-49F4-BE53-AC342F039373}" destId="{F4413E8E-40FF-44CC-95E7-84B640BA6769}" srcOrd="2" destOrd="0" presId="urn:microsoft.com/office/officeart/2018/5/layout/IconCircleLabelList"/>
    <dgm:cxn modelId="{26A8CFD1-941F-4A6E-815C-62B5E3FA6FD3}" type="presParOf" srcId="{F4413E8E-40FF-44CC-95E7-84B640BA6769}" destId="{A0B75E59-F326-4C77-8B42-237028A9F375}" srcOrd="0" destOrd="0" presId="urn:microsoft.com/office/officeart/2018/5/layout/IconCircleLabelList"/>
    <dgm:cxn modelId="{6ED013F1-CD51-46E1-B2C8-9177B3A6D915}" type="presParOf" srcId="{F4413E8E-40FF-44CC-95E7-84B640BA6769}" destId="{52BE2583-5210-4B30-B71E-A7D67E26A9E2}" srcOrd="1" destOrd="0" presId="urn:microsoft.com/office/officeart/2018/5/layout/IconCircleLabelList"/>
    <dgm:cxn modelId="{4E2DEBE4-88F4-4621-9F36-39264E6604CC}" type="presParOf" srcId="{F4413E8E-40FF-44CC-95E7-84B640BA6769}" destId="{71967463-E219-437B-A819-770465A9DB71}" srcOrd="2" destOrd="0" presId="urn:microsoft.com/office/officeart/2018/5/layout/IconCircleLabelList"/>
    <dgm:cxn modelId="{10B25953-3713-49BE-BF0A-42FE1F01CCDE}" type="presParOf" srcId="{F4413E8E-40FF-44CC-95E7-84B640BA6769}" destId="{7D89FB78-1616-4187-A63A-4BCE49B17F71}"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73035B5-018A-423B-8F26-FB47DA66ED65}"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C467F65E-BCF7-4828-AB3E-EABCC95BDA47}">
      <dgm:prSet/>
      <dgm:spPr/>
      <dgm:t>
        <a:bodyPr/>
        <a:lstStyle/>
        <a:p>
          <a:pPr>
            <a:lnSpc>
              <a:spcPct val="100000"/>
            </a:lnSpc>
          </a:pPr>
          <a:r>
            <a:rPr lang="en-US" dirty="0"/>
            <a:t>Functional contract (specification and documentation)</a:t>
          </a:r>
        </a:p>
      </dgm:t>
    </dgm:pt>
    <dgm:pt modelId="{F374AFBC-E0D3-4238-BAB3-9FD2D91CC4DF}" type="parTrans" cxnId="{D84DE356-22E8-4794-8C01-DE67DF31493A}">
      <dgm:prSet/>
      <dgm:spPr/>
      <dgm:t>
        <a:bodyPr/>
        <a:lstStyle/>
        <a:p>
          <a:endParaRPr lang="en-US"/>
        </a:p>
      </dgm:t>
    </dgm:pt>
    <dgm:pt modelId="{80521FBD-D667-496E-9DE8-BE54B19031B9}" type="sibTrans" cxnId="{D84DE356-22E8-4794-8C01-DE67DF31493A}">
      <dgm:prSet/>
      <dgm:spPr/>
      <dgm:t>
        <a:bodyPr/>
        <a:lstStyle/>
        <a:p>
          <a:endParaRPr lang="en-US"/>
        </a:p>
      </dgm:t>
    </dgm:pt>
    <dgm:pt modelId="{D5757E1F-99E9-4993-9A29-CCF5F31BB504}">
      <dgm:prSet/>
      <dgm:spPr/>
      <dgm:t>
        <a:bodyPr/>
        <a:lstStyle/>
        <a:p>
          <a:pPr>
            <a:lnSpc>
              <a:spcPct val="100000"/>
            </a:lnSpc>
          </a:pPr>
          <a:r>
            <a:rPr lang="en-US" dirty="0"/>
            <a:t>Quick (REPL) feedback cycle for developer</a:t>
          </a:r>
        </a:p>
      </dgm:t>
    </dgm:pt>
    <dgm:pt modelId="{1AD72E7A-3125-4D6B-9A1C-3703BFBDBB57}" type="parTrans" cxnId="{D2C99657-FFC5-4642-8E40-4E355BC47533}">
      <dgm:prSet/>
      <dgm:spPr/>
      <dgm:t>
        <a:bodyPr/>
        <a:lstStyle/>
        <a:p>
          <a:endParaRPr lang="en-US"/>
        </a:p>
      </dgm:t>
    </dgm:pt>
    <dgm:pt modelId="{E0E5BE00-E8C6-490D-AEE8-E63721A955AE}" type="sibTrans" cxnId="{D2C99657-FFC5-4642-8E40-4E355BC47533}">
      <dgm:prSet/>
      <dgm:spPr/>
      <dgm:t>
        <a:bodyPr/>
        <a:lstStyle/>
        <a:p>
          <a:endParaRPr lang="en-US"/>
        </a:p>
      </dgm:t>
    </dgm:pt>
    <dgm:pt modelId="{CB110A43-73BC-45F2-A1FD-5F37DDF52424}">
      <dgm:prSet/>
      <dgm:spPr/>
      <dgm:t>
        <a:bodyPr/>
        <a:lstStyle/>
        <a:p>
          <a:pPr>
            <a:lnSpc>
              <a:spcPct val="100000"/>
            </a:lnSpc>
          </a:pPr>
          <a:r>
            <a:rPr lang="en-US" dirty="0"/>
            <a:t>Proof of “working”</a:t>
          </a:r>
        </a:p>
      </dgm:t>
    </dgm:pt>
    <dgm:pt modelId="{023262B8-267B-4C96-961E-4982060E1127}" type="parTrans" cxnId="{103BA3DF-76F2-4573-8CF9-4F6B8BA961B3}">
      <dgm:prSet/>
      <dgm:spPr/>
      <dgm:t>
        <a:bodyPr/>
        <a:lstStyle/>
        <a:p>
          <a:endParaRPr lang="en-US"/>
        </a:p>
      </dgm:t>
    </dgm:pt>
    <dgm:pt modelId="{C0B95E14-DFF9-44FC-9063-C40447648D7D}" type="sibTrans" cxnId="{103BA3DF-76F2-4573-8CF9-4F6B8BA961B3}">
      <dgm:prSet/>
      <dgm:spPr/>
      <dgm:t>
        <a:bodyPr/>
        <a:lstStyle/>
        <a:p>
          <a:endParaRPr lang="en-US"/>
        </a:p>
      </dgm:t>
    </dgm:pt>
    <dgm:pt modelId="{F07B91DC-6037-45BF-BE74-AA841E5A1566}">
      <dgm:prSet/>
      <dgm:spPr/>
      <dgm:t>
        <a:bodyPr/>
        <a:lstStyle/>
        <a:p>
          <a:pPr>
            <a:lnSpc>
              <a:spcPct val="100000"/>
            </a:lnSpc>
          </a:pPr>
          <a:r>
            <a:rPr lang="en-US" dirty="0"/>
            <a:t>Insulator that allows </a:t>
          </a:r>
        </a:p>
      </dgm:t>
    </dgm:pt>
    <dgm:pt modelId="{ED756DCF-FD66-4B13-8036-443F5DCD86B8}" type="parTrans" cxnId="{3D9088E9-9186-4896-AE82-4D93866C315D}">
      <dgm:prSet/>
      <dgm:spPr/>
      <dgm:t>
        <a:bodyPr/>
        <a:lstStyle/>
        <a:p>
          <a:endParaRPr lang="en-US"/>
        </a:p>
      </dgm:t>
    </dgm:pt>
    <dgm:pt modelId="{C7FA21ED-E075-461D-B68C-DA20FC5739B9}" type="sibTrans" cxnId="{3D9088E9-9186-4896-AE82-4D93866C315D}">
      <dgm:prSet/>
      <dgm:spPr/>
      <dgm:t>
        <a:bodyPr/>
        <a:lstStyle/>
        <a:p>
          <a:endParaRPr lang="en-US"/>
        </a:p>
      </dgm:t>
    </dgm:pt>
    <dgm:pt modelId="{F9384378-21BD-4DD8-935A-02853B341ED3}">
      <dgm:prSet/>
      <dgm:spPr/>
      <dgm:t>
        <a:bodyPr/>
        <a:lstStyle/>
        <a:p>
          <a:pPr>
            <a:lnSpc>
              <a:spcPct val="100000"/>
            </a:lnSpc>
          </a:pPr>
          <a:r>
            <a:rPr lang="en-US" dirty="0"/>
            <a:t>refactoring and code optimizations</a:t>
          </a:r>
        </a:p>
      </dgm:t>
    </dgm:pt>
    <dgm:pt modelId="{BAFB5906-96BB-4C74-8C05-EA5AAE5BBC1B}" type="parTrans" cxnId="{C511CD23-C153-4F45-A872-FF2E466545B4}">
      <dgm:prSet/>
      <dgm:spPr/>
      <dgm:t>
        <a:bodyPr/>
        <a:lstStyle/>
        <a:p>
          <a:endParaRPr lang="en-US"/>
        </a:p>
      </dgm:t>
    </dgm:pt>
    <dgm:pt modelId="{2DD10797-938E-4143-A7F5-75D5DCBD883C}" type="sibTrans" cxnId="{C511CD23-C153-4F45-A872-FF2E466545B4}">
      <dgm:prSet/>
      <dgm:spPr/>
      <dgm:t>
        <a:bodyPr/>
        <a:lstStyle/>
        <a:p>
          <a:endParaRPr lang="en-US"/>
        </a:p>
      </dgm:t>
    </dgm:pt>
    <dgm:pt modelId="{DBAAA5B8-070E-4797-982C-5C7314687F9E}">
      <dgm:prSet/>
      <dgm:spPr/>
      <dgm:t>
        <a:bodyPr/>
        <a:lstStyle/>
        <a:p>
          <a:pPr>
            <a:lnSpc>
              <a:spcPct val="100000"/>
            </a:lnSpc>
          </a:pPr>
          <a:r>
            <a:rPr lang="en-US" dirty="0"/>
            <a:t>technical upgrades</a:t>
          </a:r>
        </a:p>
      </dgm:t>
    </dgm:pt>
    <dgm:pt modelId="{DE15B714-BD3A-4935-806B-4E4B1A3E8E34}" type="parTrans" cxnId="{8D5345E7-BA79-4F8D-BA1A-43CF2CB6C5CB}">
      <dgm:prSet/>
      <dgm:spPr/>
      <dgm:t>
        <a:bodyPr/>
        <a:lstStyle/>
        <a:p>
          <a:endParaRPr lang="en-US"/>
        </a:p>
      </dgm:t>
    </dgm:pt>
    <dgm:pt modelId="{34C6344E-118C-4041-A26D-D3641196789B}" type="sibTrans" cxnId="{8D5345E7-BA79-4F8D-BA1A-43CF2CB6C5CB}">
      <dgm:prSet/>
      <dgm:spPr/>
      <dgm:t>
        <a:bodyPr/>
        <a:lstStyle/>
        <a:p>
          <a:endParaRPr lang="en-US"/>
        </a:p>
      </dgm:t>
    </dgm:pt>
    <dgm:pt modelId="{B5DB614E-1041-4F1F-8C8F-A1511F75CDDE}">
      <dgm:prSet/>
      <dgm:spPr/>
      <dgm:t>
        <a:bodyPr/>
        <a:lstStyle/>
        <a:p>
          <a:pPr>
            <a:lnSpc>
              <a:spcPct val="100000"/>
            </a:lnSpc>
          </a:pPr>
          <a:r>
            <a:rPr lang="en-US" dirty="0"/>
            <a:t>Regression detector </a:t>
          </a:r>
        </a:p>
      </dgm:t>
    </dgm:pt>
    <dgm:pt modelId="{F5327120-F65C-41C3-9237-9F405B3562D7}" type="parTrans" cxnId="{030AB87D-2382-4EB1-BAE5-655F5AF74812}">
      <dgm:prSet/>
      <dgm:spPr/>
      <dgm:t>
        <a:bodyPr/>
        <a:lstStyle/>
        <a:p>
          <a:endParaRPr lang="en-US"/>
        </a:p>
      </dgm:t>
    </dgm:pt>
    <dgm:pt modelId="{128FF888-CC07-4C8A-80BB-02A46C42EDF3}" type="sibTrans" cxnId="{030AB87D-2382-4EB1-BAE5-655F5AF74812}">
      <dgm:prSet/>
      <dgm:spPr/>
      <dgm:t>
        <a:bodyPr/>
        <a:lstStyle/>
        <a:p>
          <a:endParaRPr lang="en-US"/>
        </a:p>
      </dgm:t>
    </dgm:pt>
    <dgm:pt modelId="{5D503B5D-45FE-4437-94D8-2E526D44A6B2}">
      <dgm:prSet/>
      <dgm:spPr/>
      <dgm:t>
        <a:bodyPr/>
        <a:lstStyle/>
        <a:p>
          <a:pPr>
            <a:lnSpc>
              <a:spcPct val="100000"/>
            </a:lnSpc>
          </a:pPr>
          <a:r>
            <a:rPr lang="en-US" dirty="0"/>
            <a:t>for things changed</a:t>
          </a:r>
        </a:p>
      </dgm:t>
    </dgm:pt>
    <dgm:pt modelId="{EFD71F62-57CD-4F24-BC75-6A699D083C4C}" type="parTrans" cxnId="{45798BF3-0667-4309-9D6F-4897BFD0763D}">
      <dgm:prSet/>
      <dgm:spPr/>
      <dgm:t>
        <a:bodyPr/>
        <a:lstStyle/>
        <a:p>
          <a:endParaRPr lang="en-US"/>
        </a:p>
      </dgm:t>
    </dgm:pt>
    <dgm:pt modelId="{5BBC7F46-BACB-49E4-A7B1-386715BCDC8E}" type="sibTrans" cxnId="{45798BF3-0667-4309-9D6F-4897BFD0763D}">
      <dgm:prSet/>
      <dgm:spPr/>
      <dgm:t>
        <a:bodyPr/>
        <a:lstStyle/>
        <a:p>
          <a:endParaRPr lang="en-US"/>
        </a:p>
      </dgm:t>
    </dgm:pt>
    <dgm:pt modelId="{8AC6D852-6498-4E83-BFB7-FFEC3A1B8B18}">
      <dgm:prSet/>
      <dgm:spPr/>
      <dgm:t>
        <a:bodyPr/>
        <a:lstStyle/>
        <a:p>
          <a:pPr>
            <a:lnSpc>
              <a:spcPct val="100000"/>
            </a:lnSpc>
          </a:pPr>
          <a:r>
            <a:rPr lang="en-US"/>
            <a:t>Health indicator &amp; Smoke detector</a:t>
          </a:r>
        </a:p>
      </dgm:t>
    </dgm:pt>
    <dgm:pt modelId="{1702FCDC-5D51-440A-B787-DDD9C547A3E7}" type="parTrans" cxnId="{91A4B37C-A400-4BD1-A48D-FDBEDBF1835D}">
      <dgm:prSet/>
      <dgm:spPr/>
      <dgm:t>
        <a:bodyPr/>
        <a:lstStyle/>
        <a:p>
          <a:endParaRPr lang="en-US"/>
        </a:p>
      </dgm:t>
    </dgm:pt>
    <dgm:pt modelId="{45E39DD2-1B5F-44D2-B25C-1932716AF55E}" type="sibTrans" cxnId="{91A4B37C-A400-4BD1-A48D-FDBEDBF1835D}">
      <dgm:prSet/>
      <dgm:spPr/>
      <dgm:t>
        <a:bodyPr/>
        <a:lstStyle/>
        <a:p>
          <a:endParaRPr lang="en-US"/>
        </a:p>
      </dgm:t>
    </dgm:pt>
    <dgm:pt modelId="{85F5022B-EEA9-4E4B-9ACA-D38D2701A110}">
      <dgm:prSet/>
      <dgm:spPr/>
      <dgm:t>
        <a:bodyPr/>
        <a:lstStyle/>
        <a:p>
          <a:pPr>
            <a:lnSpc>
              <a:spcPct val="100000"/>
            </a:lnSpc>
          </a:pPr>
          <a:r>
            <a:rPr lang="en-US"/>
            <a:t>Reference for (re)using code</a:t>
          </a:r>
        </a:p>
      </dgm:t>
    </dgm:pt>
    <dgm:pt modelId="{45942F96-E15F-46CD-9154-560AF178BEFA}" type="parTrans" cxnId="{855AFE58-FE83-421C-9F7E-8D7BEB93B82D}">
      <dgm:prSet/>
      <dgm:spPr/>
      <dgm:t>
        <a:bodyPr/>
        <a:lstStyle/>
        <a:p>
          <a:endParaRPr lang="en-US"/>
        </a:p>
      </dgm:t>
    </dgm:pt>
    <dgm:pt modelId="{1ED1FC9B-51C3-4B55-9562-913C8B736D0F}" type="sibTrans" cxnId="{855AFE58-FE83-421C-9F7E-8D7BEB93B82D}">
      <dgm:prSet/>
      <dgm:spPr/>
      <dgm:t>
        <a:bodyPr/>
        <a:lstStyle/>
        <a:p>
          <a:endParaRPr lang="en-US"/>
        </a:p>
      </dgm:t>
    </dgm:pt>
    <dgm:pt modelId="{F42284E5-C874-44D9-8511-43E14C2323F4}">
      <dgm:prSet/>
      <dgm:spPr/>
      <dgm:t>
        <a:bodyPr/>
        <a:lstStyle/>
        <a:p>
          <a:pPr>
            <a:lnSpc>
              <a:spcPct val="100000"/>
            </a:lnSpc>
          </a:pPr>
          <a:r>
            <a:rPr lang="en-US"/>
            <a:t>and </a:t>
          </a:r>
          <a:r>
            <a:rPr lang="en-US" dirty="0"/>
            <a:t>things unchanged but impacted by changes</a:t>
          </a:r>
        </a:p>
      </dgm:t>
    </dgm:pt>
    <dgm:pt modelId="{A331812F-9771-4CD6-9DCC-D47AE0018343}" type="parTrans" cxnId="{DDC21CE8-343F-4609-BEBF-EC1BC3B92DED}">
      <dgm:prSet/>
      <dgm:spPr/>
      <dgm:t>
        <a:bodyPr/>
        <a:lstStyle/>
        <a:p>
          <a:endParaRPr lang="en-US"/>
        </a:p>
      </dgm:t>
    </dgm:pt>
    <dgm:pt modelId="{1EBF9BC5-D9FE-4AEC-851F-7C79CA24DCFF}" type="sibTrans" cxnId="{DDC21CE8-343F-4609-BEBF-EC1BC3B92DED}">
      <dgm:prSet/>
      <dgm:spPr/>
      <dgm:t>
        <a:bodyPr/>
        <a:lstStyle/>
        <a:p>
          <a:endParaRPr lang="en-US"/>
        </a:p>
      </dgm:t>
    </dgm:pt>
    <dgm:pt modelId="{4DB73943-F4AA-4820-8D85-BABE8F82DBA7}" type="pres">
      <dgm:prSet presAssocID="{073035B5-018A-423B-8F26-FB47DA66ED65}" presName="root" presStyleCnt="0">
        <dgm:presLayoutVars>
          <dgm:dir/>
          <dgm:resizeHandles val="exact"/>
        </dgm:presLayoutVars>
      </dgm:prSet>
      <dgm:spPr/>
    </dgm:pt>
    <dgm:pt modelId="{3C12B5EF-641C-4701-9EAD-93E85EAC40F4}" type="pres">
      <dgm:prSet presAssocID="{C467F65E-BCF7-4828-AB3E-EABCC95BDA47}" presName="compNode" presStyleCnt="0"/>
      <dgm:spPr/>
    </dgm:pt>
    <dgm:pt modelId="{664F87C0-3CF3-4F4A-A1FD-331876655C01}" type="pres">
      <dgm:prSet presAssocID="{C467F65E-BCF7-4828-AB3E-EABCC95BDA47}" presName="bgRect" presStyleLbl="bgShp" presStyleIdx="0" presStyleCnt="7"/>
      <dgm:spPr/>
    </dgm:pt>
    <dgm:pt modelId="{A02D55A7-5A36-45ED-8BC2-DCDD721695F7}" type="pres">
      <dgm:prSet presAssocID="{C467F65E-BCF7-4828-AB3E-EABCC95BDA47}"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Document"/>
        </a:ext>
      </dgm:extLst>
    </dgm:pt>
    <dgm:pt modelId="{950D2043-B9C2-4D1C-94AA-8306220404E1}" type="pres">
      <dgm:prSet presAssocID="{C467F65E-BCF7-4828-AB3E-EABCC95BDA47}" presName="spaceRect" presStyleCnt="0"/>
      <dgm:spPr/>
    </dgm:pt>
    <dgm:pt modelId="{0BF8FFFE-4ED6-422A-BB7A-48954E970CCE}" type="pres">
      <dgm:prSet presAssocID="{C467F65E-BCF7-4828-AB3E-EABCC95BDA47}" presName="parTx" presStyleLbl="revTx" presStyleIdx="0" presStyleCnt="9">
        <dgm:presLayoutVars>
          <dgm:chMax val="0"/>
          <dgm:chPref val="0"/>
        </dgm:presLayoutVars>
      </dgm:prSet>
      <dgm:spPr/>
    </dgm:pt>
    <dgm:pt modelId="{F70FFC9E-4A11-490B-8602-BAE99C460BA5}" type="pres">
      <dgm:prSet presAssocID="{80521FBD-D667-496E-9DE8-BE54B19031B9}" presName="sibTrans" presStyleCnt="0"/>
      <dgm:spPr/>
    </dgm:pt>
    <dgm:pt modelId="{D65318F5-DF8A-4918-8B17-64C7A494B527}" type="pres">
      <dgm:prSet presAssocID="{D5757E1F-99E9-4993-9A29-CCF5F31BB504}" presName="compNode" presStyleCnt="0"/>
      <dgm:spPr/>
    </dgm:pt>
    <dgm:pt modelId="{87CBA29B-6FA3-4768-8D48-42EC8A19921C}" type="pres">
      <dgm:prSet presAssocID="{D5757E1F-99E9-4993-9A29-CCF5F31BB504}" presName="bgRect" presStyleLbl="bgShp" presStyleIdx="1" presStyleCnt="7"/>
      <dgm:spPr/>
    </dgm:pt>
    <dgm:pt modelId="{BDFB840D-A853-415B-A75F-DCBCD74FD494}" type="pres">
      <dgm:prSet presAssocID="{D5757E1F-99E9-4993-9A29-CCF5F31BB504}"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Chat"/>
        </a:ext>
      </dgm:extLst>
    </dgm:pt>
    <dgm:pt modelId="{8946F153-C38D-4A23-B51E-2DDAFACF2846}" type="pres">
      <dgm:prSet presAssocID="{D5757E1F-99E9-4993-9A29-CCF5F31BB504}" presName="spaceRect" presStyleCnt="0"/>
      <dgm:spPr/>
    </dgm:pt>
    <dgm:pt modelId="{274A08BA-3370-4CD4-B222-4859FCD2BCDC}" type="pres">
      <dgm:prSet presAssocID="{D5757E1F-99E9-4993-9A29-CCF5F31BB504}" presName="parTx" presStyleLbl="revTx" presStyleIdx="1" presStyleCnt="9">
        <dgm:presLayoutVars>
          <dgm:chMax val="0"/>
          <dgm:chPref val="0"/>
        </dgm:presLayoutVars>
      </dgm:prSet>
      <dgm:spPr/>
    </dgm:pt>
    <dgm:pt modelId="{114F51F4-2058-44E6-8348-35B051228384}" type="pres">
      <dgm:prSet presAssocID="{E0E5BE00-E8C6-490D-AEE8-E63721A955AE}" presName="sibTrans" presStyleCnt="0"/>
      <dgm:spPr/>
    </dgm:pt>
    <dgm:pt modelId="{7ADF1961-B379-47DE-B335-D45A4909D6FA}" type="pres">
      <dgm:prSet presAssocID="{CB110A43-73BC-45F2-A1FD-5F37DDF52424}" presName="compNode" presStyleCnt="0"/>
      <dgm:spPr/>
    </dgm:pt>
    <dgm:pt modelId="{854A1121-E43F-45EB-AA18-1A4813D9243E}" type="pres">
      <dgm:prSet presAssocID="{CB110A43-73BC-45F2-A1FD-5F37DDF52424}" presName="bgRect" presStyleLbl="bgShp" presStyleIdx="2" presStyleCnt="7"/>
      <dgm:spPr/>
    </dgm:pt>
    <dgm:pt modelId="{CA901047-0D67-49AB-95CC-3F782DF99F5C}" type="pres">
      <dgm:prSet presAssocID="{CB110A43-73BC-45F2-A1FD-5F37DDF52424}" presName="iconRect" presStyleLbl="node1" presStyleIdx="2" presStyleCnt="7"/>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Employee Badge"/>
        </a:ext>
      </dgm:extLst>
    </dgm:pt>
    <dgm:pt modelId="{8A1E7D38-F61A-4D5A-93A7-307367EEF869}" type="pres">
      <dgm:prSet presAssocID="{CB110A43-73BC-45F2-A1FD-5F37DDF52424}" presName="spaceRect" presStyleCnt="0"/>
      <dgm:spPr/>
    </dgm:pt>
    <dgm:pt modelId="{7422D9BC-E79A-4535-AA24-B103B3239699}" type="pres">
      <dgm:prSet presAssocID="{CB110A43-73BC-45F2-A1FD-5F37DDF52424}" presName="parTx" presStyleLbl="revTx" presStyleIdx="2" presStyleCnt="9">
        <dgm:presLayoutVars>
          <dgm:chMax val="0"/>
          <dgm:chPref val="0"/>
        </dgm:presLayoutVars>
      </dgm:prSet>
      <dgm:spPr/>
    </dgm:pt>
    <dgm:pt modelId="{809DD4F4-ECB9-4EED-BDED-499BBF276BF5}" type="pres">
      <dgm:prSet presAssocID="{C0B95E14-DFF9-44FC-9063-C40447648D7D}" presName="sibTrans" presStyleCnt="0"/>
      <dgm:spPr/>
    </dgm:pt>
    <dgm:pt modelId="{4D081074-D78C-412B-8CD3-48C669616A2F}" type="pres">
      <dgm:prSet presAssocID="{F07B91DC-6037-45BF-BE74-AA841E5A1566}" presName="compNode" presStyleCnt="0"/>
      <dgm:spPr/>
    </dgm:pt>
    <dgm:pt modelId="{D9ACCA29-FE63-41C7-AD9D-4BD6AD96961F}" type="pres">
      <dgm:prSet presAssocID="{F07B91DC-6037-45BF-BE74-AA841E5A1566}" presName="bgRect" presStyleLbl="bgShp" presStyleIdx="3" presStyleCnt="7"/>
      <dgm:spPr/>
    </dgm:pt>
    <dgm:pt modelId="{F4E74241-CEAF-453F-8B65-24B795F40F3A}" type="pres">
      <dgm:prSet presAssocID="{F07B91DC-6037-45BF-BE74-AA841E5A1566}" presName="iconRect" presStyleLbl="node1" presStyleIdx="3"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Gears"/>
        </a:ext>
      </dgm:extLst>
    </dgm:pt>
    <dgm:pt modelId="{C9DE25C5-F14F-49C4-A25C-3C942B17A662}" type="pres">
      <dgm:prSet presAssocID="{F07B91DC-6037-45BF-BE74-AA841E5A1566}" presName="spaceRect" presStyleCnt="0"/>
      <dgm:spPr/>
    </dgm:pt>
    <dgm:pt modelId="{D53818DB-1D12-4F28-B97D-A863C7D0F079}" type="pres">
      <dgm:prSet presAssocID="{F07B91DC-6037-45BF-BE74-AA841E5A1566}" presName="parTx" presStyleLbl="revTx" presStyleIdx="3" presStyleCnt="9">
        <dgm:presLayoutVars>
          <dgm:chMax val="0"/>
          <dgm:chPref val="0"/>
        </dgm:presLayoutVars>
      </dgm:prSet>
      <dgm:spPr/>
    </dgm:pt>
    <dgm:pt modelId="{BEC45568-0AFF-4246-99CB-E2E51D60B4A0}" type="pres">
      <dgm:prSet presAssocID="{F07B91DC-6037-45BF-BE74-AA841E5A1566}" presName="desTx" presStyleLbl="revTx" presStyleIdx="4" presStyleCnt="9">
        <dgm:presLayoutVars/>
      </dgm:prSet>
      <dgm:spPr/>
    </dgm:pt>
    <dgm:pt modelId="{417B8A79-1C34-4D03-ACD8-1E48C971F082}" type="pres">
      <dgm:prSet presAssocID="{C7FA21ED-E075-461D-B68C-DA20FC5739B9}" presName="sibTrans" presStyleCnt="0"/>
      <dgm:spPr/>
    </dgm:pt>
    <dgm:pt modelId="{1D9271C7-6E59-498F-BC29-6ECE720C0AC2}" type="pres">
      <dgm:prSet presAssocID="{B5DB614E-1041-4F1F-8C8F-A1511F75CDDE}" presName="compNode" presStyleCnt="0"/>
      <dgm:spPr/>
    </dgm:pt>
    <dgm:pt modelId="{6C505001-F5FA-4DE3-BE9E-0CDCDB259DEC}" type="pres">
      <dgm:prSet presAssocID="{B5DB614E-1041-4F1F-8C8F-A1511F75CDDE}" presName="bgRect" presStyleLbl="bgShp" presStyleIdx="4" presStyleCnt="7"/>
      <dgm:spPr/>
    </dgm:pt>
    <dgm:pt modelId="{8D3F9597-A817-4972-8DEE-1DB4E9931D05}" type="pres">
      <dgm:prSet presAssocID="{B5DB614E-1041-4F1F-8C8F-A1511F75CDDE}" presName="iconRect" presStyleLbl="node1" presStyleIdx="4"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ownward trend"/>
        </a:ext>
      </dgm:extLst>
    </dgm:pt>
    <dgm:pt modelId="{0E7E541A-2958-4936-B52F-1F971CAAFFDF}" type="pres">
      <dgm:prSet presAssocID="{B5DB614E-1041-4F1F-8C8F-A1511F75CDDE}" presName="spaceRect" presStyleCnt="0"/>
      <dgm:spPr/>
    </dgm:pt>
    <dgm:pt modelId="{7265ADA6-B37A-47C7-84B0-A0D54EFC7197}" type="pres">
      <dgm:prSet presAssocID="{B5DB614E-1041-4F1F-8C8F-A1511F75CDDE}" presName="parTx" presStyleLbl="revTx" presStyleIdx="5" presStyleCnt="9">
        <dgm:presLayoutVars>
          <dgm:chMax val="0"/>
          <dgm:chPref val="0"/>
        </dgm:presLayoutVars>
      </dgm:prSet>
      <dgm:spPr/>
    </dgm:pt>
    <dgm:pt modelId="{553093DE-8404-49A6-BC64-9E22067167E7}" type="pres">
      <dgm:prSet presAssocID="{B5DB614E-1041-4F1F-8C8F-A1511F75CDDE}" presName="desTx" presStyleLbl="revTx" presStyleIdx="6" presStyleCnt="9">
        <dgm:presLayoutVars/>
      </dgm:prSet>
      <dgm:spPr/>
    </dgm:pt>
    <dgm:pt modelId="{70248978-8D89-4AC6-8C39-59DB8015B354}" type="pres">
      <dgm:prSet presAssocID="{128FF888-CC07-4C8A-80BB-02A46C42EDF3}" presName="sibTrans" presStyleCnt="0"/>
      <dgm:spPr/>
    </dgm:pt>
    <dgm:pt modelId="{A1795CE9-4A0C-47FF-AB2D-EFA5142A6308}" type="pres">
      <dgm:prSet presAssocID="{8AC6D852-6498-4E83-BFB7-FFEC3A1B8B18}" presName="compNode" presStyleCnt="0"/>
      <dgm:spPr/>
    </dgm:pt>
    <dgm:pt modelId="{89F10073-5D49-41A4-BA48-F386E780F0A0}" type="pres">
      <dgm:prSet presAssocID="{8AC6D852-6498-4E83-BFB7-FFEC3A1B8B18}" presName="bgRect" presStyleLbl="bgShp" presStyleIdx="5" presStyleCnt="7"/>
      <dgm:spPr/>
    </dgm:pt>
    <dgm:pt modelId="{D990DAD5-29D2-4457-9DFC-039E888B2CD8}" type="pres">
      <dgm:prSet presAssocID="{8AC6D852-6498-4E83-BFB7-FFEC3A1B8B18}" presName="iconRect" presStyleLbl="node1" presStyleIdx="5" presStyleCnt="7"/>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moking"/>
        </a:ext>
      </dgm:extLst>
    </dgm:pt>
    <dgm:pt modelId="{104DC785-C8C1-42CE-B242-5CE617D9BE63}" type="pres">
      <dgm:prSet presAssocID="{8AC6D852-6498-4E83-BFB7-FFEC3A1B8B18}" presName="spaceRect" presStyleCnt="0"/>
      <dgm:spPr/>
    </dgm:pt>
    <dgm:pt modelId="{26B208C7-F509-484F-B3A3-0C49224EEDDD}" type="pres">
      <dgm:prSet presAssocID="{8AC6D852-6498-4E83-BFB7-FFEC3A1B8B18}" presName="parTx" presStyleLbl="revTx" presStyleIdx="7" presStyleCnt="9">
        <dgm:presLayoutVars>
          <dgm:chMax val="0"/>
          <dgm:chPref val="0"/>
        </dgm:presLayoutVars>
      </dgm:prSet>
      <dgm:spPr/>
    </dgm:pt>
    <dgm:pt modelId="{CEBA0484-2C72-409C-868E-7E166BC462AD}" type="pres">
      <dgm:prSet presAssocID="{45E39DD2-1B5F-44D2-B25C-1932716AF55E}" presName="sibTrans" presStyleCnt="0"/>
      <dgm:spPr/>
    </dgm:pt>
    <dgm:pt modelId="{33B5CE13-0E27-45ED-A5D8-BFF238A500B0}" type="pres">
      <dgm:prSet presAssocID="{85F5022B-EEA9-4E4B-9ACA-D38D2701A110}" presName="compNode" presStyleCnt="0"/>
      <dgm:spPr/>
    </dgm:pt>
    <dgm:pt modelId="{98ADC71C-5B46-4D9D-ADDA-5EC2D52D36C1}" type="pres">
      <dgm:prSet presAssocID="{85F5022B-EEA9-4E4B-9ACA-D38D2701A110}" presName="bgRect" presStyleLbl="bgShp" presStyleIdx="6" presStyleCnt="7"/>
      <dgm:spPr/>
    </dgm:pt>
    <dgm:pt modelId="{28AAD5A3-00C9-40A6-BBE6-3EB03111BD9B}" type="pres">
      <dgm:prSet presAssocID="{85F5022B-EEA9-4E4B-9ACA-D38D2701A110}" presName="iconRect" presStyleLbl="node1" presStyleIdx="6" presStyleCnt="7"/>
      <dgm:spPr>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a:noFill/>
        </a:ln>
      </dgm:spPr>
      <dgm:extLst>
        <a:ext uri="{E40237B7-FDA0-4F09-8148-C483321AD2D9}">
          <dgm14:cNvPr xmlns:dgm14="http://schemas.microsoft.com/office/drawing/2010/diagram" id="0" name="" descr="Barcode"/>
        </a:ext>
      </dgm:extLst>
    </dgm:pt>
    <dgm:pt modelId="{E2530762-E536-4168-8439-0584EDDC35EB}" type="pres">
      <dgm:prSet presAssocID="{85F5022B-EEA9-4E4B-9ACA-D38D2701A110}" presName="spaceRect" presStyleCnt="0"/>
      <dgm:spPr/>
    </dgm:pt>
    <dgm:pt modelId="{1022B840-6701-4628-B3AA-2CB5D7860E3C}" type="pres">
      <dgm:prSet presAssocID="{85F5022B-EEA9-4E4B-9ACA-D38D2701A110}" presName="parTx" presStyleLbl="revTx" presStyleIdx="8" presStyleCnt="9">
        <dgm:presLayoutVars>
          <dgm:chMax val="0"/>
          <dgm:chPref val="0"/>
        </dgm:presLayoutVars>
      </dgm:prSet>
      <dgm:spPr/>
    </dgm:pt>
  </dgm:ptLst>
  <dgm:cxnLst>
    <dgm:cxn modelId="{E7F52901-6A58-4EDE-A529-C49CA5097AE2}" type="presOf" srcId="{F9384378-21BD-4DD8-935A-02853B341ED3}" destId="{BEC45568-0AFF-4246-99CB-E2E51D60B4A0}" srcOrd="0" destOrd="0" presId="urn:microsoft.com/office/officeart/2018/2/layout/IconVerticalSolidList"/>
    <dgm:cxn modelId="{1AFEEE08-24C0-4084-BB1F-234B07EAD4A6}" type="presOf" srcId="{073035B5-018A-423B-8F26-FB47DA66ED65}" destId="{4DB73943-F4AA-4820-8D85-BABE8F82DBA7}" srcOrd="0" destOrd="0" presId="urn:microsoft.com/office/officeart/2018/2/layout/IconVerticalSolidList"/>
    <dgm:cxn modelId="{C90ACC23-93E5-4659-B0CA-B04190B5EC6D}" type="presOf" srcId="{C467F65E-BCF7-4828-AB3E-EABCC95BDA47}" destId="{0BF8FFFE-4ED6-422A-BB7A-48954E970CCE}" srcOrd="0" destOrd="0" presId="urn:microsoft.com/office/officeart/2018/2/layout/IconVerticalSolidList"/>
    <dgm:cxn modelId="{C511CD23-C153-4F45-A872-FF2E466545B4}" srcId="{F07B91DC-6037-45BF-BE74-AA841E5A1566}" destId="{F9384378-21BD-4DD8-935A-02853B341ED3}" srcOrd="0" destOrd="0" parTransId="{BAFB5906-96BB-4C74-8C05-EA5AAE5BBC1B}" sibTransId="{2DD10797-938E-4143-A7F5-75D5DCBD883C}"/>
    <dgm:cxn modelId="{F998FD60-2AC9-46B4-8953-4971FF555DD0}" type="presOf" srcId="{DBAAA5B8-070E-4797-982C-5C7314687F9E}" destId="{BEC45568-0AFF-4246-99CB-E2E51D60B4A0}" srcOrd="0" destOrd="1" presId="urn:microsoft.com/office/officeart/2018/2/layout/IconVerticalSolidList"/>
    <dgm:cxn modelId="{E44A3162-F39A-4939-9FED-E022AD035104}" type="presOf" srcId="{F42284E5-C874-44D9-8511-43E14C2323F4}" destId="{553093DE-8404-49A6-BC64-9E22067167E7}" srcOrd="0" destOrd="1" presId="urn:microsoft.com/office/officeart/2018/2/layout/IconVerticalSolidList"/>
    <dgm:cxn modelId="{E762DB50-A5C8-4D39-A99E-656684270A63}" type="presOf" srcId="{F07B91DC-6037-45BF-BE74-AA841E5A1566}" destId="{D53818DB-1D12-4F28-B97D-A863C7D0F079}" srcOrd="0" destOrd="0" presId="urn:microsoft.com/office/officeart/2018/2/layout/IconVerticalSolidList"/>
    <dgm:cxn modelId="{D84DE356-22E8-4794-8C01-DE67DF31493A}" srcId="{073035B5-018A-423B-8F26-FB47DA66ED65}" destId="{C467F65E-BCF7-4828-AB3E-EABCC95BDA47}" srcOrd="0" destOrd="0" parTransId="{F374AFBC-E0D3-4238-BAB3-9FD2D91CC4DF}" sibTransId="{80521FBD-D667-496E-9DE8-BE54B19031B9}"/>
    <dgm:cxn modelId="{D2C99657-FFC5-4642-8E40-4E355BC47533}" srcId="{073035B5-018A-423B-8F26-FB47DA66ED65}" destId="{D5757E1F-99E9-4993-9A29-CCF5F31BB504}" srcOrd="1" destOrd="0" parTransId="{1AD72E7A-3125-4D6B-9A1C-3703BFBDBB57}" sibTransId="{E0E5BE00-E8C6-490D-AEE8-E63721A955AE}"/>
    <dgm:cxn modelId="{855AFE58-FE83-421C-9F7E-8D7BEB93B82D}" srcId="{073035B5-018A-423B-8F26-FB47DA66ED65}" destId="{85F5022B-EEA9-4E4B-9ACA-D38D2701A110}" srcOrd="6" destOrd="0" parTransId="{45942F96-E15F-46CD-9154-560AF178BEFA}" sibTransId="{1ED1FC9B-51C3-4B55-9562-913C8B736D0F}"/>
    <dgm:cxn modelId="{91A4B37C-A400-4BD1-A48D-FDBEDBF1835D}" srcId="{073035B5-018A-423B-8F26-FB47DA66ED65}" destId="{8AC6D852-6498-4E83-BFB7-FFEC3A1B8B18}" srcOrd="5" destOrd="0" parTransId="{1702FCDC-5D51-440A-B787-DDD9C547A3E7}" sibTransId="{45E39DD2-1B5F-44D2-B25C-1932716AF55E}"/>
    <dgm:cxn modelId="{030AB87D-2382-4EB1-BAE5-655F5AF74812}" srcId="{073035B5-018A-423B-8F26-FB47DA66ED65}" destId="{B5DB614E-1041-4F1F-8C8F-A1511F75CDDE}" srcOrd="4" destOrd="0" parTransId="{F5327120-F65C-41C3-9237-9F405B3562D7}" sibTransId="{128FF888-CC07-4C8A-80BB-02A46C42EDF3}"/>
    <dgm:cxn modelId="{B6F75EAD-93CD-4070-AC95-CC22545F43F2}" type="presOf" srcId="{CB110A43-73BC-45F2-A1FD-5F37DDF52424}" destId="{7422D9BC-E79A-4535-AA24-B103B3239699}" srcOrd="0" destOrd="0" presId="urn:microsoft.com/office/officeart/2018/2/layout/IconVerticalSolidList"/>
    <dgm:cxn modelId="{C5EB39B4-FA9F-40FA-85ED-4F89F71F5AEA}" type="presOf" srcId="{B5DB614E-1041-4F1F-8C8F-A1511F75CDDE}" destId="{7265ADA6-B37A-47C7-84B0-A0D54EFC7197}" srcOrd="0" destOrd="0" presId="urn:microsoft.com/office/officeart/2018/2/layout/IconVerticalSolidList"/>
    <dgm:cxn modelId="{7DE4B9B8-9B5E-462E-83FA-AEA36BD32B2B}" type="presOf" srcId="{8AC6D852-6498-4E83-BFB7-FFEC3A1B8B18}" destId="{26B208C7-F509-484F-B3A3-0C49224EEDDD}" srcOrd="0" destOrd="0" presId="urn:microsoft.com/office/officeart/2018/2/layout/IconVerticalSolidList"/>
    <dgm:cxn modelId="{E07ADABA-B77D-4C04-88E6-4011C4110795}" type="presOf" srcId="{5D503B5D-45FE-4437-94D8-2E526D44A6B2}" destId="{553093DE-8404-49A6-BC64-9E22067167E7}" srcOrd="0" destOrd="0" presId="urn:microsoft.com/office/officeart/2018/2/layout/IconVerticalSolidList"/>
    <dgm:cxn modelId="{30174BD2-CD7E-4900-99D9-ECCC87245DF8}" type="presOf" srcId="{85F5022B-EEA9-4E4B-9ACA-D38D2701A110}" destId="{1022B840-6701-4628-B3AA-2CB5D7860E3C}" srcOrd="0" destOrd="0" presId="urn:microsoft.com/office/officeart/2018/2/layout/IconVerticalSolidList"/>
    <dgm:cxn modelId="{103BA3DF-76F2-4573-8CF9-4F6B8BA961B3}" srcId="{073035B5-018A-423B-8F26-FB47DA66ED65}" destId="{CB110A43-73BC-45F2-A1FD-5F37DDF52424}" srcOrd="2" destOrd="0" parTransId="{023262B8-267B-4C96-961E-4982060E1127}" sibTransId="{C0B95E14-DFF9-44FC-9063-C40447648D7D}"/>
    <dgm:cxn modelId="{8D5345E7-BA79-4F8D-BA1A-43CF2CB6C5CB}" srcId="{F07B91DC-6037-45BF-BE74-AA841E5A1566}" destId="{DBAAA5B8-070E-4797-982C-5C7314687F9E}" srcOrd="1" destOrd="0" parTransId="{DE15B714-BD3A-4935-806B-4E4B1A3E8E34}" sibTransId="{34C6344E-118C-4041-A26D-D3641196789B}"/>
    <dgm:cxn modelId="{DDC21CE8-343F-4609-BEBF-EC1BC3B92DED}" srcId="{B5DB614E-1041-4F1F-8C8F-A1511F75CDDE}" destId="{F42284E5-C874-44D9-8511-43E14C2323F4}" srcOrd="1" destOrd="0" parTransId="{A331812F-9771-4CD6-9DCC-D47AE0018343}" sibTransId="{1EBF9BC5-D9FE-4AEC-851F-7C79CA24DCFF}"/>
    <dgm:cxn modelId="{3D9088E9-9186-4896-AE82-4D93866C315D}" srcId="{073035B5-018A-423B-8F26-FB47DA66ED65}" destId="{F07B91DC-6037-45BF-BE74-AA841E5A1566}" srcOrd="3" destOrd="0" parTransId="{ED756DCF-FD66-4B13-8036-443F5DCD86B8}" sibTransId="{C7FA21ED-E075-461D-B68C-DA20FC5739B9}"/>
    <dgm:cxn modelId="{C86383EA-3368-4900-9F7C-4BAF2C82EC5A}" type="presOf" srcId="{D5757E1F-99E9-4993-9A29-CCF5F31BB504}" destId="{274A08BA-3370-4CD4-B222-4859FCD2BCDC}" srcOrd="0" destOrd="0" presId="urn:microsoft.com/office/officeart/2018/2/layout/IconVerticalSolidList"/>
    <dgm:cxn modelId="{45798BF3-0667-4309-9D6F-4897BFD0763D}" srcId="{B5DB614E-1041-4F1F-8C8F-A1511F75CDDE}" destId="{5D503B5D-45FE-4437-94D8-2E526D44A6B2}" srcOrd="0" destOrd="0" parTransId="{EFD71F62-57CD-4F24-BC75-6A699D083C4C}" sibTransId="{5BBC7F46-BACB-49E4-A7B1-386715BCDC8E}"/>
    <dgm:cxn modelId="{4035CDC1-73EA-4CD2-B51A-465F37BFE175}" type="presParOf" srcId="{4DB73943-F4AA-4820-8D85-BABE8F82DBA7}" destId="{3C12B5EF-641C-4701-9EAD-93E85EAC40F4}" srcOrd="0" destOrd="0" presId="urn:microsoft.com/office/officeart/2018/2/layout/IconVerticalSolidList"/>
    <dgm:cxn modelId="{65DB3A3C-B0E4-4783-8DD1-4BD7D4144C3A}" type="presParOf" srcId="{3C12B5EF-641C-4701-9EAD-93E85EAC40F4}" destId="{664F87C0-3CF3-4F4A-A1FD-331876655C01}" srcOrd="0" destOrd="0" presId="urn:microsoft.com/office/officeart/2018/2/layout/IconVerticalSolidList"/>
    <dgm:cxn modelId="{7C6D7AA3-2CFB-4454-8856-CC1B8D6B66A5}" type="presParOf" srcId="{3C12B5EF-641C-4701-9EAD-93E85EAC40F4}" destId="{A02D55A7-5A36-45ED-8BC2-DCDD721695F7}" srcOrd="1" destOrd="0" presId="urn:microsoft.com/office/officeart/2018/2/layout/IconVerticalSolidList"/>
    <dgm:cxn modelId="{BF3A6805-4251-4C6A-A608-5B41F3A72143}" type="presParOf" srcId="{3C12B5EF-641C-4701-9EAD-93E85EAC40F4}" destId="{950D2043-B9C2-4D1C-94AA-8306220404E1}" srcOrd="2" destOrd="0" presId="urn:microsoft.com/office/officeart/2018/2/layout/IconVerticalSolidList"/>
    <dgm:cxn modelId="{C94BD480-BD6E-492A-9B9B-01D793FAC16E}" type="presParOf" srcId="{3C12B5EF-641C-4701-9EAD-93E85EAC40F4}" destId="{0BF8FFFE-4ED6-422A-BB7A-48954E970CCE}" srcOrd="3" destOrd="0" presId="urn:microsoft.com/office/officeart/2018/2/layout/IconVerticalSolidList"/>
    <dgm:cxn modelId="{C2F810D1-DD75-4E3C-8198-C7D38A7A2166}" type="presParOf" srcId="{4DB73943-F4AA-4820-8D85-BABE8F82DBA7}" destId="{F70FFC9E-4A11-490B-8602-BAE99C460BA5}" srcOrd="1" destOrd="0" presId="urn:microsoft.com/office/officeart/2018/2/layout/IconVerticalSolidList"/>
    <dgm:cxn modelId="{3D59FEE6-DFB3-40A6-957B-3C4DD84DB96A}" type="presParOf" srcId="{4DB73943-F4AA-4820-8D85-BABE8F82DBA7}" destId="{D65318F5-DF8A-4918-8B17-64C7A494B527}" srcOrd="2" destOrd="0" presId="urn:microsoft.com/office/officeart/2018/2/layout/IconVerticalSolidList"/>
    <dgm:cxn modelId="{EA5AC477-7FE0-4CA7-9FFC-52A6937E0A49}" type="presParOf" srcId="{D65318F5-DF8A-4918-8B17-64C7A494B527}" destId="{87CBA29B-6FA3-4768-8D48-42EC8A19921C}" srcOrd="0" destOrd="0" presId="urn:microsoft.com/office/officeart/2018/2/layout/IconVerticalSolidList"/>
    <dgm:cxn modelId="{0685B3D7-545B-43A3-9704-ED6848662B5F}" type="presParOf" srcId="{D65318F5-DF8A-4918-8B17-64C7A494B527}" destId="{BDFB840D-A853-415B-A75F-DCBCD74FD494}" srcOrd="1" destOrd="0" presId="urn:microsoft.com/office/officeart/2018/2/layout/IconVerticalSolidList"/>
    <dgm:cxn modelId="{A63A283D-9C44-4FF2-B45E-5D401E7E3BDF}" type="presParOf" srcId="{D65318F5-DF8A-4918-8B17-64C7A494B527}" destId="{8946F153-C38D-4A23-B51E-2DDAFACF2846}" srcOrd="2" destOrd="0" presId="urn:microsoft.com/office/officeart/2018/2/layout/IconVerticalSolidList"/>
    <dgm:cxn modelId="{6F5427F7-1801-44B5-9E1A-FCD4C7FF731F}" type="presParOf" srcId="{D65318F5-DF8A-4918-8B17-64C7A494B527}" destId="{274A08BA-3370-4CD4-B222-4859FCD2BCDC}" srcOrd="3" destOrd="0" presId="urn:microsoft.com/office/officeart/2018/2/layout/IconVerticalSolidList"/>
    <dgm:cxn modelId="{57D9A314-8912-4040-AA02-3934D91AF93A}" type="presParOf" srcId="{4DB73943-F4AA-4820-8D85-BABE8F82DBA7}" destId="{114F51F4-2058-44E6-8348-35B051228384}" srcOrd="3" destOrd="0" presId="urn:microsoft.com/office/officeart/2018/2/layout/IconVerticalSolidList"/>
    <dgm:cxn modelId="{0A0A1D38-C853-4574-8E62-46C3E53D7134}" type="presParOf" srcId="{4DB73943-F4AA-4820-8D85-BABE8F82DBA7}" destId="{7ADF1961-B379-47DE-B335-D45A4909D6FA}" srcOrd="4" destOrd="0" presId="urn:microsoft.com/office/officeart/2018/2/layout/IconVerticalSolidList"/>
    <dgm:cxn modelId="{84089E8A-727C-4E3D-9322-1F5FF765EF0F}" type="presParOf" srcId="{7ADF1961-B379-47DE-B335-D45A4909D6FA}" destId="{854A1121-E43F-45EB-AA18-1A4813D9243E}" srcOrd="0" destOrd="0" presId="urn:microsoft.com/office/officeart/2018/2/layout/IconVerticalSolidList"/>
    <dgm:cxn modelId="{2DD35448-C178-4DCC-9193-C28E8A6F24BF}" type="presParOf" srcId="{7ADF1961-B379-47DE-B335-D45A4909D6FA}" destId="{CA901047-0D67-49AB-95CC-3F782DF99F5C}" srcOrd="1" destOrd="0" presId="urn:microsoft.com/office/officeart/2018/2/layout/IconVerticalSolidList"/>
    <dgm:cxn modelId="{BC894CBC-D87B-4F58-82AC-5651A4FA572D}" type="presParOf" srcId="{7ADF1961-B379-47DE-B335-D45A4909D6FA}" destId="{8A1E7D38-F61A-4D5A-93A7-307367EEF869}" srcOrd="2" destOrd="0" presId="urn:microsoft.com/office/officeart/2018/2/layout/IconVerticalSolidList"/>
    <dgm:cxn modelId="{6A11259C-87B1-4605-B231-7169E4A97B09}" type="presParOf" srcId="{7ADF1961-B379-47DE-B335-D45A4909D6FA}" destId="{7422D9BC-E79A-4535-AA24-B103B3239699}" srcOrd="3" destOrd="0" presId="urn:microsoft.com/office/officeart/2018/2/layout/IconVerticalSolidList"/>
    <dgm:cxn modelId="{78A3B12F-9C65-4D27-983D-A4125EEB02C4}" type="presParOf" srcId="{4DB73943-F4AA-4820-8D85-BABE8F82DBA7}" destId="{809DD4F4-ECB9-4EED-BDED-499BBF276BF5}" srcOrd="5" destOrd="0" presId="urn:microsoft.com/office/officeart/2018/2/layout/IconVerticalSolidList"/>
    <dgm:cxn modelId="{175627F1-728B-42F3-9599-A4530A729BA3}" type="presParOf" srcId="{4DB73943-F4AA-4820-8D85-BABE8F82DBA7}" destId="{4D081074-D78C-412B-8CD3-48C669616A2F}" srcOrd="6" destOrd="0" presId="urn:microsoft.com/office/officeart/2018/2/layout/IconVerticalSolidList"/>
    <dgm:cxn modelId="{66933A73-ACC0-4F01-8CDE-4DADFA52189E}" type="presParOf" srcId="{4D081074-D78C-412B-8CD3-48C669616A2F}" destId="{D9ACCA29-FE63-41C7-AD9D-4BD6AD96961F}" srcOrd="0" destOrd="0" presId="urn:microsoft.com/office/officeart/2018/2/layout/IconVerticalSolidList"/>
    <dgm:cxn modelId="{9014D43C-046E-4752-A64B-6238F5015F69}" type="presParOf" srcId="{4D081074-D78C-412B-8CD3-48C669616A2F}" destId="{F4E74241-CEAF-453F-8B65-24B795F40F3A}" srcOrd="1" destOrd="0" presId="urn:microsoft.com/office/officeart/2018/2/layout/IconVerticalSolidList"/>
    <dgm:cxn modelId="{5798AA76-4B61-49B3-8D0B-EDC9A335A9D0}" type="presParOf" srcId="{4D081074-D78C-412B-8CD3-48C669616A2F}" destId="{C9DE25C5-F14F-49C4-A25C-3C942B17A662}" srcOrd="2" destOrd="0" presId="urn:microsoft.com/office/officeart/2018/2/layout/IconVerticalSolidList"/>
    <dgm:cxn modelId="{9C297FB3-8048-467F-BAF7-AD63DB653C38}" type="presParOf" srcId="{4D081074-D78C-412B-8CD3-48C669616A2F}" destId="{D53818DB-1D12-4F28-B97D-A863C7D0F079}" srcOrd="3" destOrd="0" presId="urn:microsoft.com/office/officeart/2018/2/layout/IconVerticalSolidList"/>
    <dgm:cxn modelId="{CCE57203-720D-44DA-BEF5-1CBE336F31A0}" type="presParOf" srcId="{4D081074-D78C-412B-8CD3-48C669616A2F}" destId="{BEC45568-0AFF-4246-99CB-E2E51D60B4A0}" srcOrd="4" destOrd="0" presId="urn:microsoft.com/office/officeart/2018/2/layout/IconVerticalSolidList"/>
    <dgm:cxn modelId="{279B46CF-E643-4C9E-B644-D0E42C4C5491}" type="presParOf" srcId="{4DB73943-F4AA-4820-8D85-BABE8F82DBA7}" destId="{417B8A79-1C34-4D03-ACD8-1E48C971F082}" srcOrd="7" destOrd="0" presId="urn:microsoft.com/office/officeart/2018/2/layout/IconVerticalSolidList"/>
    <dgm:cxn modelId="{BF644E97-9E50-4C5A-8210-B9D2F4FEFC32}" type="presParOf" srcId="{4DB73943-F4AA-4820-8D85-BABE8F82DBA7}" destId="{1D9271C7-6E59-498F-BC29-6ECE720C0AC2}" srcOrd="8" destOrd="0" presId="urn:microsoft.com/office/officeart/2018/2/layout/IconVerticalSolidList"/>
    <dgm:cxn modelId="{8E74840A-6718-44E3-8621-160AC0C32117}" type="presParOf" srcId="{1D9271C7-6E59-498F-BC29-6ECE720C0AC2}" destId="{6C505001-F5FA-4DE3-BE9E-0CDCDB259DEC}" srcOrd="0" destOrd="0" presId="urn:microsoft.com/office/officeart/2018/2/layout/IconVerticalSolidList"/>
    <dgm:cxn modelId="{606740DE-14FB-4A20-801F-90578CC25442}" type="presParOf" srcId="{1D9271C7-6E59-498F-BC29-6ECE720C0AC2}" destId="{8D3F9597-A817-4972-8DEE-1DB4E9931D05}" srcOrd="1" destOrd="0" presId="urn:microsoft.com/office/officeart/2018/2/layout/IconVerticalSolidList"/>
    <dgm:cxn modelId="{72327E99-EF67-4E3D-9FAE-66DF5B138B8F}" type="presParOf" srcId="{1D9271C7-6E59-498F-BC29-6ECE720C0AC2}" destId="{0E7E541A-2958-4936-B52F-1F971CAAFFDF}" srcOrd="2" destOrd="0" presId="urn:microsoft.com/office/officeart/2018/2/layout/IconVerticalSolidList"/>
    <dgm:cxn modelId="{D76095B3-4372-4D76-A666-D3262E16364F}" type="presParOf" srcId="{1D9271C7-6E59-498F-BC29-6ECE720C0AC2}" destId="{7265ADA6-B37A-47C7-84B0-A0D54EFC7197}" srcOrd="3" destOrd="0" presId="urn:microsoft.com/office/officeart/2018/2/layout/IconVerticalSolidList"/>
    <dgm:cxn modelId="{1E87EAE2-E4E6-40D4-AC8D-C54028E96567}" type="presParOf" srcId="{1D9271C7-6E59-498F-BC29-6ECE720C0AC2}" destId="{553093DE-8404-49A6-BC64-9E22067167E7}" srcOrd="4" destOrd="0" presId="urn:microsoft.com/office/officeart/2018/2/layout/IconVerticalSolidList"/>
    <dgm:cxn modelId="{55685FA1-3B51-4F78-AF69-0FE44CD2BDC9}" type="presParOf" srcId="{4DB73943-F4AA-4820-8D85-BABE8F82DBA7}" destId="{70248978-8D89-4AC6-8C39-59DB8015B354}" srcOrd="9" destOrd="0" presId="urn:microsoft.com/office/officeart/2018/2/layout/IconVerticalSolidList"/>
    <dgm:cxn modelId="{44E6099A-E597-4CDF-8B3B-4A0C72762B31}" type="presParOf" srcId="{4DB73943-F4AA-4820-8D85-BABE8F82DBA7}" destId="{A1795CE9-4A0C-47FF-AB2D-EFA5142A6308}" srcOrd="10" destOrd="0" presId="urn:microsoft.com/office/officeart/2018/2/layout/IconVerticalSolidList"/>
    <dgm:cxn modelId="{BFBB640A-65FE-4F3E-9723-43156A49AA6C}" type="presParOf" srcId="{A1795CE9-4A0C-47FF-AB2D-EFA5142A6308}" destId="{89F10073-5D49-41A4-BA48-F386E780F0A0}" srcOrd="0" destOrd="0" presId="urn:microsoft.com/office/officeart/2018/2/layout/IconVerticalSolidList"/>
    <dgm:cxn modelId="{DD81689D-924B-4C33-9409-7D1274BDEC98}" type="presParOf" srcId="{A1795CE9-4A0C-47FF-AB2D-EFA5142A6308}" destId="{D990DAD5-29D2-4457-9DFC-039E888B2CD8}" srcOrd="1" destOrd="0" presId="urn:microsoft.com/office/officeart/2018/2/layout/IconVerticalSolidList"/>
    <dgm:cxn modelId="{EC85E9B5-1812-4F4B-96BE-E26E61EE9DD9}" type="presParOf" srcId="{A1795CE9-4A0C-47FF-AB2D-EFA5142A6308}" destId="{104DC785-C8C1-42CE-B242-5CE617D9BE63}" srcOrd="2" destOrd="0" presId="urn:microsoft.com/office/officeart/2018/2/layout/IconVerticalSolidList"/>
    <dgm:cxn modelId="{BE207848-1EE2-4583-BDAF-E3413175E964}" type="presParOf" srcId="{A1795CE9-4A0C-47FF-AB2D-EFA5142A6308}" destId="{26B208C7-F509-484F-B3A3-0C49224EEDDD}" srcOrd="3" destOrd="0" presId="urn:microsoft.com/office/officeart/2018/2/layout/IconVerticalSolidList"/>
    <dgm:cxn modelId="{BE4313D3-65F0-40D7-95E1-D6C94013E0F3}" type="presParOf" srcId="{4DB73943-F4AA-4820-8D85-BABE8F82DBA7}" destId="{CEBA0484-2C72-409C-868E-7E166BC462AD}" srcOrd="11" destOrd="0" presId="urn:microsoft.com/office/officeart/2018/2/layout/IconVerticalSolidList"/>
    <dgm:cxn modelId="{D2C21EDF-5596-4665-8D32-92EF4F6651B3}" type="presParOf" srcId="{4DB73943-F4AA-4820-8D85-BABE8F82DBA7}" destId="{33B5CE13-0E27-45ED-A5D8-BFF238A500B0}" srcOrd="12" destOrd="0" presId="urn:microsoft.com/office/officeart/2018/2/layout/IconVerticalSolidList"/>
    <dgm:cxn modelId="{A41015B6-DC06-4133-BE0E-145311F59258}" type="presParOf" srcId="{33B5CE13-0E27-45ED-A5D8-BFF238A500B0}" destId="{98ADC71C-5B46-4D9D-ADDA-5EC2D52D36C1}" srcOrd="0" destOrd="0" presId="urn:microsoft.com/office/officeart/2018/2/layout/IconVerticalSolidList"/>
    <dgm:cxn modelId="{B37CA432-05FE-46B8-8790-6ECD2978D79D}" type="presParOf" srcId="{33B5CE13-0E27-45ED-A5D8-BFF238A500B0}" destId="{28AAD5A3-00C9-40A6-BBE6-3EB03111BD9B}" srcOrd="1" destOrd="0" presId="urn:microsoft.com/office/officeart/2018/2/layout/IconVerticalSolidList"/>
    <dgm:cxn modelId="{459F3FBE-0217-4620-A5D5-549BF19C74E1}" type="presParOf" srcId="{33B5CE13-0E27-45ED-A5D8-BFF238A500B0}" destId="{E2530762-E536-4168-8439-0584EDDC35EB}" srcOrd="2" destOrd="0" presId="urn:microsoft.com/office/officeart/2018/2/layout/IconVerticalSolidList"/>
    <dgm:cxn modelId="{589FFEBA-F380-4B2F-8BAE-2ECB8BF43D77}" type="presParOf" srcId="{33B5CE13-0E27-45ED-A5D8-BFF238A500B0}" destId="{1022B840-6701-4628-B3AA-2CB5D7860E3C}"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D54579C-46A6-44B2-99D6-3091C97DF219}" type="doc">
      <dgm:prSet loTypeId="urn:microsoft.com/office/officeart/2016/7/layout/RepeatingBendingProcessNew" loCatId="process" qsTypeId="urn:microsoft.com/office/officeart/2005/8/quickstyle/simple2" qsCatId="simple" csTypeId="urn:microsoft.com/office/officeart/2005/8/colors/accent2_2" csCatId="accent2" phldr="1"/>
      <dgm:spPr/>
      <dgm:t>
        <a:bodyPr/>
        <a:lstStyle/>
        <a:p>
          <a:endParaRPr lang="en-US"/>
        </a:p>
      </dgm:t>
    </dgm:pt>
    <dgm:pt modelId="{201E53A5-15E4-4759-B252-571F11CBB3F8}">
      <dgm:prSet/>
      <dgm:spPr/>
      <dgm:t>
        <a:bodyPr/>
        <a:lstStyle/>
        <a:p>
          <a:r>
            <a:rPr lang="en-US"/>
            <a:t>Tiered roll out</a:t>
          </a:r>
        </a:p>
      </dgm:t>
    </dgm:pt>
    <dgm:pt modelId="{DB28969E-41AF-450D-AC14-D3E496725C08}" type="parTrans" cxnId="{466C7029-B564-403B-B4DD-0E0916692B61}">
      <dgm:prSet/>
      <dgm:spPr/>
      <dgm:t>
        <a:bodyPr/>
        <a:lstStyle/>
        <a:p>
          <a:endParaRPr lang="en-US"/>
        </a:p>
      </dgm:t>
    </dgm:pt>
    <dgm:pt modelId="{9E657830-7C2E-4ACD-8B05-5EB67CF1C9F2}" type="sibTrans" cxnId="{466C7029-B564-403B-B4DD-0E0916692B61}">
      <dgm:prSet/>
      <dgm:spPr/>
      <dgm:t>
        <a:bodyPr/>
        <a:lstStyle/>
        <a:p>
          <a:endParaRPr lang="en-US"/>
        </a:p>
      </dgm:t>
    </dgm:pt>
    <dgm:pt modelId="{BE80B85D-DB52-4C2D-8E19-91AB27BC4378}">
      <dgm:prSet/>
      <dgm:spPr/>
      <dgm:t>
        <a:bodyPr/>
        <a:lstStyle/>
        <a:p>
          <a:r>
            <a:rPr lang="en-US"/>
            <a:t>Spot issue [very quickly]</a:t>
          </a:r>
        </a:p>
      </dgm:t>
    </dgm:pt>
    <dgm:pt modelId="{BE2514F6-4FB4-4D6A-915D-B0D0565BA84B}" type="parTrans" cxnId="{EEB9FB89-6E72-47E1-BBBD-000841D175AC}">
      <dgm:prSet/>
      <dgm:spPr/>
      <dgm:t>
        <a:bodyPr/>
        <a:lstStyle/>
        <a:p>
          <a:endParaRPr lang="en-US"/>
        </a:p>
      </dgm:t>
    </dgm:pt>
    <dgm:pt modelId="{F575E3E2-92A1-4A2F-A9C4-B234F9AAC00B}" type="sibTrans" cxnId="{EEB9FB89-6E72-47E1-BBBD-000841D175AC}">
      <dgm:prSet/>
      <dgm:spPr/>
      <dgm:t>
        <a:bodyPr/>
        <a:lstStyle/>
        <a:p>
          <a:endParaRPr lang="en-US"/>
        </a:p>
      </dgm:t>
    </dgm:pt>
    <dgm:pt modelId="{3BBABC68-7DFC-4BE9-8BBD-A910C59A855A}">
      <dgm:prSet/>
      <dgm:spPr/>
      <dgm:t>
        <a:bodyPr/>
        <a:lstStyle/>
        <a:p>
          <a:r>
            <a:rPr lang="en-US"/>
            <a:t>Assign priority</a:t>
          </a:r>
        </a:p>
      </dgm:t>
    </dgm:pt>
    <dgm:pt modelId="{4B06E13B-7A65-4184-B45A-0637605EBCFC}" type="parTrans" cxnId="{68961FD8-B698-460D-9FFD-3D53175B2AD0}">
      <dgm:prSet/>
      <dgm:spPr/>
      <dgm:t>
        <a:bodyPr/>
        <a:lstStyle/>
        <a:p>
          <a:endParaRPr lang="en-US"/>
        </a:p>
      </dgm:t>
    </dgm:pt>
    <dgm:pt modelId="{05A0A0BE-4731-41D4-8904-B41A36515938}" type="sibTrans" cxnId="{68961FD8-B698-460D-9FFD-3D53175B2AD0}">
      <dgm:prSet/>
      <dgm:spPr/>
      <dgm:t>
        <a:bodyPr/>
        <a:lstStyle/>
        <a:p>
          <a:endParaRPr lang="en-US"/>
        </a:p>
      </dgm:t>
    </dgm:pt>
    <dgm:pt modelId="{393799B3-EE15-4968-909C-3F77541D1B32}">
      <dgm:prSet/>
      <dgm:spPr/>
      <dgm:t>
        <a:bodyPr/>
        <a:lstStyle/>
        <a:p>
          <a:r>
            <a:rPr lang="en-US"/>
            <a:t>Define test (to reproduce and guard against regression)</a:t>
          </a:r>
        </a:p>
      </dgm:t>
    </dgm:pt>
    <dgm:pt modelId="{6BD2C71F-D732-44B7-A6D7-6E66A9476FEA}" type="parTrans" cxnId="{2F3133C4-DB5F-4E33-8F27-AE682FB085A5}">
      <dgm:prSet/>
      <dgm:spPr/>
      <dgm:t>
        <a:bodyPr/>
        <a:lstStyle/>
        <a:p>
          <a:endParaRPr lang="en-US"/>
        </a:p>
      </dgm:t>
    </dgm:pt>
    <dgm:pt modelId="{F8F9432A-0E30-426B-88E6-085AFB968440}" type="sibTrans" cxnId="{2F3133C4-DB5F-4E33-8F27-AE682FB085A5}">
      <dgm:prSet/>
      <dgm:spPr/>
      <dgm:t>
        <a:bodyPr/>
        <a:lstStyle/>
        <a:p>
          <a:endParaRPr lang="en-US"/>
        </a:p>
      </dgm:t>
    </dgm:pt>
    <dgm:pt modelId="{064D7731-0177-4C67-A09E-874056BCCC34}">
      <dgm:prSet/>
      <dgm:spPr/>
      <dgm:t>
        <a:bodyPr/>
        <a:lstStyle/>
        <a:p>
          <a:r>
            <a:rPr lang="en-US"/>
            <a:t>Create fix on branch</a:t>
          </a:r>
        </a:p>
      </dgm:t>
    </dgm:pt>
    <dgm:pt modelId="{D6676C4B-922B-4209-9A0F-4382075AE1E5}" type="parTrans" cxnId="{B10B4AC5-A076-46DF-9E6A-A5CFD6169B9F}">
      <dgm:prSet/>
      <dgm:spPr/>
      <dgm:t>
        <a:bodyPr/>
        <a:lstStyle/>
        <a:p>
          <a:endParaRPr lang="en-US"/>
        </a:p>
      </dgm:t>
    </dgm:pt>
    <dgm:pt modelId="{9FD9F7E0-1685-4854-9987-9CB3920A16B6}" type="sibTrans" cxnId="{B10B4AC5-A076-46DF-9E6A-A5CFD6169B9F}">
      <dgm:prSet/>
      <dgm:spPr/>
      <dgm:t>
        <a:bodyPr/>
        <a:lstStyle/>
        <a:p>
          <a:endParaRPr lang="en-US"/>
        </a:p>
      </dgm:t>
    </dgm:pt>
    <dgm:pt modelId="{CB0EE3E1-6698-4B0A-B9E3-60CDFC83F693}">
      <dgm:prSet/>
      <dgm:spPr/>
      <dgm:t>
        <a:bodyPr/>
        <a:lstStyle/>
        <a:p>
          <a:r>
            <a:rPr lang="en-US"/>
            <a:t>working code</a:t>
          </a:r>
        </a:p>
      </dgm:t>
    </dgm:pt>
    <dgm:pt modelId="{4FE52DB7-333E-4E0A-9157-25F363B7B282}" type="parTrans" cxnId="{D10D0FB9-0E11-4E6C-8C19-C8C8B6CF886A}">
      <dgm:prSet/>
      <dgm:spPr/>
      <dgm:t>
        <a:bodyPr/>
        <a:lstStyle/>
        <a:p>
          <a:endParaRPr lang="en-US"/>
        </a:p>
      </dgm:t>
    </dgm:pt>
    <dgm:pt modelId="{19267122-85A4-4E5A-85D4-3A40E91DF1E6}" type="sibTrans" cxnId="{D10D0FB9-0E11-4E6C-8C19-C8C8B6CF886A}">
      <dgm:prSet/>
      <dgm:spPr/>
      <dgm:t>
        <a:bodyPr/>
        <a:lstStyle/>
        <a:p>
          <a:endParaRPr lang="en-US"/>
        </a:p>
      </dgm:t>
    </dgm:pt>
    <dgm:pt modelId="{A0AA873C-8A33-43E2-AF5E-86C42D7FF162}">
      <dgm:prSet/>
      <dgm:spPr/>
      <dgm:t>
        <a:bodyPr/>
        <a:lstStyle/>
        <a:p>
          <a:r>
            <a:rPr lang="en-US"/>
            <a:t>professional code</a:t>
          </a:r>
        </a:p>
      </dgm:t>
    </dgm:pt>
    <dgm:pt modelId="{1FFDBA6D-A4A0-4896-A37A-71615BA870A2}" type="parTrans" cxnId="{98E7461E-EF37-403F-BA52-616E38B6A58F}">
      <dgm:prSet/>
      <dgm:spPr/>
      <dgm:t>
        <a:bodyPr/>
        <a:lstStyle/>
        <a:p>
          <a:endParaRPr lang="en-US"/>
        </a:p>
      </dgm:t>
    </dgm:pt>
    <dgm:pt modelId="{84BAF445-1DCA-4AA3-A9BA-A825E112AD93}" type="sibTrans" cxnId="{98E7461E-EF37-403F-BA52-616E38B6A58F}">
      <dgm:prSet/>
      <dgm:spPr/>
      <dgm:t>
        <a:bodyPr/>
        <a:lstStyle/>
        <a:p>
          <a:endParaRPr lang="en-US"/>
        </a:p>
      </dgm:t>
    </dgm:pt>
    <dgm:pt modelId="{50A58950-3F43-434C-8D72-9FF42F9BAF7E}">
      <dgm:prSet/>
      <dgm:spPr/>
      <dgm:t>
        <a:bodyPr/>
        <a:lstStyle/>
        <a:p>
          <a:r>
            <a:rPr lang="en-US"/>
            <a:t>PR and Merge to trunk =&gt; DONE</a:t>
          </a:r>
        </a:p>
      </dgm:t>
    </dgm:pt>
    <dgm:pt modelId="{242E73F4-5C8B-418C-BFC1-1A6D3D730612}" type="parTrans" cxnId="{B0206B96-D147-49BC-8581-AB9DC4ECCAA8}">
      <dgm:prSet/>
      <dgm:spPr/>
      <dgm:t>
        <a:bodyPr/>
        <a:lstStyle/>
        <a:p>
          <a:endParaRPr lang="en-US"/>
        </a:p>
      </dgm:t>
    </dgm:pt>
    <dgm:pt modelId="{F2C128E8-D808-44D9-8F2E-DEB294FEECD7}" type="sibTrans" cxnId="{B0206B96-D147-49BC-8581-AB9DC4ECCAA8}">
      <dgm:prSet/>
      <dgm:spPr/>
      <dgm:t>
        <a:bodyPr/>
        <a:lstStyle/>
        <a:p>
          <a:endParaRPr lang="en-US"/>
        </a:p>
      </dgm:t>
    </dgm:pt>
    <dgm:pt modelId="{741EB57B-2CD4-41D2-B5E9-CA6B16C6F87A}">
      <dgm:prSet/>
      <dgm:spPr/>
      <dgm:t>
        <a:bodyPr/>
        <a:lstStyle/>
        <a:p>
          <a:r>
            <a:rPr lang="en-US" dirty="0"/>
            <a:t>&lt;business decision&gt;</a:t>
          </a:r>
        </a:p>
      </dgm:t>
    </dgm:pt>
    <dgm:pt modelId="{AC55A1DB-6693-40FF-905A-AF61C303137A}" type="parTrans" cxnId="{7DB5AD66-FE22-4F09-8287-EF4DC81C5D00}">
      <dgm:prSet/>
      <dgm:spPr/>
      <dgm:t>
        <a:bodyPr/>
        <a:lstStyle/>
        <a:p>
          <a:endParaRPr lang="en-US"/>
        </a:p>
      </dgm:t>
    </dgm:pt>
    <dgm:pt modelId="{FF5C37E3-795A-4B27-978D-F9422D19126A}" type="sibTrans" cxnId="{7DB5AD66-FE22-4F09-8287-EF4DC81C5D00}">
      <dgm:prSet/>
      <dgm:spPr/>
      <dgm:t>
        <a:bodyPr/>
        <a:lstStyle/>
        <a:p>
          <a:endParaRPr lang="en-US"/>
        </a:p>
      </dgm:t>
    </dgm:pt>
    <dgm:pt modelId="{46E1D2BB-446F-4B18-99D7-3D49553291BC}">
      <dgm:prSet/>
      <dgm:spPr/>
      <dgm:t>
        <a:bodyPr/>
        <a:lstStyle/>
        <a:p>
          <a:r>
            <a:rPr lang="en-US" dirty="0"/>
            <a:t>Roll Out</a:t>
          </a:r>
        </a:p>
      </dgm:t>
    </dgm:pt>
    <dgm:pt modelId="{749A1AEF-AEC1-4793-8D90-AF8ED14EDF35}" type="parTrans" cxnId="{C4C4C807-32B6-4125-B0C7-C0A14546CC3B}">
      <dgm:prSet/>
      <dgm:spPr/>
      <dgm:t>
        <a:bodyPr/>
        <a:lstStyle/>
        <a:p>
          <a:endParaRPr lang="en-US"/>
        </a:p>
      </dgm:t>
    </dgm:pt>
    <dgm:pt modelId="{E2A6C6D4-758D-4045-9276-DA4182CAC370}" type="sibTrans" cxnId="{C4C4C807-32B6-4125-B0C7-C0A14546CC3B}">
      <dgm:prSet/>
      <dgm:spPr/>
      <dgm:t>
        <a:bodyPr/>
        <a:lstStyle/>
        <a:p>
          <a:endParaRPr lang="en-US"/>
        </a:p>
      </dgm:t>
    </dgm:pt>
    <dgm:pt modelId="{F85B597D-56D1-4AF2-96A1-67629E4DD4C2}" type="pres">
      <dgm:prSet presAssocID="{7D54579C-46A6-44B2-99D6-3091C97DF219}" presName="Name0" presStyleCnt="0">
        <dgm:presLayoutVars>
          <dgm:dir/>
          <dgm:resizeHandles val="exact"/>
        </dgm:presLayoutVars>
      </dgm:prSet>
      <dgm:spPr/>
    </dgm:pt>
    <dgm:pt modelId="{FEAE369B-544A-441B-AA32-45BCAB8E417B}" type="pres">
      <dgm:prSet presAssocID="{201E53A5-15E4-4759-B252-571F11CBB3F8}" presName="node" presStyleLbl="node1" presStyleIdx="0" presStyleCnt="8">
        <dgm:presLayoutVars>
          <dgm:bulletEnabled val="1"/>
        </dgm:presLayoutVars>
      </dgm:prSet>
      <dgm:spPr/>
    </dgm:pt>
    <dgm:pt modelId="{69D7380B-32A4-46B1-8D4D-DC81CAE23696}" type="pres">
      <dgm:prSet presAssocID="{9E657830-7C2E-4ACD-8B05-5EB67CF1C9F2}" presName="sibTrans" presStyleLbl="sibTrans1D1" presStyleIdx="0" presStyleCnt="7"/>
      <dgm:spPr/>
    </dgm:pt>
    <dgm:pt modelId="{54D2B4C3-4910-4815-B76C-5A2DA3F64A4E}" type="pres">
      <dgm:prSet presAssocID="{9E657830-7C2E-4ACD-8B05-5EB67CF1C9F2}" presName="connectorText" presStyleLbl="sibTrans1D1" presStyleIdx="0" presStyleCnt="7"/>
      <dgm:spPr/>
    </dgm:pt>
    <dgm:pt modelId="{87F24F2A-1680-4594-99A3-2889895BF107}" type="pres">
      <dgm:prSet presAssocID="{BE80B85D-DB52-4C2D-8E19-91AB27BC4378}" presName="node" presStyleLbl="node1" presStyleIdx="1" presStyleCnt="8">
        <dgm:presLayoutVars>
          <dgm:bulletEnabled val="1"/>
        </dgm:presLayoutVars>
      </dgm:prSet>
      <dgm:spPr/>
    </dgm:pt>
    <dgm:pt modelId="{1CB4630B-39E8-4487-B135-99B3709BA648}" type="pres">
      <dgm:prSet presAssocID="{F575E3E2-92A1-4A2F-A9C4-B234F9AAC00B}" presName="sibTrans" presStyleLbl="sibTrans1D1" presStyleIdx="1" presStyleCnt="7"/>
      <dgm:spPr/>
    </dgm:pt>
    <dgm:pt modelId="{08614695-6506-4104-984A-A1CC2C213459}" type="pres">
      <dgm:prSet presAssocID="{F575E3E2-92A1-4A2F-A9C4-B234F9AAC00B}" presName="connectorText" presStyleLbl="sibTrans1D1" presStyleIdx="1" presStyleCnt="7"/>
      <dgm:spPr/>
    </dgm:pt>
    <dgm:pt modelId="{F0A116AD-D331-4629-91D7-DF4221DC1C96}" type="pres">
      <dgm:prSet presAssocID="{3BBABC68-7DFC-4BE9-8BBD-A910C59A855A}" presName="node" presStyleLbl="node1" presStyleIdx="2" presStyleCnt="8">
        <dgm:presLayoutVars>
          <dgm:bulletEnabled val="1"/>
        </dgm:presLayoutVars>
      </dgm:prSet>
      <dgm:spPr/>
    </dgm:pt>
    <dgm:pt modelId="{F81B1DA1-ADF6-4B94-9030-41BE83D76FF4}" type="pres">
      <dgm:prSet presAssocID="{05A0A0BE-4731-41D4-8904-B41A36515938}" presName="sibTrans" presStyleLbl="sibTrans1D1" presStyleIdx="2" presStyleCnt="7"/>
      <dgm:spPr/>
    </dgm:pt>
    <dgm:pt modelId="{49FAD9AA-32B7-432F-B21B-C93E73EB32EB}" type="pres">
      <dgm:prSet presAssocID="{05A0A0BE-4731-41D4-8904-B41A36515938}" presName="connectorText" presStyleLbl="sibTrans1D1" presStyleIdx="2" presStyleCnt="7"/>
      <dgm:spPr/>
    </dgm:pt>
    <dgm:pt modelId="{6437B01B-F247-4A03-8245-F5D2F76CCF74}" type="pres">
      <dgm:prSet presAssocID="{393799B3-EE15-4968-909C-3F77541D1B32}" presName="node" presStyleLbl="node1" presStyleIdx="3" presStyleCnt="8">
        <dgm:presLayoutVars>
          <dgm:bulletEnabled val="1"/>
        </dgm:presLayoutVars>
      </dgm:prSet>
      <dgm:spPr/>
    </dgm:pt>
    <dgm:pt modelId="{3C88280F-2484-4EC8-B1CF-C926512A8018}" type="pres">
      <dgm:prSet presAssocID="{F8F9432A-0E30-426B-88E6-085AFB968440}" presName="sibTrans" presStyleLbl="sibTrans1D1" presStyleIdx="3" presStyleCnt="7"/>
      <dgm:spPr/>
    </dgm:pt>
    <dgm:pt modelId="{DEC9E9B7-E1F4-4E26-87D0-4BDDB6FD3DC7}" type="pres">
      <dgm:prSet presAssocID="{F8F9432A-0E30-426B-88E6-085AFB968440}" presName="connectorText" presStyleLbl="sibTrans1D1" presStyleIdx="3" presStyleCnt="7"/>
      <dgm:spPr/>
    </dgm:pt>
    <dgm:pt modelId="{23900566-FAB4-464A-BB44-1C017C17585F}" type="pres">
      <dgm:prSet presAssocID="{064D7731-0177-4C67-A09E-874056BCCC34}" presName="node" presStyleLbl="node1" presStyleIdx="4" presStyleCnt="8">
        <dgm:presLayoutVars>
          <dgm:bulletEnabled val="1"/>
        </dgm:presLayoutVars>
      </dgm:prSet>
      <dgm:spPr/>
    </dgm:pt>
    <dgm:pt modelId="{2BC8FBFA-4C30-4D44-9314-FF191892DBD5}" type="pres">
      <dgm:prSet presAssocID="{9FD9F7E0-1685-4854-9987-9CB3920A16B6}" presName="sibTrans" presStyleLbl="sibTrans1D1" presStyleIdx="4" presStyleCnt="7"/>
      <dgm:spPr/>
    </dgm:pt>
    <dgm:pt modelId="{54D0F22B-ED63-4BA2-BDF9-538367E89BF4}" type="pres">
      <dgm:prSet presAssocID="{9FD9F7E0-1685-4854-9987-9CB3920A16B6}" presName="connectorText" presStyleLbl="sibTrans1D1" presStyleIdx="4" presStyleCnt="7"/>
      <dgm:spPr/>
    </dgm:pt>
    <dgm:pt modelId="{E613BDFD-4891-4E6E-BF2D-7B553A87A564}" type="pres">
      <dgm:prSet presAssocID="{50A58950-3F43-434C-8D72-9FF42F9BAF7E}" presName="node" presStyleLbl="node1" presStyleIdx="5" presStyleCnt="8">
        <dgm:presLayoutVars>
          <dgm:bulletEnabled val="1"/>
        </dgm:presLayoutVars>
      </dgm:prSet>
      <dgm:spPr/>
    </dgm:pt>
    <dgm:pt modelId="{7F9DC38A-8959-45E5-97CA-6C64C1D12DBB}" type="pres">
      <dgm:prSet presAssocID="{F2C128E8-D808-44D9-8F2E-DEB294FEECD7}" presName="sibTrans" presStyleLbl="sibTrans1D1" presStyleIdx="5" presStyleCnt="7"/>
      <dgm:spPr/>
    </dgm:pt>
    <dgm:pt modelId="{31585206-71E8-4A46-9998-8FF137C586CC}" type="pres">
      <dgm:prSet presAssocID="{F2C128E8-D808-44D9-8F2E-DEB294FEECD7}" presName="connectorText" presStyleLbl="sibTrans1D1" presStyleIdx="5" presStyleCnt="7"/>
      <dgm:spPr/>
    </dgm:pt>
    <dgm:pt modelId="{84077EBC-BEF7-46C9-98DF-F95BBB3C234A}" type="pres">
      <dgm:prSet presAssocID="{741EB57B-2CD4-41D2-B5E9-CA6B16C6F87A}" presName="node" presStyleLbl="node1" presStyleIdx="6" presStyleCnt="8">
        <dgm:presLayoutVars>
          <dgm:bulletEnabled val="1"/>
        </dgm:presLayoutVars>
      </dgm:prSet>
      <dgm:spPr/>
    </dgm:pt>
    <dgm:pt modelId="{8D4CD5F4-D688-44C5-B33C-27946591CC58}" type="pres">
      <dgm:prSet presAssocID="{FF5C37E3-795A-4B27-978D-F9422D19126A}" presName="sibTrans" presStyleLbl="sibTrans1D1" presStyleIdx="6" presStyleCnt="7"/>
      <dgm:spPr/>
    </dgm:pt>
    <dgm:pt modelId="{0A710CBC-D289-4559-9572-5892286598BB}" type="pres">
      <dgm:prSet presAssocID="{FF5C37E3-795A-4B27-978D-F9422D19126A}" presName="connectorText" presStyleLbl="sibTrans1D1" presStyleIdx="6" presStyleCnt="7"/>
      <dgm:spPr/>
    </dgm:pt>
    <dgm:pt modelId="{5B03A890-B222-4E26-84C8-AD9717923866}" type="pres">
      <dgm:prSet presAssocID="{46E1D2BB-446F-4B18-99D7-3D49553291BC}" presName="node" presStyleLbl="node1" presStyleIdx="7" presStyleCnt="8">
        <dgm:presLayoutVars>
          <dgm:bulletEnabled val="1"/>
        </dgm:presLayoutVars>
      </dgm:prSet>
      <dgm:spPr/>
    </dgm:pt>
  </dgm:ptLst>
  <dgm:cxnLst>
    <dgm:cxn modelId="{83600F04-A102-43C5-97E1-8B8CBE8A0776}" type="presOf" srcId="{FF5C37E3-795A-4B27-978D-F9422D19126A}" destId="{0A710CBC-D289-4559-9572-5892286598BB}" srcOrd="1" destOrd="0" presId="urn:microsoft.com/office/officeart/2016/7/layout/RepeatingBendingProcessNew"/>
    <dgm:cxn modelId="{C4C4C807-32B6-4125-B0C7-C0A14546CC3B}" srcId="{7D54579C-46A6-44B2-99D6-3091C97DF219}" destId="{46E1D2BB-446F-4B18-99D7-3D49553291BC}" srcOrd="7" destOrd="0" parTransId="{749A1AEF-AEC1-4793-8D90-AF8ED14EDF35}" sibTransId="{E2A6C6D4-758D-4045-9276-DA4182CAC370}"/>
    <dgm:cxn modelId="{C91B1A17-B6EA-441B-B868-1D15CE23FC47}" type="presOf" srcId="{9FD9F7E0-1685-4854-9987-9CB3920A16B6}" destId="{2BC8FBFA-4C30-4D44-9314-FF191892DBD5}" srcOrd="0" destOrd="0" presId="urn:microsoft.com/office/officeart/2016/7/layout/RepeatingBendingProcessNew"/>
    <dgm:cxn modelId="{98E7461E-EF37-403F-BA52-616E38B6A58F}" srcId="{064D7731-0177-4C67-A09E-874056BCCC34}" destId="{A0AA873C-8A33-43E2-AF5E-86C42D7FF162}" srcOrd="1" destOrd="0" parTransId="{1FFDBA6D-A4A0-4896-A37A-71615BA870A2}" sibTransId="{84BAF445-1DCA-4AA3-A9BA-A825E112AD93}"/>
    <dgm:cxn modelId="{466C7029-B564-403B-B4DD-0E0916692B61}" srcId="{7D54579C-46A6-44B2-99D6-3091C97DF219}" destId="{201E53A5-15E4-4759-B252-571F11CBB3F8}" srcOrd="0" destOrd="0" parTransId="{DB28969E-41AF-450D-AC14-D3E496725C08}" sibTransId="{9E657830-7C2E-4ACD-8B05-5EB67CF1C9F2}"/>
    <dgm:cxn modelId="{7009BD40-01AB-4BF2-9D27-05B177EBBF51}" type="presOf" srcId="{064D7731-0177-4C67-A09E-874056BCCC34}" destId="{23900566-FAB4-464A-BB44-1C017C17585F}" srcOrd="0" destOrd="0" presId="urn:microsoft.com/office/officeart/2016/7/layout/RepeatingBendingProcessNew"/>
    <dgm:cxn modelId="{7DB5AD66-FE22-4F09-8287-EF4DC81C5D00}" srcId="{7D54579C-46A6-44B2-99D6-3091C97DF219}" destId="{741EB57B-2CD4-41D2-B5E9-CA6B16C6F87A}" srcOrd="6" destOrd="0" parTransId="{AC55A1DB-6693-40FF-905A-AF61C303137A}" sibTransId="{FF5C37E3-795A-4B27-978D-F9422D19126A}"/>
    <dgm:cxn modelId="{76F2156C-369C-4883-85EA-C923BB8F6A4B}" type="presOf" srcId="{9FD9F7E0-1685-4854-9987-9CB3920A16B6}" destId="{54D0F22B-ED63-4BA2-BDF9-538367E89BF4}" srcOrd="1" destOrd="0" presId="urn:microsoft.com/office/officeart/2016/7/layout/RepeatingBendingProcessNew"/>
    <dgm:cxn modelId="{16BC5850-EF14-459D-91D1-1EDC91353E7F}" type="presOf" srcId="{F8F9432A-0E30-426B-88E6-085AFB968440}" destId="{DEC9E9B7-E1F4-4E26-87D0-4BDDB6FD3DC7}" srcOrd="1" destOrd="0" presId="urn:microsoft.com/office/officeart/2016/7/layout/RepeatingBendingProcessNew"/>
    <dgm:cxn modelId="{A908A150-6B3C-4DBE-8A2E-32D5A700C460}" type="presOf" srcId="{9E657830-7C2E-4ACD-8B05-5EB67CF1C9F2}" destId="{54D2B4C3-4910-4815-B76C-5A2DA3F64A4E}" srcOrd="1" destOrd="0" presId="urn:microsoft.com/office/officeart/2016/7/layout/RepeatingBendingProcessNew"/>
    <dgm:cxn modelId="{52A5E572-72B8-454A-89D5-909B56EA9D17}" type="presOf" srcId="{F2C128E8-D808-44D9-8F2E-DEB294FEECD7}" destId="{31585206-71E8-4A46-9998-8FF137C586CC}" srcOrd="1" destOrd="0" presId="urn:microsoft.com/office/officeart/2016/7/layout/RepeatingBendingProcessNew"/>
    <dgm:cxn modelId="{0F4F2375-A4F7-4996-B464-6FCFD6426EEF}" type="presOf" srcId="{F575E3E2-92A1-4A2F-A9C4-B234F9AAC00B}" destId="{1CB4630B-39E8-4487-B135-99B3709BA648}" srcOrd="0" destOrd="0" presId="urn:microsoft.com/office/officeart/2016/7/layout/RepeatingBendingProcessNew"/>
    <dgm:cxn modelId="{CB308180-6514-4256-8EE3-4EA2A3CC0745}" type="presOf" srcId="{9E657830-7C2E-4ACD-8B05-5EB67CF1C9F2}" destId="{69D7380B-32A4-46B1-8D4D-DC81CAE23696}" srcOrd="0" destOrd="0" presId="urn:microsoft.com/office/officeart/2016/7/layout/RepeatingBendingProcessNew"/>
    <dgm:cxn modelId="{69964181-D672-4CCA-8E50-08B91E7E922E}" type="presOf" srcId="{7D54579C-46A6-44B2-99D6-3091C97DF219}" destId="{F85B597D-56D1-4AF2-96A1-67629E4DD4C2}" srcOrd="0" destOrd="0" presId="urn:microsoft.com/office/officeart/2016/7/layout/RepeatingBendingProcessNew"/>
    <dgm:cxn modelId="{21742182-CE5D-42B3-8785-A1D583381AE4}" type="presOf" srcId="{FF5C37E3-795A-4B27-978D-F9422D19126A}" destId="{8D4CD5F4-D688-44C5-B33C-27946591CC58}" srcOrd="0" destOrd="0" presId="urn:microsoft.com/office/officeart/2016/7/layout/RepeatingBendingProcessNew"/>
    <dgm:cxn modelId="{4F236D83-7553-4AA3-A18E-8B3D7E3C7292}" type="presOf" srcId="{393799B3-EE15-4968-909C-3F77541D1B32}" destId="{6437B01B-F247-4A03-8245-F5D2F76CCF74}" srcOrd="0" destOrd="0" presId="urn:microsoft.com/office/officeart/2016/7/layout/RepeatingBendingProcessNew"/>
    <dgm:cxn modelId="{EEB9FB89-6E72-47E1-BBBD-000841D175AC}" srcId="{7D54579C-46A6-44B2-99D6-3091C97DF219}" destId="{BE80B85D-DB52-4C2D-8E19-91AB27BC4378}" srcOrd="1" destOrd="0" parTransId="{BE2514F6-4FB4-4D6A-915D-B0D0565BA84B}" sibTransId="{F575E3E2-92A1-4A2F-A9C4-B234F9AAC00B}"/>
    <dgm:cxn modelId="{ED3DB98A-AD9A-45BB-B55E-E6BDD54AFC5D}" type="presOf" srcId="{A0AA873C-8A33-43E2-AF5E-86C42D7FF162}" destId="{23900566-FAB4-464A-BB44-1C017C17585F}" srcOrd="0" destOrd="2" presId="urn:microsoft.com/office/officeart/2016/7/layout/RepeatingBendingProcessNew"/>
    <dgm:cxn modelId="{B0206B96-D147-49BC-8581-AB9DC4ECCAA8}" srcId="{7D54579C-46A6-44B2-99D6-3091C97DF219}" destId="{50A58950-3F43-434C-8D72-9FF42F9BAF7E}" srcOrd="5" destOrd="0" parTransId="{242E73F4-5C8B-418C-BFC1-1A6D3D730612}" sibTransId="{F2C128E8-D808-44D9-8F2E-DEB294FEECD7}"/>
    <dgm:cxn modelId="{85CA85A0-2950-4B60-838C-521765448878}" type="presOf" srcId="{05A0A0BE-4731-41D4-8904-B41A36515938}" destId="{F81B1DA1-ADF6-4B94-9030-41BE83D76FF4}" srcOrd="0" destOrd="0" presId="urn:microsoft.com/office/officeart/2016/7/layout/RepeatingBendingProcessNew"/>
    <dgm:cxn modelId="{2A1DBBA7-C23D-438D-9BC2-111EC0031CD7}" type="presOf" srcId="{F2C128E8-D808-44D9-8F2E-DEB294FEECD7}" destId="{7F9DC38A-8959-45E5-97CA-6C64C1D12DBB}" srcOrd="0" destOrd="0" presId="urn:microsoft.com/office/officeart/2016/7/layout/RepeatingBendingProcessNew"/>
    <dgm:cxn modelId="{D10D0FB9-0E11-4E6C-8C19-C8C8B6CF886A}" srcId="{064D7731-0177-4C67-A09E-874056BCCC34}" destId="{CB0EE3E1-6698-4B0A-B9E3-60CDFC83F693}" srcOrd="0" destOrd="0" parTransId="{4FE52DB7-333E-4E0A-9157-25F363B7B282}" sibTransId="{19267122-85A4-4E5A-85D4-3A40E91DF1E6}"/>
    <dgm:cxn modelId="{58D11EBF-B717-41FF-B6ED-D8E6AF9FEA40}" type="presOf" srcId="{201E53A5-15E4-4759-B252-571F11CBB3F8}" destId="{FEAE369B-544A-441B-AA32-45BCAB8E417B}" srcOrd="0" destOrd="0" presId="urn:microsoft.com/office/officeart/2016/7/layout/RepeatingBendingProcessNew"/>
    <dgm:cxn modelId="{2F3133C4-DB5F-4E33-8F27-AE682FB085A5}" srcId="{7D54579C-46A6-44B2-99D6-3091C97DF219}" destId="{393799B3-EE15-4968-909C-3F77541D1B32}" srcOrd="3" destOrd="0" parTransId="{6BD2C71F-D732-44B7-A6D7-6E66A9476FEA}" sibTransId="{F8F9432A-0E30-426B-88E6-085AFB968440}"/>
    <dgm:cxn modelId="{B10B4AC5-A076-46DF-9E6A-A5CFD6169B9F}" srcId="{7D54579C-46A6-44B2-99D6-3091C97DF219}" destId="{064D7731-0177-4C67-A09E-874056BCCC34}" srcOrd="4" destOrd="0" parTransId="{D6676C4B-922B-4209-9A0F-4382075AE1E5}" sibTransId="{9FD9F7E0-1685-4854-9987-9CB3920A16B6}"/>
    <dgm:cxn modelId="{C2238AC6-BDAA-4E67-ACCC-E58EEB00ABD1}" type="presOf" srcId="{741EB57B-2CD4-41D2-B5E9-CA6B16C6F87A}" destId="{84077EBC-BEF7-46C9-98DF-F95BBB3C234A}" srcOrd="0" destOrd="0" presId="urn:microsoft.com/office/officeart/2016/7/layout/RepeatingBendingProcessNew"/>
    <dgm:cxn modelId="{53140FC7-E61F-45E4-8545-EF2A360ED943}" type="presOf" srcId="{05A0A0BE-4731-41D4-8904-B41A36515938}" destId="{49FAD9AA-32B7-432F-B21B-C93E73EB32EB}" srcOrd="1" destOrd="0" presId="urn:microsoft.com/office/officeart/2016/7/layout/RepeatingBendingProcessNew"/>
    <dgm:cxn modelId="{68961FD8-B698-460D-9FFD-3D53175B2AD0}" srcId="{7D54579C-46A6-44B2-99D6-3091C97DF219}" destId="{3BBABC68-7DFC-4BE9-8BBD-A910C59A855A}" srcOrd="2" destOrd="0" parTransId="{4B06E13B-7A65-4184-B45A-0637605EBCFC}" sibTransId="{05A0A0BE-4731-41D4-8904-B41A36515938}"/>
    <dgm:cxn modelId="{01A461D8-8FD0-49FF-B559-53581BC8B068}" type="presOf" srcId="{F575E3E2-92A1-4A2F-A9C4-B234F9AAC00B}" destId="{08614695-6506-4104-984A-A1CC2C213459}" srcOrd="1" destOrd="0" presId="urn:microsoft.com/office/officeart/2016/7/layout/RepeatingBendingProcessNew"/>
    <dgm:cxn modelId="{A6CC56E0-8F59-4123-A447-F11D565A2197}" type="presOf" srcId="{3BBABC68-7DFC-4BE9-8BBD-A910C59A855A}" destId="{F0A116AD-D331-4629-91D7-DF4221DC1C96}" srcOrd="0" destOrd="0" presId="urn:microsoft.com/office/officeart/2016/7/layout/RepeatingBendingProcessNew"/>
    <dgm:cxn modelId="{FB78C4E2-D35C-4B73-BE83-ACF16FD39210}" type="presOf" srcId="{46E1D2BB-446F-4B18-99D7-3D49553291BC}" destId="{5B03A890-B222-4E26-84C8-AD9717923866}" srcOrd="0" destOrd="0" presId="urn:microsoft.com/office/officeart/2016/7/layout/RepeatingBendingProcessNew"/>
    <dgm:cxn modelId="{243443E3-6F7E-4ABF-9F14-61BDD3A31D39}" type="presOf" srcId="{CB0EE3E1-6698-4B0A-B9E3-60CDFC83F693}" destId="{23900566-FAB4-464A-BB44-1C017C17585F}" srcOrd="0" destOrd="1" presId="urn:microsoft.com/office/officeart/2016/7/layout/RepeatingBendingProcessNew"/>
    <dgm:cxn modelId="{B2723EE4-7633-45E4-BD2A-9B0462DD1EF7}" type="presOf" srcId="{F8F9432A-0E30-426B-88E6-085AFB968440}" destId="{3C88280F-2484-4EC8-B1CF-C926512A8018}" srcOrd="0" destOrd="0" presId="urn:microsoft.com/office/officeart/2016/7/layout/RepeatingBendingProcessNew"/>
    <dgm:cxn modelId="{1A58B2FA-AE35-4228-9DEC-DBCFEF09C876}" type="presOf" srcId="{BE80B85D-DB52-4C2D-8E19-91AB27BC4378}" destId="{87F24F2A-1680-4594-99A3-2889895BF107}" srcOrd="0" destOrd="0" presId="urn:microsoft.com/office/officeart/2016/7/layout/RepeatingBendingProcessNew"/>
    <dgm:cxn modelId="{1A83AEFE-61B8-4955-AC94-A49F784E0FBC}" type="presOf" srcId="{50A58950-3F43-434C-8D72-9FF42F9BAF7E}" destId="{E613BDFD-4891-4E6E-BF2D-7B553A87A564}" srcOrd="0" destOrd="0" presId="urn:microsoft.com/office/officeart/2016/7/layout/RepeatingBendingProcessNew"/>
    <dgm:cxn modelId="{66762A86-2393-435F-9A85-1201EC0D6FE0}" type="presParOf" srcId="{F85B597D-56D1-4AF2-96A1-67629E4DD4C2}" destId="{FEAE369B-544A-441B-AA32-45BCAB8E417B}" srcOrd="0" destOrd="0" presId="urn:microsoft.com/office/officeart/2016/7/layout/RepeatingBendingProcessNew"/>
    <dgm:cxn modelId="{0C7D3E94-9E1C-4F7D-B4CA-E5D32906C09D}" type="presParOf" srcId="{F85B597D-56D1-4AF2-96A1-67629E4DD4C2}" destId="{69D7380B-32A4-46B1-8D4D-DC81CAE23696}" srcOrd="1" destOrd="0" presId="urn:microsoft.com/office/officeart/2016/7/layout/RepeatingBendingProcessNew"/>
    <dgm:cxn modelId="{C79758EB-6564-412E-AB85-29D91BAB9F27}" type="presParOf" srcId="{69D7380B-32A4-46B1-8D4D-DC81CAE23696}" destId="{54D2B4C3-4910-4815-B76C-5A2DA3F64A4E}" srcOrd="0" destOrd="0" presId="urn:microsoft.com/office/officeart/2016/7/layout/RepeatingBendingProcessNew"/>
    <dgm:cxn modelId="{69135C98-2640-40E5-9078-9130BE8DE355}" type="presParOf" srcId="{F85B597D-56D1-4AF2-96A1-67629E4DD4C2}" destId="{87F24F2A-1680-4594-99A3-2889895BF107}" srcOrd="2" destOrd="0" presId="urn:microsoft.com/office/officeart/2016/7/layout/RepeatingBendingProcessNew"/>
    <dgm:cxn modelId="{5E082176-51D7-4804-8112-2030294C3701}" type="presParOf" srcId="{F85B597D-56D1-4AF2-96A1-67629E4DD4C2}" destId="{1CB4630B-39E8-4487-B135-99B3709BA648}" srcOrd="3" destOrd="0" presId="urn:microsoft.com/office/officeart/2016/7/layout/RepeatingBendingProcessNew"/>
    <dgm:cxn modelId="{2FFFEBB8-CD98-4219-B31B-734EEB7C9E31}" type="presParOf" srcId="{1CB4630B-39E8-4487-B135-99B3709BA648}" destId="{08614695-6506-4104-984A-A1CC2C213459}" srcOrd="0" destOrd="0" presId="urn:microsoft.com/office/officeart/2016/7/layout/RepeatingBendingProcessNew"/>
    <dgm:cxn modelId="{57EC0699-2B87-449E-A346-AE2A5D5E88DD}" type="presParOf" srcId="{F85B597D-56D1-4AF2-96A1-67629E4DD4C2}" destId="{F0A116AD-D331-4629-91D7-DF4221DC1C96}" srcOrd="4" destOrd="0" presId="urn:microsoft.com/office/officeart/2016/7/layout/RepeatingBendingProcessNew"/>
    <dgm:cxn modelId="{CD5F768A-4B48-4BE0-A8A5-DF247A43B182}" type="presParOf" srcId="{F85B597D-56D1-4AF2-96A1-67629E4DD4C2}" destId="{F81B1DA1-ADF6-4B94-9030-41BE83D76FF4}" srcOrd="5" destOrd="0" presId="urn:microsoft.com/office/officeart/2016/7/layout/RepeatingBendingProcessNew"/>
    <dgm:cxn modelId="{53218E3A-9728-448A-9390-CE5F555646F5}" type="presParOf" srcId="{F81B1DA1-ADF6-4B94-9030-41BE83D76FF4}" destId="{49FAD9AA-32B7-432F-B21B-C93E73EB32EB}" srcOrd="0" destOrd="0" presId="urn:microsoft.com/office/officeart/2016/7/layout/RepeatingBendingProcessNew"/>
    <dgm:cxn modelId="{C0AFF0D4-2550-4D0B-BB90-D998E713531A}" type="presParOf" srcId="{F85B597D-56D1-4AF2-96A1-67629E4DD4C2}" destId="{6437B01B-F247-4A03-8245-F5D2F76CCF74}" srcOrd="6" destOrd="0" presId="urn:microsoft.com/office/officeart/2016/7/layout/RepeatingBendingProcessNew"/>
    <dgm:cxn modelId="{40261D33-2EF1-4C21-9521-231129C5ABF6}" type="presParOf" srcId="{F85B597D-56D1-4AF2-96A1-67629E4DD4C2}" destId="{3C88280F-2484-4EC8-B1CF-C926512A8018}" srcOrd="7" destOrd="0" presId="urn:microsoft.com/office/officeart/2016/7/layout/RepeatingBendingProcessNew"/>
    <dgm:cxn modelId="{B0ACD37F-FEFC-4EE3-8650-6FDAE58FFEF9}" type="presParOf" srcId="{3C88280F-2484-4EC8-B1CF-C926512A8018}" destId="{DEC9E9B7-E1F4-4E26-87D0-4BDDB6FD3DC7}" srcOrd="0" destOrd="0" presId="urn:microsoft.com/office/officeart/2016/7/layout/RepeatingBendingProcessNew"/>
    <dgm:cxn modelId="{B0721C9E-C91C-4981-8CC6-0E64AF7CC873}" type="presParOf" srcId="{F85B597D-56D1-4AF2-96A1-67629E4DD4C2}" destId="{23900566-FAB4-464A-BB44-1C017C17585F}" srcOrd="8" destOrd="0" presId="urn:microsoft.com/office/officeart/2016/7/layout/RepeatingBendingProcessNew"/>
    <dgm:cxn modelId="{BE2D97C8-B1C1-4594-A24F-D1D32730F1A0}" type="presParOf" srcId="{F85B597D-56D1-4AF2-96A1-67629E4DD4C2}" destId="{2BC8FBFA-4C30-4D44-9314-FF191892DBD5}" srcOrd="9" destOrd="0" presId="urn:microsoft.com/office/officeart/2016/7/layout/RepeatingBendingProcessNew"/>
    <dgm:cxn modelId="{5C4C9250-D82B-48E0-B630-7E762989DD48}" type="presParOf" srcId="{2BC8FBFA-4C30-4D44-9314-FF191892DBD5}" destId="{54D0F22B-ED63-4BA2-BDF9-538367E89BF4}" srcOrd="0" destOrd="0" presId="urn:microsoft.com/office/officeart/2016/7/layout/RepeatingBendingProcessNew"/>
    <dgm:cxn modelId="{ABD275D7-3295-4FD5-AF70-E855AD475829}" type="presParOf" srcId="{F85B597D-56D1-4AF2-96A1-67629E4DD4C2}" destId="{E613BDFD-4891-4E6E-BF2D-7B553A87A564}" srcOrd="10" destOrd="0" presId="urn:microsoft.com/office/officeart/2016/7/layout/RepeatingBendingProcessNew"/>
    <dgm:cxn modelId="{BEF86B4B-DBB3-42CB-843A-9BBAA67456C9}" type="presParOf" srcId="{F85B597D-56D1-4AF2-96A1-67629E4DD4C2}" destId="{7F9DC38A-8959-45E5-97CA-6C64C1D12DBB}" srcOrd="11" destOrd="0" presId="urn:microsoft.com/office/officeart/2016/7/layout/RepeatingBendingProcessNew"/>
    <dgm:cxn modelId="{E9A3CD0C-B320-47C3-A895-81CCC0BCA7D9}" type="presParOf" srcId="{7F9DC38A-8959-45E5-97CA-6C64C1D12DBB}" destId="{31585206-71E8-4A46-9998-8FF137C586CC}" srcOrd="0" destOrd="0" presId="urn:microsoft.com/office/officeart/2016/7/layout/RepeatingBendingProcessNew"/>
    <dgm:cxn modelId="{075D4EF7-8AB2-4EC2-9A6B-A7E4854D93C5}" type="presParOf" srcId="{F85B597D-56D1-4AF2-96A1-67629E4DD4C2}" destId="{84077EBC-BEF7-46C9-98DF-F95BBB3C234A}" srcOrd="12" destOrd="0" presId="urn:microsoft.com/office/officeart/2016/7/layout/RepeatingBendingProcessNew"/>
    <dgm:cxn modelId="{E4900C79-4000-4AA9-8AA3-160D097499E3}" type="presParOf" srcId="{F85B597D-56D1-4AF2-96A1-67629E4DD4C2}" destId="{8D4CD5F4-D688-44C5-B33C-27946591CC58}" srcOrd="13" destOrd="0" presId="urn:microsoft.com/office/officeart/2016/7/layout/RepeatingBendingProcessNew"/>
    <dgm:cxn modelId="{B5C72BFE-B1CD-4290-9E48-48C684EC9BB7}" type="presParOf" srcId="{8D4CD5F4-D688-44C5-B33C-27946591CC58}" destId="{0A710CBC-D289-4559-9572-5892286598BB}" srcOrd="0" destOrd="0" presId="urn:microsoft.com/office/officeart/2016/7/layout/RepeatingBendingProcessNew"/>
    <dgm:cxn modelId="{765EE28C-6036-4F36-8066-53A1A0DD038E}" type="presParOf" srcId="{F85B597D-56D1-4AF2-96A1-67629E4DD4C2}" destId="{5B03A890-B222-4E26-84C8-AD9717923866}" srcOrd="14" destOrd="0" presId="urn:microsoft.com/office/officeart/2016/7/layout/RepeatingBendingProcessNew"/>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A73AD-98F2-4BAB-B7F4-28E4079148D1}">
      <dsp:nvSpPr>
        <dsp:cNvPr id="0" name=""/>
        <dsp:cNvSpPr/>
      </dsp:nvSpPr>
      <dsp:spPr>
        <a:xfrm>
          <a:off x="601030" y="314999"/>
          <a:ext cx="1852875" cy="18528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1C67EA9-4684-463F-A6F9-A0D2BC4AE342}">
      <dsp:nvSpPr>
        <dsp:cNvPr id="0" name=""/>
        <dsp:cNvSpPr/>
      </dsp:nvSpPr>
      <dsp:spPr>
        <a:xfrm>
          <a:off x="995905" y="709874"/>
          <a:ext cx="1063125" cy="1063125"/>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3C22B00E-E810-47A3-8C26-212E99D19D81}">
      <dsp:nvSpPr>
        <dsp:cNvPr id="0" name=""/>
        <dsp:cNvSpPr/>
      </dsp:nvSpPr>
      <dsp:spPr>
        <a:xfrm>
          <a:off x="8718" y="274500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a:t>From Working Software</a:t>
          </a:r>
        </a:p>
      </dsp:txBody>
      <dsp:txXfrm>
        <a:off x="8718" y="2745000"/>
        <a:ext cx="3037500" cy="720000"/>
      </dsp:txXfrm>
    </dsp:sp>
    <dsp:sp modelId="{A0B75E59-F326-4C77-8B42-237028A9F375}">
      <dsp:nvSpPr>
        <dsp:cNvPr id="0" name=""/>
        <dsp:cNvSpPr/>
      </dsp:nvSpPr>
      <dsp:spPr>
        <a:xfrm>
          <a:off x="4170093" y="314999"/>
          <a:ext cx="1852875" cy="1852875"/>
        </a:xfrm>
        <a:prstGeom prst="ellipse">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2BE2583-5210-4B30-B71E-A7D67E26A9E2}">
      <dsp:nvSpPr>
        <dsp:cNvPr id="0" name=""/>
        <dsp:cNvSpPr/>
      </dsp:nvSpPr>
      <dsp:spPr>
        <a:xfrm>
          <a:off x="4564968" y="709874"/>
          <a:ext cx="1063125" cy="1063125"/>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D89FB78-1616-4187-A63A-4BCE49B17F71}">
      <dsp:nvSpPr>
        <dsp:cNvPr id="0" name=""/>
        <dsp:cNvSpPr/>
      </dsp:nvSpPr>
      <dsp:spPr>
        <a:xfrm>
          <a:off x="3577780" y="2745000"/>
          <a:ext cx="303750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066800">
            <a:lnSpc>
              <a:spcPct val="100000"/>
            </a:lnSpc>
            <a:spcBef>
              <a:spcPct val="0"/>
            </a:spcBef>
            <a:spcAft>
              <a:spcPct val="35000"/>
            </a:spcAft>
            <a:buNone/>
            <a:defRPr cap="all"/>
          </a:pPr>
          <a:r>
            <a:rPr lang="en-US" sz="2400" kern="1200" dirty="0"/>
            <a:t>To Professional software</a:t>
          </a:r>
        </a:p>
      </dsp:txBody>
      <dsp:txXfrm>
        <a:off x="3577780" y="2745000"/>
        <a:ext cx="3037500" cy="72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4F87C0-3CF3-4F4A-A1FD-331876655C01}">
      <dsp:nvSpPr>
        <dsp:cNvPr id="0" name=""/>
        <dsp:cNvSpPr/>
      </dsp:nvSpPr>
      <dsp:spPr>
        <a:xfrm>
          <a:off x="0" y="2168"/>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02D55A7-5A36-45ED-8BC2-DCDD721695F7}">
      <dsp:nvSpPr>
        <dsp:cNvPr id="0" name=""/>
        <dsp:cNvSpPr/>
      </dsp:nvSpPr>
      <dsp:spPr>
        <a:xfrm>
          <a:off x="134369" y="102112"/>
          <a:ext cx="244307" cy="24430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BF8FFFE-4ED6-422A-BB7A-48954E970CCE}">
      <dsp:nvSpPr>
        <dsp:cNvPr id="0" name=""/>
        <dsp:cNvSpPr/>
      </dsp:nvSpPr>
      <dsp:spPr>
        <a:xfrm>
          <a:off x="513046" y="2168"/>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Functional contract (specification and documentation)</a:t>
          </a:r>
        </a:p>
      </dsp:txBody>
      <dsp:txXfrm>
        <a:off x="513046" y="2168"/>
        <a:ext cx="6110451" cy="444195"/>
      </dsp:txXfrm>
    </dsp:sp>
    <dsp:sp modelId="{87CBA29B-6FA3-4768-8D48-42EC8A19921C}">
      <dsp:nvSpPr>
        <dsp:cNvPr id="0" name=""/>
        <dsp:cNvSpPr/>
      </dsp:nvSpPr>
      <dsp:spPr>
        <a:xfrm>
          <a:off x="0" y="557412"/>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DFB840D-A853-415B-A75F-DCBCD74FD494}">
      <dsp:nvSpPr>
        <dsp:cNvPr id="0" name=""/>
        <dsp:cNvSpPr/>
      </dsp:nvSpPr>
      <dsp:spPr>
        <a:xfrm>
          <a:off x="134369" y="657357"/>
          <a:ext cx="244307" cy="24430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74A08BA-3370-4CD4-B222-4859FCD2BCDC}">
      <dsp:nvSpPr>
        <dsp:cNvPr id="0" name=""/>
        <dsp:cNvSpPr/>
      </dsp:nvSpPr>
      <dsp:spPr>
        <a:xfrm>
          <a:off x="513046" y="557412"/>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Quick (REPL) feedback cycle for developer</a:t>
          </a:r>
        </a:p>
      </dsp:txBody>
      <dsp:txXfrm>
        <a:off x="513046" y="557412"/>
        <a:ext cx="6110451" cy="444195"/>
      </dsp:txXfrm>
    </dsp:sp>
    <dsp:sp modelId="{854A1121-E43F-45EB-AA18-1A4813D9243E}">
      <dsp:nvSpPr>
        <dsp:cNvPr id="0" name=""/>
        <dsp:cNvSpPr/>
      </dsp:nvSpPr>
      <dsp:spPr>
        <a:xfrm>
          <a:off x="0" y="1112657"/>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901047-0D67-49AB-95CC-3F782DF99F5C}">
      <dsp:nvSpPr>
        <dsp:cNvPr id="0" name=""/>
        <dsp:cNvSpPr/>
      </dsp:nvSpPr>
      <dsp:spPr>
        <a:xfrm>
          <a:off x="134369" y="1212601"/>
          <a:ext cx="244307" cy="24430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422D9BC-E79A-4535-AA24-B103B3239699}">
      <dsp:nvSpPr>
        <dsp:cNvPr id="0" name=""/>
        <dsp:cNvSpPr/>
      </dsp:nvSpPr>
      <dsp:spPr>
        <a:xfrm>
          <a:off x="513046" y="1112657"/>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Proof of “working”</a:t>
          </a:r>
        </a:p>
      </dsp:txBody>
      <dsp:txXfrm>
        <a:off x="513046" y="1112657"/>
        <a:ext cx="6110451" cy="444195"/>
      </dsp:txXfrm>
    </dsp:sp>
    <dsp:sp modelId="{D9ACCA29-FE63-41C7-AD9D-4BD6AD96961F}">
      <dsp:nvSpPr>
        <dsp:cNvPr id="0" name=""/>
        <dsp:cNvSpPr/>
      </dsp:nvSpPr>
      <dsp:spPr>
        <a:xfrm>
          <a:off x="0" y="1667902"/>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E74241-CEAF-453F-8B65-24B795F40F3A}">
      <dsp:nvSpPr>
        <dsp:cNvPr id="0" name=""/>
        <dsp:cNvSpPr/>
      </dsp:nvSpPr>
      <dsp:spPr>
        <a:xfrm>
          <a:off x="134369" y="1767846"/>
          <a:ext cx="244307" cy="24430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53818DB-1D12-4F28-B97D-A863C7D0F079}">
      <dsp:nvSpPr>
        <dsp:cNvPr id="0" name=""/>
        <dsp:cNvSpPr/>
      </dsp:nvSpPr>
      <dsp:spPr>
        <a:xfrm>
          <a:off x="513046" y="1667902"/>
          <a:ext cx="2980799"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Insulator that allows </a:t>
          </a:r>
        </a:p>
      </dsp:txBody>
      <dsp:txXfrm>
        <a:off x="513046" y="1667902"/>
        <a:ext cx="2980799" cy="444195"/>
      </dsp:txXfrm>
    </dsp:sp>
    <dsp:sp modelId="{BEC45568-0AFF-4246-99CB-E2E51D60B4A0}">
      <dsp:nvSpPr>
        <dsp:cNvPr id="0" name=""/>
        <dsp:cNvSpPr/>
      </dsp:nvSpPr>
      <dsp:spPr>
        <a:xfrm>
          <a:off x="3493845" y="1667902"/>
          <a:ext cx="31296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488950">
            <a:lnSpc>
              <a:spcPct val="100000"/>
            </a:lnSpc>
            <a:spcBef>
              <a:spcPct val="0"/>
            </a:spcBef>
            <a:spcAft>
              <a:spcPct val="35000"/>
            </a:spcAft>
            <a:buNone/>
          </a:pPr>
          <a:r>
            <a:rPr lang="en-US" sz="1100" kern="1200" dirty="0"/>
            <a:t>refactoring and code optimizations</a:t>
          </a:r>
        </a:p>
        <a:p>
          <a:pPr marL="0" lvl="0" indent="0" algn="l" defTabSz="488950">
            <a:lnSpc>
              <a:spcPct val="100000"/>
            </a:lnSpc>
            <a:spcBef>
              <a:spcPct val="0"/>
            </a:spcBef>
            <a:spcAft>
              <a:spcPct val="35000"/>
            </a:spcAft>
            <a:buNone/>
          </a:pPr>
          <a:r>
            <a:rPr lang="en-US" sz="1100" kern="1200" dirty="0"/>
            <a:t>technical upgrades</a:t>
          </a:r>
        </a:p>
      </dsp:txBody>
      <dsp:txXfrm>
        <a:off x="3493845" y="1667902"/>
        <a:ext cx="3129651" cy="444195"/>
      </dsp:txXfrm>
    </dsp:sp>
    <dsp:sp modelId="{6C505001-F5FA-4DE3-BE9E-0CDCDB259DEC}">
      <dsp:nvSpPr>
        <dsp:cNvPr id="0" name=""/>
        <dsp:cNvSpPr/>
      </dsp:nvSpPr>
      <dsp:spPr>
        <a:xfrm>
          <a:off x="0" y="2223146"/>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D3F9597-A817-4972-8DEE-1DB4E9931D05}">
      <dsp:nvSpPr>
        <dsp:cNvPr id="0" name=""/>
        <dsp:cNvSpPr/>
      </dsp:nvSpPr>
      <dsp:spPr>
        <a:xfrm>
          <a:off x="134369" y="2323090"/>
          <a:ext cx="244307" cy="24430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7265ADA6-B37A-47C7-84B0-A0D54EFC7197}">
      <dsp:nvSpPr>
        <dsp:cNvPr id="0" name=""/>
        <dsp:cNvSpPr/>
      </dsp:nvSpPr>
      <dsp:spPr>
        <a:xfrm>
          <a:off x="513046" y="2223146"/>
          <a:ext cx="2980799"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dirty="0"/>
            <a:t>Regression detector </a:t>
          </a:r>
        </a:p>
      </dsp:txBody>
      <dsp:txXfrm>
        <a:off x="513046" y="2223146"/>
        <a:ext cx="2980799" cy="444195"/>
      </dsp:txXfrm>
    </dsp:sp>
    <dsp:sp modelId="{553093DE-8404-49A6-BC64-9E22067167E7}">
      <dsp:nvSpPr>
        <dsp:cNvPr id="0" name=""/>
        <dsp:cNvSpPr/>
      </dsp:nvSpPr>
      <dsp:spPr>
        <a:xfrm>
          <a:off x="3493845" y="2223146"/>
          <a:ext cx="31296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488950">
            <a:lnSpc>
              <a:spcPct val="100000"/>
            </a:lnSpc>
            <a:spcBef>
              <a:spcPct val="0"/>
            </a:spcBef>
            <a:spcAft>
              <a:spcPct val="35000"/>
            </a:spcAft>
            <a:buNone/>
          </a:pPr>
          <a:r>
            <a:rPr lang="en-US" sz="1100" kern="1200" dirty="0"/>
            <a:t>for things changed</a:t>
          </a:r>
        </a:p>
        <a:p>
          <a:pPr marL="0" lvl="0" indent="0" algn="l" defTabSz="488950">
            <a:lnSpc>
              <a:spcPct val="100000"/>
            </a:lnSpc>
            <a:spcBef>
              <a:spcPct val="0"/>
            </a:spcBef>
            <a:spcAft>
              <a:spcPct val="35000"/>
            </a:spcAft>
            <a:buNone/>
          </a:pPr>
          <a:r>
            <a:rPr lang="en-US" sz="1100" kern="1200"/>
            <a:t>and </a:t>
          </a:r>
          <a:r>
            <a:rPr lang="en-US" sz="1100" kern="1200" dirty="0"/>
            <a:t>things unchanged but impacted by changes</a:t>
          </a:r>
        </a:p>
      </dsp:txBody>
      <dsp:txXfrm>
        <a:off x="3493845" y="2223146"/>
        <a:ext cx="3129651" cy="444195"/>
      </dsp:txXfrm>
    </dsp:sp>
    <dsp:sp modelId="{89F10073-5D49-41A4-BA48-F386E780F0A0}">
      <dsp:nvSpPr>
        <dsp:cNvPr id="0" name=""/>
        <dsp:cNvSpPr/>
      </dsp:nvSpPr>
      <dsp:spPr>
        <a:xfrm>
          <a:off x="0" y="2778391"/>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990DAD5-29D2-4457-9DFC-039E888B2CD8}">
      <dsp:nvSpPr>
        <dsp:cNvPr id="0" name=""/>
        <dsp:cNvSpPr/>
      </dsp:nvSpPr>
      <dsp:spPr>
        <a:xfrm>
          <a:off x="134369" y="2878335"/>
          <a:ext cx="244307" cy="244307"/>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6B208C7-F509-484F-B3A3-0C49224EEDDD}">
      <dsp:nvSpPr>
        <dsp:cNvPr id="0" name=""/>
        <dsp:cNvSpPr/>
      </dsp:nvSpPr>
      <dsp:spPr>
        <a:xfrm>
          <a:off x="513046" y="2778391"/>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a:t>Health indicator &amp; Smoke detector</a:t>
          </a:r>
        </a:p>
      </dsp:txBody>
      <dsp:txXfrm>
        <a:off x="513046" y="2778391"/>
        <a:ext cx="6110451" cy="444195"/>
      </dsp:txXfrm>
    </dsp:sp>
    <dsp:sp modelId="{98ADC71C-5B46-4D9D-ADDA-5EC2D52D36C1}">
      <dsp:nvSpPr>
        <dsp:cNvPr id="0" name=""/>
        <dsp:cNvSpPr/>
      </dsp:nvSpPr>
      <dsp:spPr>
        <a:xfrm>
          <a:off x="0" y="3333635"/>
          <a:ext cx="6623999" cy="444195"/>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AAD5A3-00C9-40A6-BBE6-3EB03111BD9B}">
      <dsp:nvSpPr>
        <dsp:cNvPr id="0" name=""/>
        <dsp:cNvSpPr/>
      </dsp:nvSpPr>
      <dsp:spPr>
        <a:xfrm>
          <a:off x="134369" y="3433579"/>
          <a:ext cx="244307" cy="244307"/>
        </a:xfrm>
        <a:prstGeom prst="rect">
          <a:avLst/>
        </a:prstGeom>
        <a:blipFill>
          <a:blip xmlns:r="http://schemas.openxmlformats.org/officeDocument/2006/relationships"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022B840-6701-4628-B3AA-2CB5D7860E3C}">
      <dsp:nvSpPr>
        <dsp:cNvPr id="0" name=""/>
        <dsp:cNvSpPr/>
      </dsp:nvSpPr>
      <dsp:spPr>
        <a:xfrm>
          <a:off x="513046" y="3333635"/>
          <a:ext cx="6110451" cy="44419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7011" tIns="47011" rIns="47011" bIns="47011" numCol="1" spcCol="1270" anchor="ctr" anchorCtr="0">
          <a:noAutofit/>
        </a:bodyPr>
        <a:lstStyle/>
        <a:p>
          <a:pPr marL="0" lvl="0" indent="0" algn="l" defTabSz="711200">
            <a:lnSpc>
              <a:spcPct val="100000"/>
            </a:lnSpc>
            <a:spcBef>
              <a:spcPct val="0"/>
            </a:spcBef>
            <a:spcAft>
              <a:spcPct val="35000"/>
            </a:spcAft>
            <a:buNone/>
          </a:pPr>
          <a:r>
            <a:rPr lang="en-US" sz="1600" kern="1200"/>
            <a:t>Reference for (re)using code</a:t>
          </a:r>
        </a:p>
      </dsp:txBody>
      <dsp:txXfrm>
        <a:off x="513046" y="3333635"/>
        <a:ext cx="6110451" cy="44419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9D7380B-32A4-46B1-8D4D-DC81CAE23696}">
      <dsp:nvSpPr>
        <dsp:cNvPr id="0" name=""/>
        <dsp:cNvSpPr/>
      </dsp:nvSpPr>
      <dsp:spPr>
        <a:xfrm>
          <a:off x="2182777" y="418416"/>
          <a:ext cx="324615" cy="91440"/>
        </a:xfrm>
        <a:custGeom>
          <a:avLst/>
          <a:gdLst/>
          <a:ahLst/>
          <a:cxnLst/>
          <a:rect l="0" t="0" r="0" b="0"/>
          <a:pathLst>
            <a:path>
              <a:moveTo>
                <a:pt x="0" y="45720"/>
              </a:moveTo>
              <a:lnTo>
                <a:pt x="32461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36204" y="462359"/>
        <a:ext cx="17760" cy="3552"/>
      </dsp:txXfrm>
    </dsp:sp>
    <dsp:sp modelId="{FEAE369B-544A-441B-AA32-45BCAB8E417B}">
      <dsp:nvSpPr>
        <dsp:cNvPr id="0" name=""/>
        <dsp:cNvSpPr/>
      </dsp:nvSpPr>
      <dsp:spPr>
        <a:xfrm>
          <a:off x="640163" y="811"/>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a:t>Tiered roll out</a:t>
          </a:r>
        </a:p>
      </dsp:txBody>
      <dsp:txXfrm>
        <a:off x="640163" y="811"/>
        <a:ext cx="1544413" cy="926648"/>
      </dsp:txXfrm>
    </dsp:sp>
    <dsp:sp modelId="{1CB4630B-39E8-4487-B135-99B3709BA648}">
      <dsp:nvSpPr>
        <dsp:cNvPr id="0" name=""/>
        <dsp:cNvSpPr/>
      </dsp:nvSpPr>
      <dsp:spPr>
        <a:xfrm>
          <a:off x="4082406" y="418416"/>
          <a:ext cx="324615" cy="91440"/>
        </a:xfrm>
        <a:custGeom>
          <a:avLst/>
          <a:gdLst/>
          <a:ahLst/>
          <a:cxnLst/>
          <a:rect l="0" t="0" r="0" b="0"/>
          <a:pathLst>
            <a:path>
              <a:moveTo>
                <a:pt x="0" y="45720"/>
              </a:moveTo>
              <a:lnTo>
                <a:pt x="32461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35833" y="462359"/>
        <a:ext cx="17760" cy="3552"/>
      </dsp:txXfrm>
    </dsp:sp>
    <dsp:sp modelId="{87F24F2A-1680-4594-99A3-2889895BF107}">
      <dsp:nvSpPr>
        <dsp:cNvPr id="0" name=""/>
        <dsp:cNvSpPr/>
      </dsp:nvSpPr>
      <dsp:spPr>
        <a:xfrm>
          <a:off x="2539792" y="811"/>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a:t>Spot issue [very quickly]</a:t>
          </a:r>
        </a:p>
      </dsp:txBody>
      <dsp:txXfrm>
        <a:off x="2539792" y="811"/>
        <a:ext cx="1544413" cy="926648"/>
      </dsp:txXfrm>
    </dsp:sp>
    <dsp:sp modelId="{F81B1DA1-ADF6-4B94-9030-41BE83D76FF4}">
      <dsp:nvSpPr>
        <dsp:cNvPr id="0" name=""/>
        <dsp:cNvSpPr/>
      </dsp:nvSpPr>
      <dsp:spPr>
        <a:xfrm>
          <a:off x="1412370" y="925660"/>
          <a:ext cx="3799258" cy="324615"/>
        </a:xfrm>
        <a:custGeom>
          <a:avLst/>
          <a:gdLst/>
          <a:ahLst/>
          <a:cxnLst/>
          <a:rect l="0" t="0" r="0" b="0"/>
          <a:pathLst>
            <a:path>
              <a:moveTo>
                <a:pt x="3799258" y="0"/>
              </a:moveTo>
              <a:lnTo>
                <a:pt x="3799258" y="179407"/>
              </a:lnTo>
              <a:lnTo>
                <a:pt x="0" y="179407"/>
              </a:lnTo>
              <a:lnTo>
                <a:pt x="0" y="324615"/>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6603" y="1086191"/>
        <a:ext cx="190791" cy="3552"/>
      </dsp:txXfrm>
    </dsp:sp>
    <dsp:sp modelId="{F0A116AD-D331-4629-91D7-DF4221DC1C96}">
      <dsp:nvSpPr>
        <dsp:cNvPr id="0" name=""/>
        <dsp:cNvSpPr/>
      </dsp:nvSpPr>
      <dsp:spPr>
        <a:xfrm>
          <a:off x="4439421" y="811"/>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a:t>Assign priority</a:t>
          </a:r>
        </a:p>
      </dsp:txBody>
      <dsp:txXfrm>
        <a:off x="4439421" y="811"/>
        <a:ext cx="1544413" cy="926648"/>
      </dsp:txXfrm>
    </dsp:sp>
    <dsp:sp modelId="{3C88280F-2484-4EC8-B1CF-C926512A8018}">
      <dsp:nvSpPr>
        <dsp:cNvPr id="0" name=""/>
        <dsp:cNvSpPr/>
      </dsp:nvSpPr>
      <dsp:spPr>
        <a:xfrm>
          <a:off x="2182777" y="1700279"/>
          <a:ext cx="324615" cy="91440"/>
        </a:xfrm>
        <a:custGeom>
          <a:avLst/>
          <a:gdLst/>
          <a:ahLst/>
          <a:cxnLst/>
          <a:rect l="0" t="0" r="0" b="0"/>
          <a:pathLst>
            <a:path>
              <a:moveTo>
                <a:pt x="0" y="45720"/>
              </a:moveTo>
              <a:lnTo>
                <a:pt x="32461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36204" y="1744223"/>
        <a:ext cx="17760" cy="3552"/>
      </dsp:txXfrm>
    </dsp:sp>
    <dsp:sp modelId="{6437B01B-F247-4A03-8245-F5D2F76CCF74}">
      <dsp:nvSpPr>
        <dsp:cNvPr id="0" name=""/>
        <dsp:cNvSpPr/>
      </dsp:nvSpPr>
      <dsp:spPr>
        <a:xfrm>
          <a:off x="640163" y="1282675"/>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a:t>Define test (to reproduce and guard against regression)</a:t>
          </a:r>
        </a:p>
      </dsp:txBody>
      <dsp:txXfrm>
        <a:off x="640163" y="1282675"/>
        <a:ext cx="1544413" cy="926648"/>
      </dsp:txXfrm>
    </dsp:sp>
    <dsp:sp modelId="{2BC8FBFA-4C30-4D44-9314-FF191892DBD5}">
      <dsp:nvSpPr>
        <dsp:cNvPr id="0" name=""/>
        <dsp:cNvSpPr/>
      </dsp:nvSpPr>
      <dsp:spPr>
        <a:xfrm>
          <a:off x="4082406" y="1700279"/>
          <a:ext cx="324615" cy="91440"/>
        </a:xfrm>
        <a:custGeom>
          <a:avLst/>
          <a:gdLst/>
          <a:ahLst/>
          <a:cxnLst/>
          <a:rect l="0" t="0" r="0" b="0"/>
          <a:pathLst>
            <a:path>
              <a:moveTo>
                <a:pt x="0" y="45720"/>
              </a:moveTo>
              <a:lnTo>
                <a:pt x="32461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4235833" y="1744223"/>
        <a:ext cx="17760" cy="3552"/>
      </dsp:txXfrm>
    </dsp:sp>
    <dsp:sp modelId="{23900566-FAB4-464A-BB44-1C017C17585F}">
      <dsp:nvSpPr>
        <dsp:cNvPr id="0" name=""/>
        <dsp:cNvSpPr/>
      </dsp:nvSpPr>
      <dsp:spPr>
        <a:xfrm>
          <a:off x="2539792" y="1282675"/>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t" anchorCtr="0">
          <a:noAutofit/>
        </a:bodyPr>
        <a:lstStyle/>
        <a:p>
          <a:pPr marL="0" lvl="0" indent="0" algn="l" defTabSz="622300">
            <a:lnSpc>
              <a:spcPct val="90000"/>
            </a:lnSpc>
            <a:spcBef>
              <a:spcPct val="0"/>
            </a:spcBef>
            <a:spcAft>
              <a:spcPct val="35000"/>
            </a:spcAft>
            <a:buNone/>
          </a:pPr>
          <a:r>
            <a:rPr lang="en-US" sz="1400" kern="1200"/>
            <a:t>Create fix on branch</a:t>
          </a:r>
        </a:p>
        <a:p>
          <a:pPr marL="57150" lvl="1" indent="-57150" algn="l" defTabSz="488950">
            <a:lnSpc>
              <a:spcPct val="90000"/>
            </a:lnSpc>
            <a:spcBef>
              <a:spcPct val="0"/>
            </a:spcBef>
            <a:spcAft>
              <a:spcPct val="15000"/>
            </a:spcAft>
            <a:buChar char="•"/>
          </a:pPr>
          <a:r>
            <a:rPr lang="en-US" sz="1100" kern="1200"/>
            <a:t>working code</a:t>
          </a:r>
        </a:p>
        <a:p>
          <a:pPr marL="57150" lvl="1" indent="-57150" algn="l" defTabSz="488950">
            <a:lnSpc>
              <a:spcPct val="90000"/>
            </a:lnSpc>
            <a:spcBef>
              <a:spcPct val="0"/>
            </a:spcBef>
            <a:spcAft>
              <a:spcPct val="15000"/>
            </a:spcAft>
            <a:buChar char="•"/>
          </a:pPr>
          <a:r>
            <a:rPr lang="en-US" sz="1100" kern="1200"/>
            <a:t>professional code</a:t>
          </a:r>
        </a:p>
      </dsp:txBody>
      <dsp:txXfrm>
        <a:off x="2539792" y="1282675"/>
        <a:ext cx="1544413" cy="926648"/>
      </dsp:txXfrm>
    </dsp:sp>
    <dsp:sp modelId="{7F9DC38A-8959-45E5-97CA-6C64C1D12DBB}">
      <dsp:nvSpPr>
        <dsp:cNvPr id="0" name=""/>
        <dsp:cNvSpPr/>
      </dsp:nvSpPr>
      <dsp:spPr>
        <a:xfrm>
          <a:off x="1412370" y="2207523"/>
          <a:ext cx="3799258" cy="324615"/>
        </a:xfrm>
        <a:custGeom>
          <a:avLst/>
          <a:gdLst/>
          <a:ahLst/>
          <a:cxnLst/>
          <a:rect l="0" t="0" r="0" b="0"/>
          <a:pathLst>
            <a:path>
              <a:moveTo>
                <a:pt x="3799258" y="0"/>
              </a:moveTo>
              <a:lnTo>
                <a:pt x="3799258" y="179407"/>
              </a:lnTo>
              <a:lnTo>
                <a:pt x="0" y="179407"/>
              </a:lnTo>
              <a:lnTo>
                <a:pt x="0" y="324615"/>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3216603" y="2368055"/>
        <a:ext cx="190791" cy="3552"/>
      </dsp:txXfrm>
    </dsp:sp>
    <dsp:sp modelId="{E613BDFD-4891-4E6E-BF2D-7B553A87A564}">
      <dsp:nvSpPr>
        <dsp:cNvPr id="0" name=""/>
        <dsp:cNvSpPr/>
      </dsp:nvSpPr>
      <dsp:spPr>
        <a:xfrm>
          <a:off x="4439421" y="1282675"/>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a:t>PR and Merge to trunk =&gt; DONE</a:t>
          </a:r>
        </a:p>
      </dsp:txBody>
      <dsp:txXfrm>
        <a:off x="4439421" y="1282675"/>
        <a:ext cx="1544413" cy="926648"/>
      </dsp:txXfrm>
    </dsp:sp>
    <dsp:sp modelId="{8D4CD5F4-D688-44C5-B33C-27946591CC58}">
      <dsp:nvSpPr>
        <dsp:cNvPr id="0" name=""/>
        <dsp:cNvSpPr/>
      </dsp:nvSpPr>
      <dsp:spPr>
        <a:xfrm>
          <a:off x="2182777" y="2982142"/>
          <a:ext cx="324615" cy="91440"/>
        </a:xfrm>
        <a:custGeom>
          <a:avLst/>
          <a:gdLst/>
          <a:ahLst/>
          <a:cxnLst/>
          <a:rect l="0" t="0" r="0" b="0"/>
          <a:pathLst>
            <a:path>
              <a:moveTo>
                <a:pt x="0" y="45720"/>
              </a:moveTo>
              <a:lnTo>
                <a:pt x="324615" y="45720"/>
              </a:lnTo>
            </a:path>
          </a:pathLst>
        </a:custGeom>
        <a:noFill/>
        <a:ln w="6350" cap="flat" cmpd="sng" algn="ctr">
          <a:solidFill>
            <a:schemeClr val="accent2">
              <a:hueOff val="0"/>
              <a:satOff val="0"/>
              <a:lumOff val="0"/>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336204" y="3026086"/>
        <a:ext cx="17760" cy="3552"/>
      </dsp:txXfrm>
    </dsp:sp>
    <dsp:sp modelId="{84077EBC-BEF7-46C9-98DF-F95BBB3C234A}">
      <dsp:nvSpPr>
        <dsp:cNvPr id="0" name=""/>
        <dsp:cNvSpPr/>
      </dsp:nvSpPr>
      <dsp:spPr>
        <a:xfrm>
          <a:off x="640163" y="2564538"/>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dirty="0"/>
            <a:t>&lt;business decision&gt;</a:t>
          </a:r>
        </a:p>
      </dsp:txBody>
      <dsp:txXfrm>
        <a:off x="640163" y="2564538"/>
        <a:ext cx="1544413" cy="926648"/>
      </dsp:txXfrm>
    </dsp:sp>
    <dsp:sp modelId="{5B03A890-B222-4E26-84C8-AD9717923866}">
      <dsp:nvSpPr>
        <dsp:cNvPr id="0" name=""/>
        <dsp:cNvSpPr/>
      </dsp:nvSpPr>
      <dsp:spPr>
        <a:xfrm>
          <a:off x="2539792" y="2564538"/>
          <a:ext cx="1544413" cy="926648"/>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75678" tIns="79437" rIns="75678" bIns="79437" numCol="1" spcCol="1270" anchor="ctr" anchorCtr="0">
          <a:noAutofit/>
        </a:bodyPr>
        <a:lstStyle/>
        <a:p>
          <a:pPr marL="0" lvl="0" indent="0" algn="ctr" defTabSz="622300">
            <a:lnSpc>
              <a:spcPct val="90000"/>
            </a:lnSpc>
            <a:spcBef>
              <a:spcPct val="0"/>
            </a:spcBef>
            <a:spcAft>
              <a:spcPct val="35000"/>
            </a:spcAft>
            <a:buNone/>
          </a:pPr>
          <a:r>
            <a:rPr lang="en-US" sz="1400" kern="1200" dirty="0"/>
            <a:t>Roll Out</a:t>
          </a:r>
        </a:p>
      </dsp:txBody>
      <dsp:txXfrm>
        <a:off x="2539792" y="2564538"/>
        <a:ext cx="1544413" cy="926648"/>
      </dsp:txXfrm>
    </dsp:sp>
  </dsp:spTree>
</dsp:drawing>
</file>

<file path=ppt/diagrams/layout1.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6/7/layout/RepeatingBendingProcessNew">
  <dgm:title val="Repeating Bending Process New"/>
  <dgm:desc val=""/>
  <dgm:catLst>
    <dgm:cat type="process" pri="5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 type="tMarg" refType="h" fact="0.243"/>
          <dgm:constr type="bMarg" refType="h" fact="0.243"/>
          <dgm:constr type="lMarg" refType="w" fact="0.1389"/>
          <dgm:constr type="rMarg" refType="w" fact="0.1389"/>
        </dgm:constrLst>
        <dgm:ruleLst>
          <dgm:rule type="primFontSz" val="12"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09:59:13.219"/>
    </inkml:context>
    <inkml:brush xml:id="br0">
      <inkml:brushProperty name="width" value="0.35" units="cm"/>
      <inkml:brushProperty name="height" value="0.35" units="cm"/>
      <inkml:brushProperty name="color" value="#E71224"/>
      <inkml:brushProperty name="ignorePressure" value="1"/>
    </inkml:brush>
  </inkml:definitions>
  <inkml:trace contextRef="#ctx0" brushRef="#br0">4744 211,'0'-2,"-1"1,0 0,1 0,-1 0,0 0,0 0,0 0,0 0,0 0,0 0,0 1,-1-1,1 0,0 0,0 1,-1-1,1 1,-1-1,1 1,0-1,-1 1,1 0,-1-1,1 1,-1 0,0 0,-1 0,-53-5,48 5,-591-5,336 8,-9-3,0 11,-320 43,366-20,-393 44,189-57,141-8,109 3,-265 51,425-63,-23 3,-78 23,106-25,0 0,0 1,1 0,0 1,1 1,0 0,0 0,-13 12,13-10,0 1,0 1,2 0,0 0,0 0,2 1,0 1,1-1,0 1,2 0,0 0,1 1,1-1,1 1,-2 28,4-6,6 146,-4-179,0 0,0 0,0 0,1-1,0 1,0 0,0-1,0 1,1-1,0 1,0-1,0 0,1 0,-1 0,1 0,0 0,0-1,0 1,0-1,8 3,10 4,0-1,1-1,29 6,1 1,58 15,2-3,190 21,22-8,581 11,361-96,-476 9,3 37,-339 3,-110-4,340 3,86 43,-471-22,914 15,-143-20,-828-11,275 18,63 2,-438-20,192 28,-160-14,-8-8,282-8,-314-6,-32-4,0-4,131-24,-123 16,-87 14,131-24,-134 23,0-2,-1 0,0-1,0 0,21-12,-31 13,0-1,-1 1,0-2,13-13,21-16,133-73,-113 74,108-81,-134 88,-22 18,-2 0,1 0,11-14,-21 19,1 0,-1 0,-1 0,0 0,0 0,0-1,-1 1,0-1,-1 1,1-11,-1 10,0-1,-1 0,0 0,0 1,-1-1,-1 0,1 1,-1-1,-1 1,0-1,-1 1,1 0,-2 0,1 0,-12-12,-24-23,-3 1,-2 2,-1 2,-3 1,-2 2,-2 1,-2 3,-1 1,-1 2,-81-27,-404-99,295 112,156 28,-445-49,-153 30,-2 28,664 4,-521-15,335 6,130 6,-1015-23,260 58,236-9,500-19,1 4,-117 20,109-12,-170 7,-18-25,-78 3,-72 47,290-27,81-15,-1-2,-83-4,79-1,44 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42:42.35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1076 97,'-45'-2,"-37"2,73 1,1 0,-1 0,0 1,1 0,-1 0,-14 8,4-1,1 0,1 2,-1 0,-15 15,20-16,-1 0,0-2,-27 14,-5 3,26-13,0 0,-1-1,0-1,-41 13,49-20,4-1,0 0,0 1,0 0,0 0,1 1,-14 7,-35 24,34-22,-31 24,47-31,-20 15,-31 32,19-17,31-30,1 0,0 0,0 1,0 0,1 0,0 1,0-1,1 1,0 0,-5 13,-14 42,-10 31,31-82,0 0,1 1,0 0,1-1,1 25,0-34,0 0,1 0,-1-1,1 1,0 0,0 0,0-1,0 1,0 0,0-1,1 0,0 1,-1-1,1 0,0 1,0-1,0 0,0 0,0-1,1 1,-1 0,1-1,-1 1,1-1,-1 0,1 0,0 0,-1 0,1-1,3 1,9 2,0-2,1 0,-1 0,23-4,-16 2,-6 0,-1 1,1 0,0 1,0 1,16 4,12 4,31 10,-58-15,0 0,1-1,-1-1,1-1,0-1,-1 0,1-1,0-1,0 0,-1-2,1 0,33-11,-43 10,0-1,0 0,-1 0,0 0,0-1,0 0,0-1,5-7,16-15,7 3,-29 22,0 0,0-1,0 1,-1-1,0 0,0 0,0-1,-1 0,6-7,-6 5,0 1,1 0,1 0,-1 0,1 1,0 0,0 0,14-10,-10 10,1-1,0 2,0 0,0 0,19-4,-10 2,0 0,-1-2,0 0,0-1,-1-1,32-24,-25 17,-20 15,0-1,-1 1,1-1,-1 0,1 0,-1 0,0 0,-1-1,1 0,4-9,-3 5,1 0,9-11,10-16,-18 23,0-1,-1 0,-1 0,0-1,0 1,-2-1,0 0,2-30,-5-117,-1 84,1 73,0-1,-1 1,1 0,-1-1,0 1,0 0,-1 0,1-1,-3-4,2 8,1-1,-1 1,0 0,0 0,0 0,0 0,0 0,0 1,0-1,0 0,-1 1,1 0,-1-1,1 1,-1 0,1 1,-1-1,0 0,-4 0,-19-2,0 2,1 1,-30 3,8-1,20-1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45:41.030"/>
    </inkml:context>
    <inkml:brush xml:id="br0">
      <inkml:brushProperty name="width" value="0.05" units="cm"/>
      <inkml:brushProperty name="height" value="0.05" units="cm"/>
      <inkml:brushProperty name="color" value="#E71224"/>
      <inkml:brushProperty name="ignorePressure" value="1"/>
    </inkml:brush>
  </inkml:definitions>
  <inkml:trace contextRef="#ctx0" brushRef="#br0">260 51,'-51'-15,"-41"10,83 6,1-1,-1 1,1 0,-1 0,1 1,0 0,0 1,-14 6,19-7,1 0,0 0,0 0,0 0,0 0,0 0,1 0,-1 1,1-1,0 1,-1-1,1 1,0 0,0-1,1 1,-1 0,1 0,-1-1,1 6,-1 9,1 0,3 21,-1-11,-2-19,1 0,0 1,0-1,1 0,0 0,1 0,0 0,5 10,3 1,26 35,-34-51,2 4,8 8,-1 1,0 1,-2 0,0 0,0 1,-2 0,12 37,-18-48,1 1,0-1,0 0,0 0,1-1,0 1,0-1,1 0,-1 0,2 0,6 7,-4-6,-1 1,0 1,0-1,7 14,-9-14,0-1,0 0,1 0,0-1,0 0,1 0,0 0,7 5,-1-2,0-1,0 0,26 10,-21-14,0 0,0-1,1-1,-1-1,1 0,-1-2,22-2,15 0,564 3,-596-1,0-2,0 0,25-8,20-2,75-1,228 7,-233 8,64 16,-20 0,228-31,110 8,-293 9,-22-2,218-3,-95-24,-49 1,98-19,-5-31,-218 42,-127 28,-1-1,0-1,0-1,-1-1,0-1,0-2,-2 0,37-25,26-28,76-64,-161 129,0-1,-1 1,1-1,0 1,-1-1,1 1,0-1,-1 0,1 1,0-1,-1 0,1 0,-1 0,0 1,1-1,-1 0,0 0,1 0,-1 0,0 0,0 1,0-1,1 0,-1 0,0 0,0 0,-1 0,1 0,0 0,0 0,0 0,-1 1,1-1,0 0,-1 0,1 0,-1 0,1 1,-1-1,1 0,-1 0,1 1,-1-1,0 0,1 1,-1-1,0 1,0-1,1 1,-1-1,0 1,0 0,0-1,0 1,0 0,-1-1,-6-2,0 1,-1 0,1 0,-16-2,-133-1,90 4,-71-9,-143-11,14 2,204 7,-81-25,-32-7,90 32,-109-2,-87 15,104 2,-457-24,466 11,0 7,1 7,-225 34,328-27,-79 11,-181 7,181-28,-242 9,-243 10,520-19,-99-2,68-16,96 10,-80-3,106 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45:44.223"/>
    </inkml:context>
    <inkml:brush xml:id="br0">
      <inkml:brushProperty name="width" value="0.05" units="cm"/>
      <inkml:brushProperty name="height" value="0.05" units="cm"/>
      <inkml:brushProperty name="color" value="#E71224"/>
      <inkml:brushProperty name="ignorePressure" value="1"/>
    </inkml:brush>
  </inkml:definitions>
  <inkml:trace contextRef="#ctx0" brushRef="#br0">106 120,'-1'1,"0"-1,0 0,0 1,0 0,1-1,-1 1,0-1,1 1,-1 0,0-1,1 1,-1 0,1 0,-1-1,1 1,0 0,-1 0,1 0,-1 2,-6 19,7-21,-24 105,-13 138,22-129,10-68,2 1,1-1,3 1,2-1,11 52,-13-93,0-1,1 1,0-1,0 0,1 1,0-1,0-1,0 1,0 0,0-1,1 1,0-1,0 0,0 0,7 4,8 4,-1 0,36 15,-3-2,42 23,-72-41,0 0,0-1,0-1,1-1,31 2,13 2,280 36,72 12,-335-41,157 5,89-21,-130-2,21 1,294 7,-333 11,45 1,-172-15,1-3,61-9,-58-2,1-2,100-41,-93 31,-30 10,0-3,-1 0,-1-3,-1-1,-1-1,43-39,-62 48,0-2,-1 1,-1-1,-1-1,10-18,-6 11,25-33,121-124,-149 166,0-1,-1 0,0-1,-1-1,-1 1,8-25,-6 13,-2-1,-1 0,4-34,-10 55,0 1,-1-1,0 1,0-1,-1 0,0 1,0-1,-1 1,0 0,0-1,0 1,-1 0,0 0,-1 0,0 1,0-1,0 1,0 0,-1 0,0 1,-1-1,1 1,-1 0,-10-6,-15-11,-1 1,-2 2,0 2,-59-22,-149-36,145 52,0 5,-171-11,-200 27,94 27,-75 2,-46-44,320 3,-207 10,65 32,62-3,238-24,0 2,1-1,-1 2,1 0,0 1,-17 8,3 1,1 2,-31 21,32-18,0-2,-2-2,0 0,-54 17,52-26,19-5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4:50.082"/>
    </inkml:context>
    <inkml:brush xml:id="br0">
      <inkml:brushProperty name="width" value="0.35" units="cm"/>
      <inkml:brushProperty name="height" value="0.35" units="cm"/>
      <inkml:brushProperty name="color" value="#E71224"/>
      <inkml:brushProperty name="ignorePressure" value="1"/>
    </inkml:brush>
  </inkml:definitions>
  <inkml:trace contextRef="#ctx0" brushRef="#br0">809 34,'0'0,"-1"-1,1 1,0 0,0 0,0 0,0 0,0-1,-1 1,1 0,0 0,0 0,0 0,-1 0,1-1,0 1,0 0,0 0,-1 0,1 0,0 0,0 0,-1 0,1 0,0 0,0 0,-1 0,1 0,-10-1,9 1,-101-1,57 2,-1-1,-1 1,-54 8,63-3,-68 6,33-9,24-1,18 1,-45 8,73-11,-5 2,-12 2,17-3,1 0,-1 0,1 0,-1 0,1 0,0 0,0 1,-3 1,3-1,0-1,0 1,0 0,0 0,0 0,0 0,1 0,-1 1,1-1,0 0,0 0,0 1,1-1,-1 0,0 5,1-1,1 23,-1-28,0 0,0-1,1 1,-1 0,0-1,1 1,-1-1,0 1,1-1,-1 1,1-1,-1 1,1-1,-1 1,1-1,0 1,-1-1,1 1,0-1,1 1,2 0,-1 0,1 1,5 0,0 0,10 3,0-1,33 3,4 0,98 1,62-16,-81 2,0 6,-57 1,-20-1,59 0,15 7,-81-3,156 2,-25-3,-140-2,46 3,11 0,-75-3,33 5,-27-3,-1-1,47-1,-53-1,-5-1,-1 0,23-4,-21 2,-15 2,23-3,-24 3,1 0,-1 0,1 0,-1 0,4-2,-5 2,0 0,-1 0,1 0,1-3,5-1,22-13,-20 12,19-13,-22 15,-5 2,1 0,-1 0,2-2,-3 3,0 1,-1-1,1 0,0 0,-1 0,0 0,1 0,-1-1,0 1,1-1,-1 1,0-1,0 1,0 0,0 0,0-1,0 1,-1 0,1 0,0 0,-1-1,0 1,1 0,-1 0,0 0,-1-2,-5-4,-1 1,1-1,-1 1,-1 1,1-1,-1 1,0 0,-1 0,0 1,-13-5,-70-15,51 17,27 5,-77-8,-25 5,-1 5,113 0,-88-3,57 2,22 0,-174-3,46 9,39-1,86-3,-1 0,-19 3,19-1,-30 0,-3-3,-12 0,-14 8,51-5,13-2,0 0,-15-1,14 0,8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5:57.880"/>
    </inkml:context>
    <inkml:brush xml:id="br0">
      <inkml:brushProperty name="width" value="0.05" units="cm"/>
      <inkml:brushProperty name="height" value="0.05" units="cm"/>
      <inkml:brushProperty name="color" value="#E71224"/>
      <inkml:brushProperty name="ignorePressure" value="1"/>
    </inkml:brush>
  </inkml:definitions>
  <inkml:trace contextRef="#ctx0" brushRef="#br0">852 170,'-39'2,"0"2,-44 10,15-2,24-3,-79 28,107-32,2 1,-1 1,1 1,0 0,1 1,-16 12,-33 21,35-26,1 0,0 2,1 1,-26 26,35-29,1 0,0 2,2-1,0 2,1 0,1 0,-15 36,26-53,-1-1,1 1,-1 0,1-1,0 1,0-1,0 1,0 0,0-1,0 1,0-1,1 1,-1 0,0-1,1 1,0-1,-1 1,1-1,0 1,-1-1,3 2,27 24,-9-10,-17-14,0 0,1 0,-1 0,1 0,0-1,0 0,0 0,0 0,0 0,0-1,1 0,-1 0,0 0,1-1,-1 0,1 0,9-1,8-3,0 0,39-13,-49 14,67-28,-57 21,0 1,32-9,-37 13,-2-1,1-1,-1-1,17-11,-2 3,12-5,-1 2,2 2,75-18,-100 29,-1-1,1-1,-1 0,25-17,2 0,-14 7,-1-2,-1-1,-1-2,-1 0,28-32,-50 51,18-22,-2-1,0-1,25-46,-28 32,-17 39,1 0,-2 0,1 0,0 0,0 0,-1 0,0-1,0 1,0 0,0 0,-1-5,0 6,0 0,0 1,-1-1,1 1,-1-1,1 1,-1-1,0 1,1 0,-1 0,0 0,0 0,0 0,0 0,0 1,0-1,0 1,0-1,0 1,-4-1,-50 0,40 2,5 0,0 1,0 0,0 1,1 0,-1 1,1 0,0 0,0 1,-13 9,7-5,0-1,-22 8,-31 8,38-14,-40 19,64-26,1 1,0 0,0 0,0 1,0 0,-6 7,6-6,3-3</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9:13.116"/>
    </inkml:context>
    <inkml:brush xml:id="br0">
      <inkml:brushProperty name="width" value="0.2" units="cm"/>
      <inkml:brushProperty name="height" value="0.2" units="cm"/>
      <inkml:brushProperty name="color" value="#E71224"/>
      <inkml:brushProperty name="ignorePressure" value="1"/>
    </inkml:brush>
  </inkml:definitions>
  <inkml:trace contextRef="#ctx0" brushRef="#br0">1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9:17.894"/>
    </inkml:context>
    <inkml:brush xml:id="br0">
      <inkml:brushProperty name="width" value="0.2" units="cm"/>
      <inkml:brushProperty name="height" value="0.2" units="cm"/>
      <inkml:brushProperty name="color" value="#E71224"/>
      <inkml:brushProperty name="ignorePressure" value="1"/>
    </inkml:brush>
  </inkml:definitions>
  <inkml:trace contextRef="#ctx0" brushRef="#br0">6879 1823,'0'-3,"1"0,0 0,-1 0,1 0,0 0,1 0,-1 0,0 0,1 1,-1-1,5-4,3-7,34-62,-4-2,-3-1,-3-2,-4-1,-4-1,-3-2,-4 0,-4-1,6-170,-20 247,0 0,0 0,-1 0,0 0,-1-1,0 1,-1 1,1-1,-2 0,1 1,-1-1,0 1,-1 0,0 1,0-1,-1 1,0 0,0 0,-1 1,-10-9,-31-20,-89-49,-63-17,135 69,-212-104,228 112,-2 2,-1 3,-76-19,-164-13,-75 20,0 5,-2 27,146 1,188 0,-1 2,1 2,0 1,-44 15,-10 1,43-9,1 1,-82 41,-9 3,54-29,-155 33,94-31,-176 64,278-83,0 3,0 1,2 2,-50 32,56-29,-4 3,-44 22,67-39,-1-2,0 0,-1-1,1 0,-1-2,-26 4,-51-2,-105-9,43 0,118 4,-166 3,159 1,1 1,-71 18,-38 33,110-38,0-2,-67 16,56-23,0-2,-57-1,-110-11,60 1,-322 4,468 0,-1 0,0-1,1-1,0 0,-1-1,1 0,0-1,0-1,-16-8,3-4</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9:20.270"/>
    </inkml:context>
    <inkml:brush xml:id="br0">
      <inkml:brushProperty name="width" value="0.2" units="cm"/>
      <inkml:brushProperty name="height" value="0.2" units="cm"/>
      <inkml:brushProperty name="color" value="#E71224"/>
      <inkml:brushProperty name="ignorePressure" value="1"/>
    </inkml:brush>
  </inkml:definitions>
  <inkml:trace contextRef="#ctx0" brushRef="#br0">5737 0,'-176'13,"-258"73,272-47,-803 110,773-142,-320 24,3 64,281-32,-430 31,469-91,-375 34,461-18,1 6,1 8,1 7,1 6,-161 113,104-30,134-107,0 2,1 1,1 2,-31 52,41-59,0 2,2-1,-1 2,2 0,0 0,1 1,0 0,1 1,1-1,-3 34,2 6,0 1,4 130,2-154,2 0,1 0,0-1,2 1,13 55,-15-80,0 0,1 0,0-1,0-1,1 1,0-1,1-1,0 0,0 0,1-1,0-1,0 0,1 0,0-1,0-1,13 9,-3-7,0-1,1-1,0-1,0-2,28 2,109-2,-121-6,344-5,430 7,-2 111,-667-76,387 78,-442-105,1-6,0-6,0-6,95-28,185-106,-136 46,-145 68,1 5,117-5,176 25,-271 5,-63-3,0-4,0-3,-1-3,50-22,172-103,-45 21,-174 92,-1-2,83-66,-73 46,-32 28,-1-3,0-1,-1-1,33-44,88-160,-94 147,-43 70,1 0,-1-1,0 0,-1-1,0 0,0-1,-1 0,1-1,-2 1,1-2,-1 1,0-1,-1 0,0 0,2-15,-3 13,-1 0,0 0,0 0,-1 0,0 0,0 0,-2 0,1 0,-1 0,0 0,-1 0,-1 1,1 0,-1 0,-1 1,0-1,0 1,-1 1,0 0,0 0,-1 1,0 0,-1 1,0 0,0 1,0 1,0-1,-1 2,-10-7,-30-26,-317-248,106 127,223 142,-1 3,0 2,-73-13,94 25,-2-3,0-1,1-1,-1-1,1-1,1-2,-1-1,1-1,1-1,-25-30,12 14</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9:12.776"/>
    </inkml:context>
    <inkml:brush xml:id="br0">
      <inkml:brushProperty name="width" value="0.2" units="cm"/>
      <inkml:brushProperty name="height" value="0.2" units="cm"/>
      <inkml:brushProperty name="color" value="#E71224"/>
      <inkml:brushProperty name="ignorePressure" value="1"/>
    </inkml:brush>
  </inkml:definitions>
  <inkml:trace contextRef="#ctx0" brushRef="#br0">4110 287,'-20'-1,"1"-2,-36-10,-17-4,-565-8,487 26,-836 1,898-2,1-5,-1-5,1-5,1-5,-95-40,178 59,-208-78,164 65,-1 3,-76-5,-233 21,318-1,0 3,1 2,-50 21,-110 68,190-93,0 0,1 1,-1 1,1 0,0 0,0 1,1 0,0 0,-6 10,-6 14,-19 46,11-24,-111 236,127-271,2 1,0 0,0 1,2 0,0 1,1-1,0 2,1-1,-2 37,5-46,1-1,0 1,0 0,1-1,1 1,-1-1,1 0,1 0,0 0,0 0,1 0,0-1,0 0,1 0,0 0,0-1,1 0,14 18,-7-14,1 0,0-1,1-1,0 0,1-2,0 0,0-2,0 0,1-1,0-2,29 6,18-3,118-4,-131-5,2361-9,-1973 10,-99-29,-41 1,-244 25,0-4,0-3,0-3,-2-3,1-3,61-34,-94 44,1 1,22-4,-25 7,1 0,35-18,-51 20,-1 1,1-1,-1 0,0 0,1 0,-1-1,0 1,0-1,-1 0,1 0,0 0,-1-1,0 1,0-1,0 0,0 0,-1 0,1 0,-1 0,0 0,0-1,0 1,-1 0,1-11,-1 7,-1 1,1 0,-1 0,0 0,0 0,-1 0,0 0,0 0,0 0,-1 1,1 0,-1-1,-1 1,1 1,-8-12,-3 1,-1 1,0 1,-20-15,-8-8,-50-56,-68-63,151 150,0 0,0 1,0 0,0 1,-1 1,0 0,1 1,-17-2,-7 1,-46 5,78-1,-34 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2:02.194"/>
    </inkml:context>
    <inkml:brush xml:id="br0">
      <inkml:brushProperty name="width" value="0.35" units="cm"/>
      <inkml:brushProperty name="height" value="0.35" units="cm"/>
      <inkml:brushProperty name="color" value="#E71224"/>
      <inkml:brushProperty name="ignorePressure" value="1"/>
    </inkml:brush>
  </inkml:definitions>
  <inkml:trace contextRef="#ctx0" brushRef="#br0">809 34,'0'0,"-1"-1,1 1,0 0,0 0,0 0,0 0,0-1,-1 1,1 0,0 0,0 0,0 0,-1 0,1-1,0 1,0 0,0 0,-1 0,1 0,0 0,0 0,-1 0,1 0,0 0,0 0,-1 0,1 0,-10-1,9 1,-101-1,57 2,-1-1,-1 1,-54 8,63-3,-68 6,33-9,24-1,18 1,-45 8,73-11,-5 2,-12 2,17-3,1 0,-1 0,1 0,-1 0,1 0,0 0,0 1,-3 1,3-1,0-1,0 1,0 0,0 0,0 0,0 0,1 0,-1 1,1-1,0 0,0 0,0 1,1-1,-1 0,0 5,1-1,1 23,-1-28,0 0,0-1,1 1,-1 0,0-1,1 1,-1-1,0 1,1-1,-1 1,1-1,-1 1,1-1,-1 1,1-1,0 1,-1-1,1 1,0-1,1 1,2 0,-1 0,1 1,5 0,0 0,10 3,0-1,33 3,4 0,98 1,62-16,-81 2,0 6,-57 1,-20-1,59 0,15 7,-81-3,156 2,-25-3,-140-2,46 3,11 0,-75-3,33 5,-27-3,-1-1,47-1,-53-1,-5-1,-1 0,23-4,-21 2,-15 2,23-3,-24 3,1 0,-1 0,1 0,-1 0,4-2,-5 2,0 0,-1 0,1 0,1-3,5-1,22-13,-20 12,19-13,-22 15,-5 2,1 0,-1 0,2-2,-3 3,0 1,-1-1,1 0,0 0,-1 0,0 0,1 0,-1-1,0 1,1-1,-1 1,0-1,0 1,0 0,0 0,0-1,0 1,-1 0,1 0,0 0,-1-1,0 1,1 0,-1 0,0 0,-1-2,-5-4,-1 1,1-1,-1 1,-1 1,1-1,-1 1,0 0,-1 0,0 1,-13-5,-70-15,51 17,27 5,-77-8,-25 5,-1 5,113 0,-88-3,57 2,22 0,-174-3,46 9,39-1,86-3,-1 0,-19 3,19-1,-30 0,-3-3,-12 0,-14 8,51-5,13-2,0 0,-15-1,14 0,8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15T10:24:06.3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852 170,'-39'2,"0"2,-44 10,15-2,24-3,-79 28,107-32,2 1,-1 1,1 1,0 0,1 1,-16 12,-33 21,35-26,1 0,0 2,1 1,-26 26,35-29,1 0,0 2,2-1,0 2,1 0,1 0,-15 36,26-53,-1-1,1 1,-1 0,1-1,0 1,0-1,0 1,0 0,0-1,0 1,0-1,1 1,-1 0,0-1,1 1,0-1,-1 1,1-1,0 1,-1-1,3 2,27 24,-9-10,-17-14,0 0,1 0,-1 0,1 0,0-1,0 0,0 0,0 0,0 0,0-1,1 0,-1 0,0 0,1-1,-1 0,1 0,9-1,8-3,0 0,39-13,-49 14,67-28,-57 21,0 1,32-9,-37 13,-2-1,1-1,-1-1,17-11,-2 3,12-5,-1 2,2 2,75-18,-100 29,-1-1,1-1,-1 0,25-17,2 0,-14 7,-1-2,-1-1,-1-2,-1 0,28-32,-50 51,18-22,-2-1,0-1,25-46,-28 32,-17 39,1 0,-2 0,1 0,0 0,0 0,-1 0,0-1,0 1,0 0,0 0,-1-5,0 6,0 0,0 1,-1-1,1 1,-1-1,1 1,-1-1,0 1,1 0,-1 0,0 0,0 0,0 0,0 0,0 1,0-1,0 1,0-1,0 1,-4-1,-50 0,40 2,5 0,0 1,0 0,0 1,1 0,-1 1,1 0,0 0,0 1,-13 9,7-5,0-1,-22 8,-31 8,38-14,-40 19,64-26,1 1,0 0,0 0,0 1,0 0,-6 7,6-6,3-3</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24-11-2021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learning.oreilly.com/search/?query=author%3A%22Titus%20Winters%22&amp;sort=relevance&amp;highlight=true" TargetMode="External"/><Relationship Id="rId2" Type="http://schemas.openxmlformats.org/officeDocument/2006/relationships/slide" Target="../slides/slide72.xml"/><Relationship Id="rId1" Type="http://schemas.openxmlformats.org/officeDocument/2006/relationships/notesMaster" Target="../notesMasters/notesMaster1.xml"/><Relationship Id="rId5" Type="http://schemas.openxmlformats.org/officeDocument/2006/relationships/hyperlink" Target="https://learning.oreilly.com/search/?query=author%3A%22Hyrum%20Wright%22&amp;sort=relevance&amp;highlight=true" TargetMode="External"/><Relationship Id="rId4" Type="http://schemas.openxmlformats.org/officeDocument/2006/relationships/hyperlink" Target="https://learning.oreilly.com/search/?query=author%3A%22Tom%20Manshreck%22&amp;sort=relevance&amp;highlight=true"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ts val="1125"/>
              </a:lnSpc>
              <a:spcBef>
                <a:spcPts val="0"/>
              </a:spcBef>
              <a:spcAft>
                <a:spcPts val="0"/>
              </a:spcAft>
            </a:pPr>
            <a:r>
              <a:rPr lang="en-US" sz="1800" b="1" dirty="0">
                <a:solidFill>
                  <a:srgbClr val="7F7F7F"/>
                </a:solidFill>
                <a:effectLst/>
                <a:latin typeface="inherit"/>
                <a:ea typeface="Times New Roman" panose="02020603050405020304" pitchFamily="18" charset="0"/>
                <a:cs typeface="Arial" panose="020B0604020202020204" pitchFamily="34" charset="0"/>
              </a:rPr>
              <a:t>TITLE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Software Engineering as the Next Level Up from Programming</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b="1" dirty="0">
                <a:solidFill>
                  <a:srgbClr val="7F7F7F"/>
                </a:solidFill>
                <a:effectLst/>
                <a:latin typeface="inherit"/>
                <a:ea typeface="Times New Roman" panose="02020603050405020304" pitchFamily="18" charset="0"/>
                <a:cs typeface="Arial" panose="020B0604020202020204" pitchFamily="34" charset="0"/>
              </a:rPr>
              <a:t>DESCRIPTION</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Software engineering is programming with the added dimension of time: programs that can evolve and scale, be maintained and be operated by multiple people over a longer period of time. What does it take to do software engineering in a professional manner - beyond mere programming? As programmers, our main goal is to make IT work. To translate functional specification into executable code. And sure, that is the least we can do. But we have more responsibility than this. We have to produce software that is robust and will reliably handle expected and unexpected cases. Software that is scalable and can handle expected and somewhat unexpected load gracefully. With minimal operating costs and in the greenest way possible. Software that is observable and manageable and that can be evolved with changing and new functional requirements and with changing technology. Software that will be legacy in the original, positive meaning of the word. That does not depend on the one big brain in our team or on the guy that has been around for three decades. Software that we know is good and can comfortably be modified in a controlled and productive way. We have to grow from excellent programmers to professional software engineers. This session talks about what it takes to create our code with honor. It discusses automation at every level in the build, rollout and monitoring of infrastructure (as code), platform and application, using CI/CD pipelines and DevOps procedures and tools. The session talks about testing – before and during development as well as after each change anywhere in the system and for both functional and non-functional aspects. Test driven development, regression testing and smoke testing are among the concepts discussed. The term ‘clean code’ refers to code that is readable, testable and maintainable. Through code analysis and peer reviews and by performing refactoring we constantly refine our software to be collectively adaptable. The session demonstrates the concepts discussed with code samples in the context of cloud native programming. As software engineers, we have an obligation to society, to our peers and to ourselves to not only write software that does the job, but to create code that is good. Ours is a great and meaningful line of work, especially if we raise our game professionally to code with honor.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 </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b="1" dirty="0">
                <a:solidFill>
                  <a:srgbClr val="7F7F7F"/>
                </a:solidFill>
                <a:effectLst/>
                <a:latin typeface="inherit"/>
                <a:ea typeface="Times New Roman" panose="02020603050405020304" pitchFamily="18" charset="0"/>
                <a:cs typeface="Arial" panose="020B0604020202020204" pitchFamily="34" charset="0"/>
              </a:rPr>
              <a:t>DATE</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ts val="1125"/>
              </a:lnSpc>
              <a:spcBef>
                <a:spcPts val="0"/>
              </a:spcBef>
              <a:spcAft>
                <a:spcPts val="0"/>
              </a:spcAft>
            </a:pPr>
            <a:r>
              <a:rPr lang="en-US" sz="1800" dirty="0">
                <a:solidFill>
                  <a:srgbClr val="000000"/>
                </a:solidFill>
                <a:effectLst/>
                <a:latin typeface="inherit"/>
                <a:ea typeface="Times New Roman" panose="02020603050405020304" pitchFamily="18" charset="0"/>
                <a:cs typeface="Arial" panose="020B0604020202020204" pitchFamily="34" charset="0"/>
              </a:rPr>
              <a:t>11/24/2021 13:00-13:45</a:t>
            </a: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41579107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Caterpillar to Butterfly</a:t>
            </a:r>
          </a:p>
          <a:p>
            <a:r>
              <a:rPr lang="en-US" dirty="0"/>
              <a:t>From personal code to team treasure</a:t>
            </a:r>
          </a:p>
          <a:p>
            <a:r>
              <a:rPr lang="en-US" dirty="0"/>
              <a:t>From branch to trunk</a:t>
            </a:r>
          </a:p>
          <a:p>
            <a:r>
              <a:rPr lang="en-US" dirty="0"/>
              <a:t>From </a:t>
            </a:r>
            <a:r>
              <a:rPr lang="en-US" i="1" dirty="0"/>
              <a:t>mine</a:t>
            </a:r>
            <a:r>
              <a:rPr lang="en-US" dirty="0"/>
              <a:t> to </a:t>
            </a:r>
            <a:r>
              <a:rPr lang="en-US" i="1" dirty="0"/>
              <a:t>our</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45</a:t>
            </a:fld>
            <a:endParaRPr lang="nl-NL"/>
          </a:p>
        </p:txBody>
      </p:sp>
    </p:spTree>
    <p:extLst>
      <p:ext uri="{BB962C8B-B14F-4D97-AF65-F5344CB8AC3E}">
        <p14:creationId xmlns:p14="http://schemas.microsoft.com/office/powerpoint/2010/main" val="6306974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Caterpillar to Butterfly</a:t>
            </a:r>
          </a:p>
          <a:p>
            <a:r>
              <a:rPr lang="en-US" dirty="0"/>
              <a:t>From personal code to team treasure</a:t>
            </a:r>
          </a:p>
          <a:p>
            <a:r>
              <a:rPr lang="en-US" dirty="0"/>
              <a:t>From branch to trunk</a:t>
            </a:r>
          </a:p>
          <a:p>
            <a:r>
              <a:rPr lang="en-US" dirty="0"/>
              <a:t>From </a:t>
            </a:r>
            <a:r>
              <a:rPr lang="en-US" i="1" dirty="0"/>
              <a:t>mine</a:t>
            </a:r>
            <a:r>
              <a:rPr lang="en-US" dirty="0"/>
              <a:t> to </a:t>
            </a:r>
            <a:r>
              <a:rPr lang="en-US" i="1" dirty="0"/>
              <a:t>our</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46</a:t>
            </a:fld>
            <a:endParaRPr lang="nl-NL"/>
          </a:p>
        </p:txBody>
      </p:sp>
    </p:spTree>
    <p:extLst>
      <p:ext uri="{BB962C8B-B14F-4D97-AF65-F5344CB8AC3E}">
        <p14:creationId xmlns:p14="http://schemas.microsoft.com/office/powerpoint/2010/main" val="22231656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ultimate test is production</a:t>
            </a:r>
          </a:p>
          <a:p>
            <a:r>
              <a:rPr lang="en-US" dirty="0"/>
              <a:t>controlled production roll out is one way to perform (final) test</a:t>
            </a:r>
          </a:p>
        </p:txBody>
      </p:sp>
      <p:sp>
        <p:nvSpPr>
          <p:cNvPr id="4" name="Slide Number Placeholder 3"/>
          <p:cNvSpPr>
            <a:spLocks noGrp="1"/>
          </p:cNvSpPr>
          <p:nvPr>
            <p:ph type="sldNum" sz="quarter" idx="5"/>
          </p:nvPr>
        </p:nvSpPr>
        <p:spPr/>
        <p:txBody>
          <a:bodyPr/>
          <a:lstStyle/>
          <a:p>
            <a:fld id="{CDFB967C-E8DF-AF4B-9B57-A68D256EEC90}" type="slidenum">
              <a:rPr lang="nl-NL" smtClean="0"/>
              <a:t>53</a:t>
            </a:fld>
            <a:endParaRPr lang="nl-NL"/>
          </a:p>
        </p:txBody>
      </p:sp>
    </p:spTree>
    <p:extLst>
      <p:ext uri="{BB962C8B-B14F-4D97-AF65-F5344CB8AC3E}">
        <p14:creationId xmlns:p14="http://schemas.microsoft.com/office/powerpoint/2010/main" val="2297052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log analysis (</a:t>
            </a:r>
            <a:r>
              <a:rPr lang="en-US" dirty="0" err="1"/>
              <a:t>splunk</a:t>
            </a:r>
            <a:r>
              <a:rPr lang="en-US" dirty="0"/>
              <a:t>, elastic, azure or OCI log analytics)</a:t>
            </a:r>
          </a:p>
          <a:p>
            <a:r>
              <a:rPr lang="en-US" dirty="0"/>
              <a:t>metrics analysis</a:t>
            </a:r>
          </a:p>
          <a:p>
            <a:r>
              <a:rPr lang="en-US" dirty="0"/>
              <a:t>real time and trends</a:t>
            </a:r>
          </a:p>
        </p:txBody>
      </p:sp>
      <p:sp>
        <p:nvSpPr>
          <p:cNvPr id="4" name="Slide Number Placeholder 3"/>
          <p:cNvSpPr>
            <a:spLocks noGrp="1"/>
          </p:cNvSpPr>
          <p:nvPr>
            <p:ph type="sldNum" sz="quarter" idx="5"/>
          </p:nvPr>
        </p:nvSpPr>
        <p:spPr/>
        <p:txBody>
          <a:bodyPr/>
          <a:lstStyle/>
          <a:p>
            <a:fld id="{CDFB967C-E8DF-AF4B-9B57-A68D256EEC90}" type="slidenum">
              <a:rPr lang="nl-NL" smtClean="0"/>
              <a:t>54</a:t>
            </a:fld>
            <a:endParaRPr lang="nl-NL"/>
          </a:p>
        </p:txBody>
      </p:sp>
    </p:spTree>
    <p:extLst>
      <p:ext uri="{BB962C8B-B14F-4D97-AF65-F5344CB8AC3E}">
        <p14:creationId xmlns:p14="http://schemas.microsoft.com/office/powerpoint/2010/main" val="2425299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https://www.slideserve.com/ayala/se-3910-real-time-systems</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14880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expired certificate</a:t>
            </a:r>
          </a:p>
          <a:p>
            <a:r>
              <a:rPr lang="en-US" dirty="0"/>
              <a:t>Product Owner cannot be reached</a:t>
            </a:r>
          </a:p>
          <a:p>
            <a:r>
              <a:rPr lang="en-US" dirty="0"/>
              <a:t>Wiki is down</a:t>
            </a:r>
          </a:p>
          <a:p>
            <a:r>
              <a:rPr lang="en-US" dirty="0"/>
              <a:t>Storage inaccessible</a:t>
            </a:r>
          </a:p>
          <a:p>
            <a:r>
              <a:rPr lang="en-US" dirty="0"/>
              <a:t>Critical vulnerability in library</a:t>
            </a:r>
          </a:p>
          <a:p>
            <a:r>
              <a:rPr lang="en-US" dirty="0"/>
              <a:t>DDOS attack detected</a:t>
            </a:r>
          </a:p>
          <a:p>
            <a:r>
              <a:rPr lang="en-US" dirty="0"/>
              <a:t>Ransomware alert</a:t>
            </a:r>
          </a:p>
          <a:p>
            <a:r>
              <a:rPr lang="en-US" dirty="0"/>
              <a:t>Data Corruption (human error)</a:t>
            </a:r>
          </a:p>
          <a:p>
            <a:r>
              <a:rPr lang="en-US" dirty="0"/>
              <a:t>failing DNS server</a:t>
            </a:r>
          </a:p>
          <a:p>
            <a:r>
              <a:rPr lang="en-US" dirty="0"/>
              <a:t>Azure availability zone is down</a:t>
            </a:r>
          </a:p>
          <a:p>
            <a:r>
              <a:rPr lang="en-US" dirty="0"/>
              <a:t>team tech lead falls ill</a:t>
            </a:r>
          </a:p>
          <a:p>
            <a:r>
              <a:rPr lang="en-US" dirty="0"/>
              <a:t>P1 bug in recent production release</a:t>
            </a:r>
          </a:p>
          <a:p>
            <a:r>
              <a:rPr lang="en-US" dirty="0"/>
              <a:t>Edge connectivity lost</a:t>
            </a:r>
          </a:p>
          <a:p>
            <a:r>
              <a:rPr lang="en-US" dirty="0"/>
              <a:t>Power outage </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62</a:t>
            </a:fld>
            <a:endParaRPr lang="nl-NL"/>
          </a:p>
        </p:txBody>
      </p:sp>
    </p:spTree>
    <p:extLst>
      <p:ext uri="{BB962C8B-B14F-4D97-AF65-F5344CB8AC3E}">
        <p14:creationId xmlns:p14="http://schemas.microsoft.com/office/powerpoint/2010/main" val="334756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dirty="0"/>
              <a:t>Elk event leidt tot </a:t>
            </a:r>
            <a:r>
              <a:rPr lang="nl-NL" sz="1200" dirty="0" err="1"/>
              <a:t>technical</a:t>
            </a:r>
            <a:r>
              <a:rPr lang="nl-NL" sz="1200" dirty="0"/>
              <a:t> </a:t>
            </a:r>
            <a:r>
              <a:rPr lang="nl-NL" sz="1200" dirty="0" err="1"/>
              <a:t>debt</a:t>
            </a:r>
            <a:r>
              <a:rPr lang="nl-NL" sz="1200" dirty="0"/>
              <a:t> en/of actie/user story</a:t>
            </a:r>
          </a:p>
          <a:p>
            <a:r>
              <a:rPr lang="nl-NL" sz="1200" dirty="0" err="1"/>
              <a:t>DevOps</a:t>
            </a:r>
            <a:r>
              <a:rPr lang="nl-NL" sz="1200" dirty="0"/>
              <a:t> team houdt status bij van applicatie-componenten en platform-onderdelen en tools </a:t>
            </a:r>
            <a:br>
              <a:rPr lang="nl-NL" sz="1200" dirty="0"/>
            </a:br>
            <a:r>
              <a:rPr lang="nl-NL" sz="1200" dirty="0"/>
              <a:t>(functioneel, non-functioneel en technisch</a:t>
            </a:r>
            <a:endParaRPr lang="en-NL" sz="1200"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66</a:t>
            </a:fld>
            <a:endParaRPr lang="nl-NL"/>
          </a:p>
        </p:txBody>
      </p:sp>
    </p:spTree>
    <p:extLst>
      <p:ext uri="{BB962C8B-B14F-4D97-AF65-F5344CB8AC3E}">
        <p14:creationId xmlns:p14="http://schemas.microsoft.com/office/powerpoint/2010/main" val="5957272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dirty="0"/>
              <a:t>Elk event leidt tot </a:t>
            </a:r>
            <a:r>
              <a:rPr lang="nl-NL" sz="1200" dirty="0" err="1"/>
              <a:t>technical</a:t>
            </a:r>
            <a:r>
              <a:rPr lang="nl-NL" sz="1200" dirty="0"/>
              <a:t> </a:t>
            </a:r>
            <a:r>
              <a:rPr lang="nl-NL" sz="1200" dirty="0" err="1"/>
              <a:t>debt</a:t>
            </a:r>
            <a:r>
              <a:rPr lang="nl-NL" sz="1200" dirty="0"/>
              <a:t> en/of actie/user story</a:t>
            </a:r>
          </a:p>
          <a:p>
            <a:r>
              <a:rPr lang="nl-NL" sz="1200" dirty="0" err="1"/>
              <a:t>DevOps</a:t>
            </a:r>
            <a:r>
              <a:rPr lang="nl-NL" sz="1200" dirty="0"/>
              <a:t> team houdt status bij van applicatie-componenten en platform-onderdelen en tools </a:t>
            </a:r>
            <a:br>
              <a:rPr lang="nl-NL" sz="1200" dirty="0"/>
            </a:br>
            <a:r>
              <a:rPr lang="nl-NL" sz="1200" dirty="0"/>
              <a:t>(functioneel, non-functioneel en technisch</a:t>
            </a:r>
            <a:endParaRPr lang="en-NL" sz="1200"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67</a:t>
            </a:fld>
            <a:endParaRPr lang="nl-NL"/>
          </a:p>
        </p:txBody>
      </p:sp>
    </p:spTree>
    <p:extLst>
      <p:ext uri="{BB962C8B-B14F-4D97-AF65-F5344CB8AC3E}">
        <p14:creationId xmlns:p14="http://schemas.microsoft.com/office/powerpoint/2010/main" val="40288902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D3B49"/>
                </a:solidFill>
                <a:effectLst/>
                <a:latin typeface="Guardian Sans Text"/>
              </a:rPr>
              <a:t>Software Engineering at Google</a:t>
            </a:r>
          </a:p>
          <a:p>
            <a:pPr algn="l"/>
            <a:r>
              <a:rPr lang="en-US" b="0" i="0" dirty="0">
                <a:solidFill>
                  <a:srgbClr val="3D3B49"/>
                </a:solidFill>
                <a:effectLst/>
                <a:latin typeface="Guardian Sans Text"/>
              </a:rPr>
              <a:t>By </a:t>
            </a:r>
            <a:r>
              <a:rPr lang="en-US" b="0" i="0" dirty="0">
                <a:solidFill>
                  <a:srgbClr val="3D3B49"/>
                </a:solidFill>
                <a:effectLst/>
                <a:latin typeface="Guardian Sans Text"/>
                <a:hlinkClick r:id="rId3"/>
              </a:rPr>
              <a:t>Titus Winters</a:t>
            </a:r>
            <a:r>
              <a:rPr lang="en-US" b="0" i="0" dirty="0">
                <a:solidFill>
                  <a:srgbClr val="3D3B49"/>
                </a:solidFill>
                <a:effectLst/>
                <a:latin typeface="Guardian Sans Text"/>
              </a:rPr>
              <a:t>, </a:t>
            </a:r>
            <a:r>
              <a:rPr lang="en-US" b="0" i="0" dirty="0">
                <a:solidFill>
                  <a:srgbClr val="3D3B49"/>
                </a:solidFill>
                <a:effectLst/>
                <a:latin typeface="Guardian Sans Text"/>
                <a:hlinkClick r:id="rId4"/>
              </a:rPr>
              <a:t>Tom </a:t>
            </a:r>
            <a:r>
              <a:rPr lang="en-US" b="0" i="0" dirty="0" err="1">
                <a:solidFill>
                  <a:srgbClr val="3D3B49"/>
                </a:solidFill>
                <a:effectLst/>
                <a:latin typeface="Guardian Sans Text"/>
                <a:hlinkClick r:id="rId4"/>
              </a:rPr>
              <a:t>Manshreck</a:t>
            </a:r>
            <a:r>
              <a:rPr lang="en-US" b="0" i="0" dirty="0">
                <a:solidFill>
                  <a:srgbClr val="3D3B49"/>
                </a:solidFill>
                <a:effectLst/>
                <a:latin typeface="Guardian Sans Text"/>
              </a:rPr>
              <a:t>, </a:t>
            </a:r>
            <a:r>
              <a:rPr lang="en-US" b="0" i="0" dirty="0">
                <a:solidFill>
                  <a:srgbClr val="3D3B49"/>
                </a:solidFill>
                <a:effectLst/>
                <a:latin typeface="Guardian Sans Text"/>
                <a:hlinkClick r:id="rId5"/>
              </a:rPr>
              <a:t>Hyrum Wright</a:t>
            </a:r>
            <a:endParaRPr lang="en-US" b="0" i="0" dirty="0">
              <a:solidFill>
                <a:srgbClr val="3D3B49"/>
              </a:solidFill>
              <a:effectLst/>
              <a:latin typeface="Guardian Sans Text"/>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72</a:t>
            </a:fld>
            <a:endParaRPr lang="nl-NL"/>
          </a:p>
        </p:txBody>
      </p:sp>
    </p:spTree>
    <p:extLst>
      <p:ext uri="{BB962C8B-B14F-4D97-AF65-F5344CB8AC3E}">
        <p14:creationId xmlns:p14="http://schemas.microsoft.com/office/powerpoint/2010/main" val="15107127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a:t>
            </a:fld>
            <a:endParaRPr lang="nl-NL"/>
          </a:p>
        </p:txBody>
      </p:sp>
    </p:spTree>
    <p:extLst>
      <p:ext uri="{BB962C8B-B14F-4D97-AF65-F5344CB8AC3E}">
        <p14:creationId xmlns:p14="http://schemas.microsoft.com/office/powerpoint/2010/main" val="34065074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extraordinary!</a:t>
            </a:r>
          </a:p>
          <a:p>
            <a:r>
              <a:rPr lang="en-US" dirty="0"/>
              <a:t>Old, not modern</a:t>
            </a:r>
          </a:p>
          <a:p>
            <a:r>
              <a:rPr lang="en-US" dirty="0"/>
              <a:t>5TB in RDBMS, 50 applications, 2000 components/programs, 1.5M “lines of custom code”</a:t>
            </a:r>
          </a:p>
          <a:p>
            <a:r>
              <a:rPr lang="en-US" dirty="0"/>
              <a:t>fragile/issues</a:t>
            </a:r>
          </a:p>
          <a:p>
            <a:r>
              <a:rPr lang="en-US" dirty="0"/>
              <a:t>end of scale</a:t>
            </a:r>
          </a:p>
          <a:p>
            <a:r>
              <a:rPr lang="en-US" dirty="0"/>
              <a:t>stagnant / no innovation or evolution (</a:t>
            </a:r>
            <a:r>
              <a:rPr lang="en-US" dirty="0" err="1"/>
              <a:t>SoR</a:t>
            </a:r>
            <a:r>
              <a:rPr lang="en-US" dirty="0"/>
              <a:t>)</a:t>
            </a:r>
          </a:p>
          <a:p>
            <a:r>
              <a:rPr lang="en-US" dirty="0"/>
              <a:t>Expensive TCO</a:t>
            </a:r>
          </a:p>
          <a:p>
            <a:r>
              <a:rPr lang="en-US" dirty="0"/>
              <a:t>Critical to business </a:t>
            </a:r>
          </a:p>
          <a:p>
            <a:r>
              <a:rPr lang="en-US" dirty="0"/>
              <a:t>No test sets, no specifications, no documentation</a:t>
            </a:r>
          </a:p>
          <a:p>
            <a:r>
              <a:rPr lang="en-US" dirty="0"/>
              <a:t>Low on expertise: with tech stack, functionality, development and ops</a:t>
            </a:r>
          </a:p>
          <a:p>
            <a:r>
              <a:rPr lang="en-US" dirty="0"/>
              <a:t>pile of tech debt – business always in a hurry, IT caved in; no budget to technical upgrades/maintenance</a:t>
            </a:r>
          </a:p>
          <a:p>
            <a:r>
              <a:rPr lang="en-US" dirty="0"/>
              <a:t>Vulnerable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8</a:t>
            </a:fld>
            <a:endParaRPr lang="nl-NL"/>
          </a:p>
        </p:txBody>
      </p:sp>
    </p:spTree>
    <p:extLst>
      <p:ext uri="{BB962C8B-B14F-4D97-AF65-F5344CB8AC3E}">
        <p14:creationId xmlns:p14="http://schemas.microsoft.com/office/powerpoint/2010/main" val="3044621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 extraordinary!</a:t>
            </a:r>
          </a:p>
          <a:p>
            <a:r>
              <a:rPr lang="en-US" dirty="0"/>
              <a:t>Old, not modern</a:t>
            </a:r>
          </a:p>
          <a:p>
            <a:r>
              <a:rPr lang="en-US" dirty="0"/>
              <a:t>5TB in RDBMS, 50 applications, 2000 components/programs, 1.5M “lines of custom code”</a:t>
            </a:r>
          </a:p>
          <a:p>
            <a:r>
              <a:rPr lang="en-US" dirty="0"/>
              <a:t>fragile/issues</a:t>
            </a:r>
          </a:p>
          <a:p>
            <a:r>
              <a:rPr lang="en-US" dirty="0"/>
              <a:t>end of scale</a:t>
            </a:r>
          </a:p>
          <a:p>
            <a:r>
              <a:rPr lang="en-US" dirty="0"/>
              <a:t>stagnant / no innovation or evolution (</a:t>
            </a:r>
            <a:r>
              <a:rPr lang="en-US" dirty="0" err="1"/>
              <a:t>SoR</a:t>
            </a:r>
            <a:r>
              <a:rPr lang="en-US" dirty="0"/>
              <a:t>)</a:t>
            </a:r>
          </a:p>
          <a:p>
            <a:r>
              <a:rPr lang="en-US" dirty="0"/>
              <a:t>Expensive TCO</a:t>
            </a:r>
          </a:p>
          <a:p>
            <a:r>
              <a:rPr lang="en-US" dirty="0"/>
              <a:t>Critical to business </a:t>
            </a:r>
          </a:p>
          <a:p>
            <a:r>
              <a:rPr lang="en-US" dirty="0"/>
              <a:t>No test sets, no specifications, no documentation</a:t>
            </a:r>
          </a:p>
          <a:p>
            <a:r>
              <a:rPr lang="en-US" dirty="0"/>
              <a:t>Low on expertise: with tech stack, functionality, development and ops</a:t>
            </a:r>
          </a:p>
          <a:p>
            <a:r>
              <a:rPr lang="en-US" dirty="0"/>
              <a:t>pile of tech debt – business always in a hurry, IT caved in; no budget to technical upgrades/maintenance</a:t>
            </a:r>
          </a:p>
          <a:p>
            <a:r>
              <a:rPr lang="en-US" dirty="0"/>
              <a:t>Vulnerable</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9</a:t>
            </a:fld>
            <a:endParaRPr lang="nl-NL"/>
          </a:p>
        </p:txBody>
      </p:sp>
    </p:spTree>
    <p:extLst>
      <p:ext uri="{BB962C8B-B14F-4D97-AF65-F5344CB8AC3E}">
        <p14:creationId xmlns:p14="http://schemas.microsoft.com/office/powerpoint/2010/main" val="11723120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technical erosion</a:t>
            </a:r>
          </a:p>
          <a:p>
            <a:r>
              <a:rPr lang="en-US" dirty="0"/>
              <a:t>slowly eating away</a:t>
            </a:r>
          </a:p>
        </p:txBody>
      </p:sp>
      <p:sp>
        <p:nvSpPr>
          <p:cNvPr id="4" name="Slide Number Placeholder 3"/>
          <p:cNvSpPr>
            <a:spLocks noGrp="1"/>
          </p:cNvSpPr>
          <p:nvPr>
            <p:ph type="sldNum" sz="quarter" idx="5"/>
          </p:nvPr>
        </p:nvSpPr>
        <p:spPr/>
        <p:txBody>
          <a:bodyPr/>
          <a:lstStyle/>
          <a:p>
            <a:fld id="{CDFB967C-E8DF-AF4B-9B57-A68D256EEC90}" type="slidenum">
              <a:rPr lang="nl-NL" smtClean="0"/>
              <a:t>10</a:t>
            </a:fld>
            <a:endParaRPr lang="nl-NL"/>
          </a:p>
        </p:txBody>
      </p:sp>
    </p:spTree>
    <p:extLst>
      <p:ext uri="{BB962C8B-B14F-4D97-AF65-F5344CB8AC3E}">
        <p14:creationId xmlns:p14="http://schemas.microsoft.com/office/powerpoint/2010/main" val="35686556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err="1"/>
              <a:t>Mergeable</a:t>
            </a:r>
            <a:endParaRPr lang="nl-NL"/>
          </a:p>
          <a:p>
            <a:r>
              <a:rPr lang="nl-NL" err="1"/>
              <a:t>Granularity</a:t>
            </a:r>
            <a:r>
              <a:rPr lang="nl-NL"/>
              <a:t>/unit of… delivery/</a:t>
            </a:r>
            <a:r>
              <a:rPr lang="nl-NL" err="1"/>
              <a:t>build</a:t>
            </a:r>
            <a:r>
              <a:rPr lang="nl-NL"/>
              <a:t>/</a:t>
            </a:r>
          </a:p>
          <a:p>
            <a:r>
              <a:rPr lang="nl-NL"/>
              <a:t>Code analysis</a:t>
            </a:r>
          </a:p>
          <a:p>
            <a:r>
              <a:rPr lang="nl-NL" err="1"/>
              <a:t>Structured</a:t>
            </a:r>
            <a:r>
              <a:rPr lang="nl-NL"/>
              <a:t> (</a:t>
            </a:r>
            <a:r>
              <a:rPr lang="nl-NL" err="1"/>
              <a:t>declarative</a:t>
            </a:r>
            <a:r>
              <a:rPr lang="nl-NL"/>
              <a:t>)</a:t>
            </a:r>
            <a:endParaRPr lang="en-NL"/>
          </a:p>
        </p:txBody>
      </p:sp>
      <p:sp>
        <p:nvSpPr>
          <p:cNvPr id="4" name="Slide Number Placeholder 3"/>
          <p:cNvSpPr>
            <a:spLocks noGrp="1"/>
          </p:cNvSpPr>
          <p:nvPr>
            <p:ph type="sldNum" sz="quarter" idx="5"/>
          </p:nvPr>
        </p:nvSpPr>
        <p:spPr/>
        <p:txBody>
          <a:bodyPr/>
          <a:lstStyle/>
          <a:p>
            <a:fld id="{D9AED6C2-37B3-43DF-8519-E1856D265EDF}" type="slidenum">
              <a:rPr lang="en-NL" smtClean="0"/>
              <a:t>14</a:t>
            </a:fld>
            <a:endParaRPr lang="en-NL"/>
          </a:p>
        </p:txBody>
      </p:sp>
    </p:spTree>
    <p:extLst>
      <p:ext uri="{BB962C8B-B14F-4D97-AF65-F5344CB8AC3E}">
        <p14:creationId xmlns:p14="http://schemas.microsoft.com/office/powerpoint/2010/main" val="24940968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10000"/>
              </a:lnSpc>
              <a:spcAft>
                <a:spcPts val="600"/>
              </a:spcAft>
            </a:pPr>
            <a:r>
              <a:rPr lang="en-US" sz="1100" dirty="0"/>
              <a:t>Test can only be created when story is ready</a:t>
            </a:r>
          </a:p>
          <a:p>
            <a:pPr>
              <a:lnSpc>
                <a:spcPct val="110000"/>
              </a:lnSpc>
              <a:spcAft>
                <a:spcPts val="600"/>
              </a:spcAft>
            </a:pPr>
            <a:r>
              <a:rPr lang="en-US" sz="1100" dirty="0" err="1"/>
              <a:t>DoR</a:t>
            </a:r>
            <a:endParaRPr lang="en-US" sz="1100" dirty="0"/>
          </a:p>
          <a:p>
            <a:pPr lvl="1">
              <a:lnSpc>
                <a:spcPct val="110000"/>
              </a:lnSpc>
              <a:spcAft>
                <a:spcPts val="600"/>
              </a:spcAft>
            </a:pPr>
            <a:r>
              <a:rPr lang="en-US" sz="1100" dirty="0"/>
              <a:t>functional specifications clear, unambiguous and understood</a:t>
            </a:r>
          </a:p>
          <a:p>
            <a:pPr lvl="1">
              <a:lnSpc>
                <a:spcPct val="110000"/>
              </a:lnSpc>
              <a:spcAft>
                <a:spcPts val="600"/>
              </a:spcAft>
            </a:pPr>
            <a:r>
              <a:rPr lang="en-US" sz="1100" dirty="0"/>
              <a:t>boundary conditions, non happy cases and exceptional situations are covered in specifications</a:t>
            </a:r>
          </a:p>
          <a:p>
            <a:pPr lvl="1">
              <a:lnSpc>
                <a:spcPct val="110000"/>
              </a:lnSpc>
              <a:spcAft>
                <a:spcPts val="600"/>
              </a:spcAft>
            </a:pPr>
            <a:r>
              <a:rPr lang="en-US" sz="1100" dirty="0"/>
              <a:t>Non Functional Requirements are clear</a:t>
            </a:r>
          </a:p>
          <a:p>
            <a:pPr lvl="1">
              <a:lnSpc>
                <a:spcPct val="110000"/>
              </a:lnSpc>
              <a:spcAft>
                <a:spcPts val="600"/>
              </a:spcAft>
            </a:pPr>
            <a:r>
              <a:rPr lang="en-US" sz="1100" dirty="0"/>
              <a:t>Business Value of feature is defined</a:t>
            </a:r>
          </a:p>
          <a:p>
            <a:pPr lvl="2">
              <a:lnSpc>
                <a:spcPct val="110000"/>
              </a:lnSpc>
              <a:spcAft>
                <a:spcPts val="600"/>
              </a:spcAft>
            </a:pPr>
            <a:r>
              <a:rPr lang="en-US" sz="1100" dirty="0"/>
              <a:t>TCO budget</a:t>
            </a:r>
            <a:br>
              <a:rPr lang="en-US" sz="1100" dirty="0"/>
            </a:br>
            <a:endParaRPr lang="en-US" sz="1100" dirty="0"/>
          </a:p>
          <a:p>
            <a:pPr lvl="1">
              <a:lnSpc>
                <a:spcPct val="110000"/>
              </a:lnSpc>
              <a:spcAft>
                <a:spcPts val="600"/>
              </a:spcAft>
            </a:pPr>
            <a:r>
              <a:rPr lang="en-US" sz="1100" dirty="0"/>
              <a:t>Reference architecture</a:t>
            </a:r>
          </a:p>
          <a:p>
            <a:pPr lvl="1">
              <a:lnSpc>
                <a:spcPct val="110000"/>
              </a:lnSpc>
              <a:spcAft>
                <a:spcPts val="600"/>
              </a:spcAft>
            </a:pPr>
            <a:r>
              <a:rPr lang="en-US" sz="1100" dirty="0"/>
              <a:t>Design &amp; implementation guidelines</a:t>
            </a:r>
          </a:p>
          <a:p>
            <a:pPr lvl="1">
              <a:lnSpc>
                <a:spcPct val="110000"/>
              </a:lnSpc>
              <a:spcAft>
                <a:spcPts val="600"/>
              </a:spcAft>
            </a:pPr>
            <a:r>
              <a:rPr lang="en-US" sz="1100" dirty="0"/>
              <a:t>Technical Debt </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31</a:t>
            </a:fld>
            <a:endParaRPr lang="nl-NL"/>
          </a:p>
        </p:txBody>
      </p:sp>
    </p:spTree>
    <p:extLst>
      <p:ext uri="{BB962C8B-B14F-4D97-AF65-F5344CB8AC3E}">
        <p14:creationId xmlns:p14="http://schemas.microsoft.com/office/powerpoint/2010/main" val="2733000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36</a:t>
            </a:fld>
            <a:endParaRPr lang="nl-NL"/>
          </a:p>
        </p:txBody>
      </p:sp>
    </p:spTree>
    <p:extLst>
      <p:ext uri="{BB962C8B-B14F-4D97-AF65-F5344CB8AC3E}">
        <p14:creationId xmlns:p14="http://schemas.microsoft.com/office/powerpoint/2010/main" val="9567038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b="0" i="0" dirty="0">
                <a:solidFill>
                  <a:srgbClr val="242424"/>
                </a:solidFill>
                <a:effectLst/>
                <a:latin typeface="Segoe UI" panose="020B0502040204020203" pitchFamily="34" charset="0"/>
              </a:rPr>
              <a:t>lijst van design </a:t>
            </a:r>
            <a:r>
              <a:rPr lang="nl-NL" b="0" i="0" dirty="0" err="1">
                <a:solidFill>
                  <a:srgbClr val="242424"/>
                </a:solidFill>
                <a:effectLst/>
                <a:latin typeface="Segoe UI" panose="020B0502040204020203" pitchFamily="34" charset="0"/>
              </a:rPr>
              <a:t>decisions</a:t>
            </a:r>
            <a:endParaRPr lang="nl-NL" b="0" i="0" dirty="0">
              <a:solidFill>
                <a:srgbClr val="242424"/>
              </a:solidFill>
              <a:effectLst/>
              <a:latin typeface="Segoe UI" panose="020B0502040204020203" pitchFamily="34" charset="0"/>
            </a:endParaRPr>
          </a:p>
          <a:p>
            <a:pPr algn="l"/>
            <a:r>
              <a:rPr lang="nl-NL" b="0" i="0" dirty="0">
                <a:solidFill>
                  <a:srgbClr val="242424"/>
                </a:solidFill>
                <a:effectLst/>
                <a:latin typeface="Segoe UI" panose="020B0502040204020203" pitchFamily="34" charset="0"/>
              </a:rPr>
              <a:t>die gaan komen, nu spelen en recent genomen zijn</a:t>
            </a:r>
          </a:p>
          <a:p>
            <a:pPr algn="l"/>
            <a:br>
              <a:rPr lang="nl-NL" b="0" i="0" dirty="0">
                <a:solidFill>
                  <a:srgbClr val="242424"/>
                </a:solidFill>
                <a:effectLst/>
                <a:latin typeface="Segoe UI" panose="020B0502040204020203" pitchFamily="34" charset="0"/>
              </a:rPr>
            </a:br>
            <a:endParaRPr lang="nl-NL" b="0" i="0" dirty="0">
              <a:solidFill>
                <a:srgbClr val="242424"/>
              </a:solidFill>
              <a:effectLst/>
              <a:latin typeface="Segoe UI" panose="020B0502040204020203" pitchFamily="34" charset="0"/>
            </a:endParaRPr>
          </a:p>
          <a:p>
            <a:pPr algn="l"/>
            <a:r>
              <a:rPr lang="nl-NL" b="0" i="0" dirty="0">
                <a:solidFill>
                  <a:srgbClr val="242424"/>
                </a:solidFill>
                <a:effectLst/>
                <a:latin typeface="Segoe UI" panose="020B0502040204020203" pitchFamily="34" charset="0"/>
              </a:rPr>
              <a:t>per beslissing</a:t>
            </a:r>
          </a:p>
          <a:p>
            <a:pPr algn="l">
              <a:buFont typeface="Arial" panose="020B0604020202020204" pitchFamily="34" charset="0"/>
              <a:buChar char="•"/>
            </a:pPr>
            <a:r>
              <a:rPr lang="nl-NL" b="0" i="0" dirty="0">
                <a:solidFill>
                  <a:srgbClr val="242424"/>
                </a:solidFill>
                <a:effectLst/>
                <a:latin typeface="Segoe UI" panose="020B0502040204020203" pitchFamily="34" charset="0"/>
              </a:rPr>
              <a:t>wat (waar in het grotere solution design van de Data Market)</a:t>
            </a:r>
          </a:p>
          <a:p>
            <a:pPr algn="l">
              <a:buFont typeface="Arial" panose="020B0604020202020204" pitchFamily="34" charset="0"/>
              <a:buChar char="•"/>
            </a:pPr>
            <a:r>
              <a:rPr lang="nl-NL" b="0" i="0" dirty="0">
                <a:solidFill>
                  <a:srgbClr val="242424"/>
                </a:solidFill>
                <a:effectLst/>
                <a:latin typeface="Segoe UI" panose="020B0502040204020203" pitchFamily="34" charset="0"/>
              </a:rPr>
              <a:t>waarom &amp; wanneer</a:t>
            </a:r>
          </a:p>
          <a:p>
            <a:pPr marL="742950" lvl="1" indent="-285750" algn="l">
              <a:buFont typeface="Arial" panose="020B0604020202020204" pitchFamily="34" charset="0"/>
              <a:buChar char="•"/>
            </a:pPr>
            <a:r>
              <a:rPr lang="nl-NL" b="0" i="0" dirty="0">
                <a:solidFill>
                  <a:srgbClr val="242424"/>
                </a:solidFill>
                <a:effectLst/>
                <a:latin typeface="Segoe UI" panose="020B0502040204020203" pitchFamily="34" charset="0"/>
              </a:rPr>
              <a:t>eventueel samenhang met andere Design </a:t>
            </a:r>
            <a:r>
              <a:rPr lang="nl-NL" b="0" i="0" dirty="0" err="1">
                <a:solidFill>
                  <a:srgbClr val="242424"/>
                </a:solidFill>
                <a:effectLst/>
                <a:latin typeface="Segoe UI" panose="020B0502040204020203" pitchFamily="34" charset="0"/>
              </a:rPr>
              <a:t>Decisions</a:t>
            </a:r>
            <a:endParaRPr lang="nl-NL" b="0" i="0" dirty="0">
              <a:solidFill>
                <a:srgbClr val="242424"/>
              </a:solidFill>
              <a:effectLst/>
              <a:latin typeface="Segoe UI" panose="020B0502040204020203" pitchFamily="34" charset="0"/>
            </a:endParaRPr>
          </a:p>
          <a:p>
            <a:pPr algn="l">
              <a:buFont typeface="Arial" panose="020B0604020202020204" pitchFamily="34" charset="0"/>
              <a:buChar char="•"/>
            </a:pPr>
            <a:r>
              <a:rPr lang="nl-NL" b="0" i="0" dirty="0">
                <a:solidFill>
                  <a:srgbClr val="242424"/>
                </a:solidFill>
                <a:effectLst/>
                <a:latin typeface="Segoe UI" panose="020B0502040204020203" pitchFamily="34" charset="0"/>
              </a:rPr>
              <a:t>overwegingen/criteria - op basis waarvan gaan we de keuze maken/alternatieven beoordelen</a:t>
            </a:r>
          </a:p>
          <a:p>
            <a:pPr algn="l">
              <a:buFont typeface="Arial" panose="020B0604020202020204" pitchFamily="34" charset="0"/>
              <a:buChar char="•"/>
            </a:pPr>
            <a:r>
              <a:rPr lang="nl-NL" b="0" i="0" dirty="0">
                <a:solidFill>
                  <a:srgbClr val="242424"/>
                </a:solidFill>
                <a:effectLst/>
                <a:latin typeface="Segoe UI" panose="020B0502040204020203" pitchFamily="34" charset="0"/>
              </a:rPr>
              <a:t>welke opties/alternatieven onderkennen we</a:t>
            </a:r>
          </a:p>
          <a:p>
            <a:pPr algn="l">
              <a:buFont typeface="Arial" panose="020B0604020202020204" pitchFamily="34" charset="0"/>
              <a:buChar char="•"/>
            </a:pPr>
            <a:r>
              <a:rPr lang="nl-NL" b="0" i="0" dirty="0">
                <a:solidFill>
                  <a:srgbClr val="242424"/>
                </a:solidFill>
                <a:effectLst/>
                <a:latin typeface="Segoe UI" panose="020B0502040204020203" pitchFamily="34" charset="0"/>
              </a:rPr>
              <a:t>keuze plus motivatie (en wie waren betrokken)</a:t>
            </a:r>
          </a:p>
          <a:p>
            <a:pPr algn="l">
              <a:buFont typeface="Arial" panose="020B0604020202020204" pitchFamily="34" charset="0"/>
              <a:buChar char="•"/>
            </a:pPr>
            <a:r>
              <a:rPr lang="nl-NL" b="0" i="0" dirty="0">
                <a:solidFill>
                  <a:srgbClr val="242424"/>
                </a:solidFill>
                <a:effectLst/>
                <a:latin typeface="Segoe UI" panose="020B0502040204020203" pitchFamily="34" charset="0"/>
              </a:rPr>
              <a:t>moet er een </a:t>
            </a:r>
            <a:r>
              <a:rPr lang="nl-NL" b="0" i="0" dirty="0" err="1">
                <a:solidFill>
                  <a:srgbClr val="242424"/>
                </a:solidFill>
                <a:effectLst/>
                <a:latin typeface="Segoe UI" panose="020B0502040204020203" pitchFamily="34" charset="0"/>
              </a:rPr>
              <a:t>PoC</a:t>
            </a:r>
            <a:r>
              <a:rPr lang="nl-NL" b="0" i="0" dirty="0">
                <a:solidFill>
                  <a:srgbClr val="242424"/>
                </a:solidFill>
                <a:effectLst/>
                <a:latin typeface="Segoe UI" panose="020B0502040204020203" pitchFamily="34" charset="0"/>
              </a:rPr>
              <a:t> vooraf of evaluatie achteraf worden gedaan?</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43</a:t>
            </a:fld>
            <a:endParaRPr lang="nl-NL"/>
          </a:p>
        </p:txBody>
      </p:sp>
    </p:spTree>
    <p:extLst>
      <p:ext uri="{BB962C8B-B14F-4D97-AF65-F5344CB8AC3E}">
        <p14:creationId xmlns:p14="http://schemas.microsoft.com/office/powerpoint/2010/main" val="191534724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Software Engineering as the Next Level Up from Programming | APAC GB Tour 2021</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A51-D228-4817-AD8A-E30282A74FE8}"/>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BE6D40AF-712D-47C8-8FBE-D0C580015A69}"/>
              </a:ext>
            </a:extLst>
          </p:cNvPr>
          <p:cNvSpPr>
            <a:spLocks noGrp="1"/>
          </p:cNvSpPr>
          <p:nvPr>
            <p:ph type="dt" sz="half" idx="10"/>
          </p:nvPr>
        </p:nvSpPr>
        <p:spPr/>
        <p:txBody>
          <a:bodyPr/>
          <a:lstStyle/>
          <a:p>
            <a:endParaRPr lang="en-NL"/>
          </a:p>
        </p:txBody>
      </p:sp>
      <p:sp>
        <p:nvSpPr>
          <p:cNvPr id="4" name="Footer Placeholder 3">
            <a:extLst>
              <a:ext uri="{FF2B5EF4-FFF2-40B4-BE49-F238E27FC236}">
                <a16:creationId xmlns:a16="http://schemas.microsoft.com/office/drawing/2014/main" id="{83F12F17-077D-4D6F-9170-2FB7DC7F1064}"/>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Slide Number Placeholder 4">
            <a:extLst>
              <a:ext uri="{FF2B5EF4-FFF2-40B4-BE49-F238E27FC236}">
                <a16:creationId xmlns:a16="http://schemas.microsoft.com/office/drawing/2014/main" id="{CA4B4149-70D2-48BE-9276-C39ED25D8A2F}"/>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35158518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B706-E68F-407E-9D9A-3A98CFFEA4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2C30BAEB-F969-43DF-9C15-D1B71F9222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3A59C49-7531-4DC5-A383-D9068B06A213}"/>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FBB6F217-50B9-4DF0-BE9F-5AF0071F16AA}"/>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6" name="Slide Number Placeholder 5">
            <a:extLst>
              <a:ext uri="{FF2B5EF4-FFF2-40B4-BE49-F238E27FC236}">
                <a16:creationId xmlns:a16="http://schemas.microsoft.com/office/drawing/2014/main" id="{5B37345E-4FA8-4B2B-9C64-0036F81068B2}"/>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23057524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A51-D228-4817-AD8A-E30282A74FE8}"/>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BE6D40AF-712D-47C8-8FBE-D0C580015A69}"/>
              </a:ext>
            </a:extLst>
          </p:cNvPr>
          <p:cNvSpPr>
            <a:spLocks noGrp="1"/>
          </p:cNvSpPr>
          <p:nvPr>
            <p:ph type="dt" sz="half" idx="10"/>
          </p:nvPr>
        </p:nvSpPr>
        <p:spPr/>
        <p:txBody>
          <a:bodyPr/>
          <a:lstStyle/>
          <a:p>
            <a:endParaRPr lang="en-NL"/>
          </a:p>
        </p:txBody>
      </p:sp>
      <p:sp>
        <p:nvSpPr>
          <p:cNvPr id="4" name="Footer Placeholder 3">
            <a:extLst>
              <a:ext uri="{FF2B5EF4-FFF2-40B4-BE49-F238E27FC236}">
                <a16:creationId xmlns:a16="http://schemas.microsoft.com/office/drawing/2014/main" id="{83F12F17-077D-4D6F-9170-2FB7DC7F1064}"/>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Slide Number Placeholder 4">
            <a:extLst>
              <a:ext uri="{FF2B5EF4-FFF2-40B4-BE49-F238E27FC236}">
                <a16:creationId xmlns:a16="http://schemas.microsoft.com/office/drawing/2014/main" id="{CA4B4149-70D2-48BE-9276-C39ED25D8A2F}"/>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43241875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B706-E68F-407E-9D9A-3A98CFFEA4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2C30BAEB-F969-43DF-9C15-D1B71F9222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3A59C49-7531-4DC5-A383-D9068B06A213}"/>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FBB6F217-50B9-4DF0-BE9F-5AF0071F16AA}"/>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6" name="Slide Number Placeholder 5">
            <a:extLst>
              <a:ext uri="{FF2B5EF4-FFF2-40B4-BE49-F238E27FC236}">
                <a16:creationId xmlns:a16="http://schemas.microsoft.com/office/drawing/2014/main" id="{5B37345E-4FA8-4B2B-9C64-0036F81068B2}"/>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13132509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4447868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ext uri="{BB962C8B-B14F-4D97-AF65-F5344CB8AC3E}">
        <p14:creationId xmlns:p14="http://schemas.microsoft.com/office/powerpoint/2010/main" val="53977221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ext uri="{BB962C8B-B14F-4D97-AF65-F5344CB8AC3E}">
        <p14:creationId xmlns:p14="http://schemas.microsoft.com/office/powerpoint/2010/main" val="31313937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86803692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13360885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330988629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Software Engineering as the Next Level Up from Programming | APAC GB Tour 2021</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31755850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8397110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6537011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26660259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113787523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132628528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13173327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Software Engineering as the Next Level Up from Programming | APAC GB Tour 2021</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81884937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50AA51-D228-4817-AD8A-E30282A74FE8}"/>
              </a:ext>
            </a:extLst>
          </p:cNvPr>
          <p:cNvSpPr>
            <a:spLocks noGrp="1"/>
          </p:cNvSpPr>
          <p:nvPr>
            <p:ph type="title"/>
          </p:nvPr>
        </p:nvSpPr>
        <p:spPr/>
        <p:txBody>
          <a:bodyPr/>
          <a:lstStyle/>
          <a:p>
            <a:r>
              <a:rPr lang="en-US"/>
              <a:t>Click to edit Master title style</a:t>
            </a:r>
            <a:endParaRPr lang="en-NL"/>
          </a:p>
        </p:txBody>
      </p:sp>
      <p:sp>
        <p:nvSpPr>
          <p:cNvPr id="3" name="Date Placeholder 2">
            <a:extLst>
              <a:ext uri="{FF2B5EF4-FFF2-40B4-BE49-F238E27FC236}">
                <a16:creationId xmlns:a16="http://schemas.microsoft.com/office/drawing/2014/main" id="{BE6D40AF-712D-47C8-8FBE-D0C580015A69}"/>
              </a:ext>
            </a:extLst>
          </p:cNvPr>
          <p:cNvSpPr>
            <a:spLocks noGrp="1"/>
          </p:cNvSpPr>
          <p:nvPr>
            <p:ph type="dt" sz="half" idx="10"/>
          </p:nvPr>
        </p:nvSpPr>
        <p:spPr/>
        <p:txBody>
          <a:bodyPr/>
          <a:lstStyle/>
          <a:p>
            <a:endParaRPr lang="en-NL"/>
          </a:p>
        </p:txBody>
      </p:sp>
      <p:sp>
        <p:nvSpPr>
          <p:cNvPr id="4" name="Footer Placeholder 3">
            <a:extLst>
              <a:ext uri="{FF2B5EF4-FFF2-40B4-BE49-F238E27FC236}">
                <a16:creationId xmlns:a16="http://schemas.microsoft.com/office/drawing/2014/main" id="{83F12F17-077D-4D6F-9170-2FB7DC7F1064}"/>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Slide Number Placeholder 4">
            <a:extLst>
              <a:ext uri="{FF2B5EF4-FFF2-40B4-BE49-F238E27FC236}">
                <a16:creationId xmlns:a16="http://schemas.microsoft.com/office/drawing/2014/main" id="{CA4B4149-70D2-48BE-9276-C39ED25D8A2F}"/>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1216761555"/>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9B706-E68F-407E-9D9A-3A98CFFEA4C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2C30BAEB-F969-43DF-9C15-D1B71F92222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Date Placeholder 3">
            <a:extLst>
              <a:ext uri="{FF2B5EF4-FFF2-40B4-BE49-F238E27FC236}">
                <a16:creationId xmlns:a16="http://schemas.microsoft.com/office/drawing/2014/main" id="{C3A59C49-7531-4DC5-A383-D9068B06A213}"/>
              </a:ext>
            </a:extLst>
          </p:cNvPr>
          <p:cNvSpPr>
            <a:spLocks noGrp="1"/>
          </p:cNvSpPr>
          <p:nvPr>
            <p:ph type="dt" sz="half" idx="10"/>
          </p:nvPr>
        </p:nvSpPr>
        <p:spPr/>
        <p:txBody>
          <a:bodyPr/>
          <a:lstStyle/>
          <a:p>
            <a:endParaRPr lang="en-NL"/>
          </a:p>
        </p:txBody>
      </p:sp>
      <p:sp>
        <p:nvSpPr>
          <p:cNvPr id="5" name="Footer Placeholder 4">
            <a:extLst>
              <a:ext uri="{FF2B5EF4-FFF2-40B4-BE49-F238E27FC236}">
                <a16:creationId xmlns:a16="http://schemas.microsoft.com/office/drawing/2014/main" id="{FBB6F217-50B9-4DF0-BE9F-5AF0071F16AA}"/>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6" name="Slide Number Placeholder 5">
            <a:extLst>
              <a:ext uri="{FF2B5EF4-FFF2-40B4-BE49-F238E27FC236}">
                <a16:creationId xmlns:a16="http://schemas.microsoft.com/office/drawing/2014/main" id="{5B37345E-4FA8-4B2B-9C64-0036F81068B2}"/>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164620024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AC627-F945-4B5C-B29D-DD3B110DC8FE}"/>
              </a:ext>
            </a:extLst>
          </p:cNvPr>
          <p:cNvSpPr>
            <a:spLocks noGrp="1"/>
          </p:cNvSpPr>
          <p:nvPr>
            <p:ph type="title"/>
          </p:nvPr>
        </p:nvSpPr>
        <p:spPr/>
        <p:txBody>
          <a:bodyPr/>
          <a:lstStyle/>
          <a:p>
            <a:r>
              <a:rPr lang="en-US"/>
              <a:t>Click to edit Master title style</a:t>
            </a:r>
            <a:endParaRPr lang="en-NL"/>
          </a:p>
        </p:txBody>
      </p:sp>
      <p:sp>
        <p:nvSpPr>
          <p:cNvPr id="3" name="Content Placeholder 2">
            <a:extLst>
              <a:ext uri="{FF2B5EF4-FFF2-40B4-BE49-F238E27FC236}">
                <a16:creationId xmlns:a16="http://schemas.microsoft.com/office/drawing/2014/main" id="{0DD536D3-10C6-45F9-A1C5-F337CCF75C06}"/>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4" name="Content Placeholder 3">
            <a:extLst>
              <a:ext uri="{FF2B5EF4-FFF2-40B4-BE49-F238E27FC236}">
                <a16:creationId xmlns:a16="http://schemas.microsoft.com/office/drawing/2014/main" id="{8A8ABB51-CF7F-499C-AA05-FD0E095651DF}"/>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L"/>
          </a:p>
        </p:txBody>
      </p:sp>
      <p:sp>
        <p:nvSpPr>
          <p:cNvPr id="5" name="Date Placeholder 4">
            <a:extLst>
              <a:ext uri="{FF2B5EF4-FFF2-40B4-BE49-F238E27FC236}">
                <a16:creationId xmlns:a16="http://schemas.microsoft.com/office/drawing/2014/main" id="{B8ED7B1D-9FD7-42FC-9810-51900D2C0514}"/>
              </a:ext>
            </a:extLst>
          </p:cNvPr>
          <p:cNvSpPr>
            <a:spLocks noGrp="1"/>
          </p:cNvSpPr>
          <p:nvPr>
            <p:ph type="dt" sz="half" idx="10"/>
          </p:nvPr>
        </p:nvSpPr>
        <p:spPr/>
        <p:txBody>
          <a:bodyPr/>
          <a:lstStyle/>
          <a:p>
            <a:endParaRPr lang="en-NL"/>
          </a:p>
        </p:txBody>
      </p:sp>
      <p:sp>
        <p:nvSpPr>
          <p:cNvPr id="6" name="Footer Placeholder 5">
            <a:extLst>
              <a:ext uri="{FF2B5EF4-FFF2-40B4-BE49-F238E27FC236}">
                <a16:creationId xmlns:a16="http://schemas.microsoft.com/office/drawing/2014/main" id="{1B4123EC-A321-4772-B8CD-83AD9C071BF5}"/>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7" name="Slide Number Placeholder 6">
            <a:extLst>
              <a:ext uri="{FF2B5EF4-FFF2-40B4-BE49-F238E27FC236}">
                <a16:creationId xmlns:a16="http://schemas.microsoft.com/office/drawing/2014/main" id="{2D42D0CA-6DEA-4DBF-8FBC-76A959AF8E3B}"/>
              </a:ext>
            </a:extLst>
          </p:cNvPr>
          <p:cNvSpPr>
            <a:spLocks noGrp="1"/>
          </p:cNvSpPr>
          <p:nvPr>
            <p:ph type="sldNum" sz="quarter" idx="12"/>
          </p:nvPr>
        </p:nvSpPr>
        <p:spPr/>
        <p:txBody>
          <a:bodyPr/>
          <a:lstStyle/>
          <a:p>
            <a:fld id="{BF590972-BD5A-4E8E-8655-ACB12844DF5C}" type="slidenum">
              <a:rPr lang="en-NL" smtClean="0"/>
              <a:t>‹#›</a:t>
            </a:fld>
            <a:endParaRPr lang="en-NL"/>
          </a:p>
        </p:txBody>
      </p:sp>
    </p:spTree>
    <p:extLst>
      <p:ext uri="{BB962C8B-B14F-4D97-AF65-F5344CB8AC3E}">
        <p14:creationId xmlns:p14="http://schemas.microsoft.com/office/powerpoint/2010/main" val="621887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Title Slide">
    <p:bg>
      <p:bgPr>
        <a:solidFill>
          <a:schemeClr val="bg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C850B81-D9FD-E347-AFB6-674AF229EA22}"/>
              </a:ext>
            </a:extLst>
          </p:cNvPr>
          <p:cNvPicPr>
            <a:picLocks noChangeAspect="1"/>
          </p:cNvPicPr>
          <p:nvPr userDrawn="1"/>
        </p:nvPicPr>
        <p:blipFill>
          <a:blip r:embed="rId2"/>
          <a:srcRect/>
          <a:stretch/>
        </p:blipFill>
        <p:spPr>
          <a:xfrm>
            <a:off x="0" y="0"/>
            <a:ext cx="9144000" cy="5143500"/>
          </a:xfrm>
          <a:prstGeom prst="rect">
            <a:avLst/>
          </a:prstGeom>
        </p:spPr>
      </p:pic>
      <p:sp>
        <p:nvSpPr>
          <p:cNvPr id="2" name="Title 1"/>
          <p:cNvSpPr>
            <a:spLocks noGrp="1"/>
          </p:cNvSpPr>
          <p:nvPr>
            <p:ph type="ctrTitle"/>
          </p:nvPr>
        </p:nvSpPr>
        <p:spPr>
          <a:xfrm>
            <a:off x="367749" y="3490089"/>
            <a:ext cx="5857493" cy="1102519"/>
          </a:xfrm>
          <a:prstGeom prst="rect">
            <a:avLst/>
          </a:prstGeom>
        </p:spPr>
        <p:txBody>
          <a:bodyPr/>
          <a:lstStyle>
            <a:lvl1pPr algn="l">
              <a:defRPr>
                <a:solidFill>
                  <a:srgbClr val="FBBD13"/>
                </a:solidFill>
              </a:defRPr>
            </a:lvl1pPr>
          </a:lstStyle>
          <a:p>
            <a:r>
              <a:rPr lang="en-US" dirty="0"/>
              <a:t>Click to edit Master title style</a:t>
            </a:r>
          </a:p>
        </p:txBody>
      </p:sp>
      <p:sp>
        <p:nvSpPr>
          <p:cNvPr id="3" name="Rectangle 2"/>
          <p:cNvSpPr/>
          <p:nvPr userDrawn="1"/>
        </p:nvSpPr>
        <p:spPr>
          <a:xfrm>
            <a:off x="1073676" y="4728594"/>
            <a:ext cx="1192003" cy="338554"/>
          </a:xfrm>
          <a:prstGeom prst="rect">
            <a:avLst/>
          </a:prstGeom>
        </p:spPr>
        <p:txBody>
          <a:bodyPr wrap="square">
            <a:spAutoFit/>
          </a:bodyPr>
          <a:lstStyle/>
          <a:p>
            <a:pPr algn="r"/>
            <a:r>
              <a:rPr lang="en-US" sz="1600" b="0" dirty="0" err="1">
                <a:solidFill>
                  <a:srgbClr val="FBBD13"/>
                </a:solidFill>
              </a:rPr>
              <a:t>rmoug.org</a:t>
            </a:r>
            <a:endParaRPr lang="en-US" sz="1600" dirty="0">
              <a:solidFill>
                <a:srgbClr val="FBBD13"/>
              </a:solidFill>
            </a:endParaRPr>
          </a:p>
        </p:txBody>
      </p:sp>
      <p:pic>
        <p:nvPicPr>
          <p:cNvPr id="16" name="Picture 15"/>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367749" y="4824067"/>
            <a:ext cx="705928" cy="187365"/>
          </a:xfrm>
          <a:prstGeom prst="rect">
            <a:avLst/>
          </a:prstGeom>
        </p:spPr>
      </p:pic>
    </p:spTree>
    <p:extLst>
      <p:ext uri="{BB962C8B-B14F-4D97-AF65-F5344CB8AC3E}">
        <p14:creationId xmlns:p14="http://schemas.microsoft.com/office/powerpoint/2010/main" val="53964121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9E4A3-4673-4BB9-80B6-BC47724E2729}"/>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614D01C2-6A44-43BF-8537-6626D3CC6127}"/>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B1DEFA3E-D56A-47AD-8502-F3011B3D2B2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8D37B424-5F1C-4668-A3D4-F0277B35E350}"/>
              </a:ext>
            </a:extLst>
          </p:cNvPr>
          <p:cNvSpPr>
            <a:spLocks noGrp="1"/>
          </p:cNvSpPr>
          <p:nvPr>
            <p:ph type="ftr" sz="quarter" idx="11"/>
          </p:nvPr>
        </p:nvSpPr>
        <p:spPr/>
        <p:txBody>
          <a:body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7DC8003C-7FB6-496D-8C7B-FAF96BE502BA}"/>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238144919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6A623-0545-459D-9135-70AB05917B6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103DD0-34FB-4EBF-8699-1F4BC36684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0EB0F0-826F-4EF8-814A-687EC7B38AE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7A10C87-31D1-4C90-986D-5842027201A5}"/>
              </a:ext>
            </a:extLst>
          </p:cNvPr>
          <p:cNvSpPr>
            <a:spLocks noGrp="1"/>
          </p:cNvSpPr>
          <p:nvPr>
            <p:ph type="ftr" sz="quarter" idx="11"/>
          </p:nvPr>
        </p:nvSpPr>
        <p:spPr/>
        <p:txBody>
          <a:body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323A5150-8E5C-404F-85D3-498247B3859F}"/>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30337065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AC6D8B-88E4-4A93-A868-5D31EAD38FDD}"/>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5CD9D35C-95BB-4B21-AB18-C99DDF4D0AFC}"/>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154CF59-9FBA-47DD-8893-8C51B4B10E89}"/>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EFF6F406-EDBB-4BB4-AA8E-CE56D6706B79}"/>
              </a:ext>
            </a:extLst>
          </p:cNvPr>
          <p:cNvSpPr>
            <a:spLocks noGrp="1"/>
          </p:cNvSpPr>
          <p:nvPr>
            <p:ph type="ftr" sz="quarter" idx="11"/>
          </p:nvPr>
        </p:nvSpPr>
        <p:spPr/>
        <p:txBody>
          <a:body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352FB9DB-5329-4E2F-A49A-6F222D82B67B}"/>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2394162249"/>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DEFD55-6623-46A2-8E5F-A3974CE43B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1CC3BDA-46EB-4E0B-AF32-75DA4B0757EA}"/>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93D322-6A3D-49A0-8068-571696619B5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22F6562-42C1-4ACF-8FA6-B020F1CE578C}"/>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5590DFE2-263D-4455-BAB8-41EF8F672541}"/>
              </a:ext>
            </a:extLst>
          </p:cNvPr>
          <p:cNvSpPr>
            <a:spLocks noGrp="1"/>
          </p:cNvSpPr>
          <p:nvPr>
            <p:ph type="ftr" sz="quarter" idx="11"/>
          </p:nvPr>
        </p:nvSpPr>
        <p:spPr/>
        <p:txBody>
          <a:bodyPr/>
          <a:lstStyle/>
          <a:p>
            <a:r>
              <a:rPr lang="en-US"/>
              <a:t>Software Engineering as the Next Level Up from Programming | APAC GB Tour 2021</a:t>
            </a:r>
          </a:p>
        </p:txBody>
      </p:sp>
      <p:sp>
        <p:nvSpPr>
          <p:cNvPr id="7" name="Slide Number Placeholder 6">
            <a:extLst>
              <a:ext uri="{FF2B5EF4-FFF2-40B4-BE49-F238E27FC236}">
                <a16:creationId xmlns:a16="http://schemas.microsoft.com/office/drawing/2014/main" id="{F909B90E-4D1E-4C4A-A6EB-50C92B4ECE82}"/>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427495199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8E4DAB-81F7-4CD3-8203-548D29E7AE1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684706C-9C6F-448C-AF32-BB95D9C7B9F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9795BE7B-F2C0-4226-8996-3FB72BDED97B}"/>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4D4DC40-D851-414B-B25D-EFDDEB83A806}"/>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164B1C7-0472-4030-9FB9-D72F966E035B}"/>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3E25C85-644E-4C5A-A409-3D5FB138217C}"/>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6A09CFA-651F-4EA1-B718-0F9E48159D76}"/>
              </a:ext>
            </a:extLst>
          </p:cNvPr>
          <p:cNvSpPr>
            <a:spLocks noGrp="1"/>
          </p:cNvSpPr>
          <p:nvPr>
            <p:ph type="ftr" sz="quarter" idx="11"/>
          </p:nvPr>
        </p:nvSpPr>
        <p:spPr/>
        <p:txBody>
          <a:bodyPr/>
          <a:lstStyle/>
          <a:p>
            <a:r>
              <a:rPr lang="en-US"/>
              <a:t>Software Engineering as the Next Level Up from Programming | APAC GB Tour 2021</a:t>
            </a:r>
          </a:p>
        </p:txBody>
      </p:sp>
      <p:sp>
        <p:nvSpPr>
          <p:cNvPr id="9" name="Slide Number Placeholder 8">
            <a:extLst>
              <a:ext uri="{FF2B5EF4-FFF2-40B4-BE49-F238E27FC236}">
                <a16:creationId xmlns:a16="http://schemas.microsoft.com/office/drawing/2014/main" id="{B2220919-D186-43E5-8F79-7ACED62547C7}"/>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372879918"/>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DD997F-C067-407B-97F1-DCA089E5E40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DE6964-F31E-4553-A50E-9D0448AABE05}"/>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16ABB32-8882-44AC-9481-07E914F3319A}"/>
              </a:ext>
            </a:extLst>
          </p:cNvPr>
          <p:cNvSpPr>
            <a:spLocks noGrp="1"/>
          </p:cNvSpPr>
          <p:nvPr>
            <p:ph type="ftr" sz="quarter" idx="11"/>
          </p:nvPr>
        </p:nvSpPr>
        <p:spPr/>
        <p:txBody>
          <a:bodyPr/>
          <a:lstStyle/>
          <a:p>
            <a:r>
              <a:rPr lang="en-US"/>
              <a:t>Software Engineering as the Next Level Up from Programming | APAC GB Tour 2021</a:t>
            </a:r>
          </a:p>
        </p:txBody>
      </p:sp>
      <p:sp>
        <p:nvSpPr>
          <p:cNvPr id="5" name="Slide Number Placeholder 4">
            <a:extLst>
              <a:ext uri="{FF2B5EF4-FFF2-40B4-BE49-F238E27FC236}">
                <a16:creationId xmlns:a16="http://schemas.microsoft.com/office/drawing/2014/main" id="{FE96608D-1F6B-4BA7-B4B3-FEE13E3C5556}"/>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1222287203"/>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A1DC12F-F5AC-44D4-9896-2E8B3219C69D}"/>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AFB77AA8-FE7C-4990-BC03-F39CBFB26CF1}"/>
              </a:ext>
            </a:extLst>
          </p:cNvPr>
          <p:cNvSpPr>
            <a:spLocks noGrp="1"/>
          </p:cNvSpPr>
          <p:nvPr>
            <p:ph type="ftr" sz="quarter" idx="11"/>
          </p:nvPr>
        </p:nvSpPr>
        <p:spPr/>
        <p:txBody>
          <a:bodyPr/>
          <a:lstStyle/>
          <a:p>
            <a:r>
              <a:rPr lang="en-US"/>
              <a:t>Software Engineering as the Next Level Up from Programming | APAC GB Tour 2021</a:t>
            </a:r>
          </a:p>
        </p:txBody>
      </p:sp>
      <p:sp>
        <p:nvSpPr>
          <p:cNvPr id="4" name="Slide Number Placeholder 3">
            <a:extLst>
              <a:ext uri="{FF2B5EF4-FFF2-40B4-BE49-F238E27FC236}">
                <a16:creationId xmlns:a16="http://schemas.microsoft.com/office/drawing/2014/main" id="{23E2ABBC-29F5-4E24-B750-753D86B1FF1B}"/>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5375075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6FDA49-6E06-4181-896D-97F172A85F09}"/>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AE17CA56-F091-4E96-9B0D-B7DFAF983186}"/>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D144656-8E93-4234-9262-7E4679F5206C}"/>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6D6B373-88FE-4A85-A751-7D2BF9673932}"/>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980140C-3F01-4AA8-ACB8-79128792F529}"/>
              </a:ext>
            </a:extLst>
          </p:cNvPr>
          <p:cNvSpPr>
            <a:spLocks noGrp="1"/>
          </p:cNvSpPr>
          <p:nvPr>
            <p:ph type="ftr" sz="quarter" idx="11"/>
          </p:nvPr>
        </p:nvSpPr>
        <p:spPr/>
        <p:txBody>
          <a:bodyPr/>
          <a:lstStyle/>
          <a:p>
            <a:r>
              <a:rPr lang="en-US"/>
              <a:t>Software Engineering as the Next Level Up from Programming | APAC GB Tour 2021</a:t>
            </a:r>
          </a:p>
        </p:txBody>
      </p:sp>
      <p:sp>
        <p:nvSpPr>
          <p:cNvPr id="7" name="Slide Number Placeholder 6">
            <a:extLst>
              <a:ext uri="{FF2B5EF4-FFF2-40B4-BE49-F238E27FC236}">
                <a16:creationId xmlns:a16="http://schemas.microsoft.com/office/drawing/2014/main" id="{AAE3A7CC-873A-4FB8-9876-234AD85BC387}"/>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2578562916"/>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EC57BD-B0B1-45B1-B381-DFE028551C14}"/>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1AA78F-73B3-48C7-B6BF-9880F29B56EC}"/>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5ABF0954-9A5C-4985-B15B-A484A9E6F40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F85B395E-E417-479F-A2C4-A343600695C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4A9F17D4-C834-4B95-8E92-01ED35B55BC8}"/>
              </a:ext>
            </a:extLst>
          </p:cNvPr>
          <p:cNvSpPr>
            <a:spLocks noGrp="1"/>
          </p:cNvSpPr>
          <p:nvPr>
            <p:ph type="ftr" sz="quarter" idx="11"/>
          </p:nvPr>
        </p:nvSpPr>
        <p:spPr/>
        <p:txBody>
          <a:bodyPr/>
          <a:lstStyle/>
          <a:p>
            <a:r>
              <a:rPr lang="en-US"/>
              <a:t>Software Engineering as the Next Level Up from Programming | APAC GB Tour 2021</a:t>
            </a:r>
          </a:p>
        </p:txBody>
      </p:sp>
      <p:sp>
        <p:nvSpPr>
          <p:cNvPr id="7" name="Slide Number Placeholder 6">
            <a:extLst>
              <a:ext uri="{FF2B5EF4-FFF2-40B4-BE49-F238E27FC236}">
                <a16:creationId xmlns:a16="http://schemas.microsoft.com/office/drawing/2014/main" id="{985B00FE-30E0-419C-8FB3-921B5CE0D345}"/>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1089935799"/>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143C56-E32C-478A-A67D-A05878DEB09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BDFB1D1-E408-4A7D-8197-D498EE571C0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5A1C8F-55B1-4C41-B493-68DE880E180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B8656539-6B59-4879-81D1-C022C2A743B6}"/>
              </a:ext>
            </a:extLst>
          </p:cNvPr>
          <p:cNvSpPr>
            <a:spLocks noGrp="1"/>
          </p:cNvSpPr>
          <p:nvPr>
            <p:ph type="ftr" sz="quarter" idx="11"/>
          </p:nvPr>
        </p:nvSpPr>
        <p:spPr/>
        <p:txBody>
          <a:body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84A37090-11DD-4485-901B-B9F920D4B668}"/>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2907133132"/>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1724CF-A21C-4EB6-972C-B6054DE28E67}"/>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8B9735E-9270-463B-91D9-E502E32388EA}"/>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6343117-0AE7-4FDA-A4DC-B02823ADEF92}"/>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EE8DDE1-DDFB-4E1A-8D7E-64C9BFE7A6C9}"/>
              </a:ext>
            </a:extLst>
          </p:cNvPr>
          <p:cNvSpPr>
            <a:spLocks noGrp="1"/>
          </p:cNvSpPr>
          <p:nvPr>
            <p:ph type="ftr" sz="quarter" idx="11"/>
          </p:nvPr>
        </p:nvSpPr>
        <p:spPr/>
        <p:txBody>
          <a:body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5E6E64E8-1685-4C10-A50C-5D2FE2C8E05D}"/>
              </a:ext>
            </a:extLst>
          </p:cNvPr>
          <p:cNvSpPr>
            <a:spLocks noGrp="1"/>
          </p:cNvSpPr>
          <p:nvPr>
            <p:ph type="sldNum" sz="quarter" idx="12"/>
          </p:nvPr>
        </p:nvSpPr>
        <p:spPr/>
        <p:txBody>
          <a:bodyPr/>
          <a:lstStyle/>
          <a:p>
            <a:fld id="{EF1E213F-D3B5-47E0-81F4-8C2958D3DF66}" type="slidenum">
              <a:rPr lang="en-US" smtClean="0"/>
              <a:t>‹#›</a:t>
            </a:fld>
            <a:endParaRPr lang="en-US"/>
          </a:p>
        </p:txBody>
      </p:sp>
    </p:spTree>
    <p:extLst>
      <p:ext uri="{BB962C8B-B14F-4D97-AF65-F5344CB8AC3E}">
        <p14:creationId xmlns:p14="http://schemas.microsoft.com/office/powerpoint/2010/main" val="253104573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09523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Software Engineering as the Next Level Up from Programming | APAC GB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Software Engineering as the Next Level Up from Programming | APAC GB Tour 2021</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Software Engineering as the Next Level Up from Programming | APAC GB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jp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9.xml"/><Relationship Id="rId7" Type="http://schemas.openxmlformats.org/officeDocument/2006/relationships/image" Target="../media/image3.jpg"/><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slideLayout" Target="../slideLayouts/slideLayout37.xml"/><Relationship Id="rId3" Type="http://schemas.openxmlformats.org/officeDocument/2006/relationships/slideLayout" Target="../slideLayouts/slideLayout22.xml"/><Relationship Id="rId21" Type="http://schemas.openxmlformats.org/officeDocument/2006/relationships/image" Target="../media/image2.png"/><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image" Target="../media/image1.png"/><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10" Type="http://schemas.openxmlformats.org/officeDocument/2006/relationships/slideLayout" Target="../slideLayouts/slideLayout29.xml"/><Relationship Id="rId19" Type="http://schemas.openxmlformats.org/officeDocument/2006/relationships/theme" Target="../theme/theme3.xml"/><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image" Target="../media/image3.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theme" Target="../theme/theme4.xml"/><Relationship Id="rId3" Type="http://schemas.openxmlformats.org/officeDocument/2006/relationships/slideLayout" Target="../slideLayouts/slideLayout40.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2" Type="http://schemas.openxmlformats.org/officeDocument/2006/relationships/slideLayout" Target="../slideLayouts/slideLayout39.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0" Type="http://schemas.openxmlformats.org/officeDocument/2006/relationships/slideLayout" Target="../slideLayouts/slideLayout47.xml"/><Relationship Id="rId4" Type="http://schemas.openxmlformats.org/officeDocument/2006/relationships/slideLayout" Target="../slideLayouts/slideLayout41.xml"/><Relationship Id="rId9"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8"/>
          <a:srcRect/>
          <a:stretch/>
        </p:blipFill>
        <p:spPr>
          <a:xfrm>
            <a:off x="7200000" y="363387"/>
            <a:ext cx="1258824" cy="279738"/>
          </a:xfrm>
          <a:prstGeom prst="rect">
            <a:avLst/>
          </a:prstGeom>
        </p:spPr>
      </p:pic>
      <p:pic>
        <p:nvPicPr>
          <p:cNvPr id="11" name="Picture 10"/>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0">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Software Engineering as the Next Level Up from Programming | APAC GB Tour 2021</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 id="2147483693" r:id="rId16"/>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5"/>
          <a:srcRect/>
          <a:stretch/>
        </p:blipFill>
        <p:spPr>
          <a:xfrm>
            <a:off x="7200000" y="363387"/>
            <a:ext cx="1258824" cy="279738"/>
          </a:xfrm>
          <a:prstGeom prst="rect">
            <a:avLst/>
          </a:prstGeom>
        </p:spPr>
      </p:pic>
      <p:pic>
        <p:nvPicPr>
          <p:cNvPr id="11" name="Picture 10"/>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7">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Software Engineering as the Next Level Up from Programming | APAC GB Tour 2021</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708" r:id="rId1"/>
    <p:sldLayoutId id="2147483709" r:id="rId2"/>
    <p:sldLayoutId id="2147483710" r:id="rId3"/>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srcRect/>
          <a:stretch/>
        </p:blipFill>
        <p:spPr>
          <a:xfrm>
            <a:off x="7200000" y="363387"/>
            <a:ext cx="1258824" cy="279738"/>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Software Engineering as the Next Level Up from Programming | APAC GB Tour 2021</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497548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EE5C2B1-A92C-4A73-A57A-CFB9B489BA73}"/>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B26020C-9F9D-4CCD-9263-A7268DDF9AA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D580A9-978A-4554-8F6C-55D4375F1DF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877D712B-9594-4E6B-9D46-DE574E8D02C7}"/>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a:t>Software Engineering as the Next Level Up from Programming | APAC GB Tour 2021</a:t>
            </a:r>
          </a:p>
        </p:txBody>
      </p:sp>
      <p:sp>
        <p:nvSpPr>
          <p:cNvPr id="6" name="Slide Number Placeholder 5">
            <a:extLst>
              <a:ext uri="{FF2B5EF4-FFF2-40B4-BE49-F238E27FC236}">
                <a16:creationId xmlns:a16="http://schemas.microsoft.com/office/drawing/2014/main" id="{BF997C0B-8FE0-46E9-BDF0-780B1E84D451}"/>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EF1E213F-D3B5-47E0-81F4-8C2958D3DF66}" type="slidenum">
              <a:rPr lang="en-US" smtClean="0"/>
              <a:t>‹#›</a:t>
            </a:fld>
            <a:endParaRPr lang="en-US"/>
          </a:p>
        </p:txBody>
      </p:sp>
    </p:spTree>
    <p:extLst>
      <p:ext uri="{BB962C8B-B14F-4D97-AF65-F5344CB8AC3E}">
        <p14:creationId xmlns:p14="http://schemas.microsoft.com/office/powerpoint/2010/main" val="2065950345"/>
      </p:ext>
    </p:extLst>
  </p:cSld>
  <p:clrMap bg1="lt1" tx1="dk1" bg2="lt2" tx2="dk2" accent1="accent1" accent2="accent2" accent3="accent3" accent4="accent4" accent5="accent5" accent6="accent6" hlink="hlink" folHlink="fol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Lst>
  <p:hf hd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1.xml"/><Relationship Id="rId5" Type="http://schemas.openxmlformats.org/officeDocument/2006/relationships/image" Target="../media/image18.jpeg"/><Relationship Id="rId4" Type="http://schemas.openxmlformats.org/officeDocument/2006/relationships/image" Target="../media/image17.svg"/></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17.xml"/><Relationship Id="rId5" Type="http://schemas.openxmlformats.org/officeDocument/2006/relationships/image" Target="../media/image25.jpeg"/><Relationship Id="rId4" Type="http://schemas.openxmlformats.org/officeDocument/2006/relationships/image" Target="../media/image24.jpe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microsoft.com/office/2017/06/relationships/model3d" Target="../media/model3d1.glb"/><Relationship Id="rId2" Type="http://schemas.openxmlformats.org/officeDocument/2006/relationships/image" Target="../media/image8.png"/><Relationship Id="rId1" Type="http://schemas.openxmlformats.org/officeDocument/2006/relationships/slideLayout" Target="../slideLayouts/slideLayout9.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slideLayout" Target="../slideLayouts/slideLayout1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sv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16.xml"/><Relationship Id="rId6" Type="http://schemas.openxmlformats.org/officeDocument/2006/relationships/image" Target="../media/image39.jpeg"/><Relationship Id="rId5" Type="http://schemas.openxmlformats.org/officeDocument/2006/relationships/image" Target="../media/image38.sv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2.jpeg"/><Relationship Id="rId1" Type="http://schemas.openxmlformats.org/officeDocument/2006/relationships/slideLayout" Target="../slideLayouts/slideLayout16.xml"/><Relationship Id="rId4" Type="http://schemas.openxmlformats.org/officeDocument/2006/relationships/image" Target="../media/image36.svg"/></Relationships>
</file>

<file path=ppt/slides/_rels/slide28.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3" Type="http://schemas.openxmlformats.org/officeDocument/2006/relationships/diagramLayout" Target="../diagrams/layout2.xml"/><Relationship Id="rId7" Type="http://schemas.openxmlformats.org/officeDocument/2006/relationships/image" Target="../media/image58.jpeg"/><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3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61.png"/><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64.svg"/><Relationship Id="rId7" Type="http://schemas.openxmlformats.org/officeDocument/2006/relationships/image" Target="../media/image66.sv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36.svg"/><Relationship Id="rId4" Type="http://schemas.openxmlformats.org/officeDocument/2006/relationships/image" Target="../media/image35.png"/></Relationships>
</file>

<file path=ppt/slides/_rels/slide3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2.svg"/><Relationship Id="rId3" Type="http://schemas.openxmlformats.org/officeDocument/2006/relationships/image" Target="../media/image64.svg"/><Relationship Id="rId7" Type="http://schemas.openxmlformats.org/officeDocument/2006/relationships/image" Target="../media/image66.svg"/><Relationship Id="rId12" Type="http://schemas.openxmlformats.org/officeDocument/2006/relationships/image" Target="../media/image71.png"/><Relationship Id="rId2"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65.png"/><Relationship Id="rId11" Type="http://schemas.openxmlformats.org/officeDocument/2006/relationships/image" Target="../media/image70.svg"/><Relationship Id="rId5" Type="http://schemas.openxmlformats.org/officeDocument/2006/relationships/image" Target="../media/image36.svg"/><Relationship Id="rId10" Type="http://schemas.openxmlformats.org/officeDocument/2006/relationships/image" Target="../media/image69.png"/><Relationship Id="rId4" Type="http://schemas.openxmlformats.org/officeDocument/2006/relationships/image" Target="../media/image35.png"/><Relationship Id="rId9" Type="http://schemas.openxmlformats.org/officeDocument/2006/relationships/image" Target="../media/image68.sv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73.png"/><Relationship Id="rId1" Type="http://schemas.openxmlformats.org/officeDocument/2006/relationships/slideLayout" Target="../slideLayouts/slideLayout12.xml"/><Relationship Id="rId6" Type="http://schemas.openxmlformats.org/officeDocument/2006/relationships/image" Target="../media/image76.svg"/><Relationship Id="rId5" Type="http://schemas.openxmlformats.org/officeDocument/2006/relationships/image" Target="../media/image75.png"/><Relationship Id="rId4" Type="http://schemas.openxmlformats.org/officeDocument/2006/relationships/image" Target="../media/image74.png"/></Relationships>
</file>

<file path=ppt/slides/_rels/slide3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79.png"/><Relationship Id="rId4" Type="http://schemas.openxmlformats.org/officeDocument/2006/relationships/image" Target="../media/image78.jpe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38.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16.xml"/><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15.xml"/></Relationships>
</file>

<file path=ppt/slides/_rels/slide40.xml.rels><?xml version="1.0" encoding="UTF-8" standalone="yes"?>
<Relationships xmlns="http://schemas.openxmlformats.org/package/2006/relationships"><Relationship Id="rId3" Type="http://schemas.openxmlformats.org/officeDocument/2006/relationships/image" Target="../media/image84.svg"/><Relationship Id="rId7" Type="http://schemas.openxmlformats.org/officeDocument/2006/relationships/image" Target="../media/image66.svg"/><Relationship Id="rId2" Type="http://schemas.openxmlformats.org/officeDocument/2006/relationships/image" Target="../media/image83.png"/><Relationship Id="rId1" Type="http://schemas.openxmlformats.org/officeDocument/2006/relationships/slideLayout" Target="../slideLayouts/slideLayout5.xml"/><Relationship Id="rId6" Type="http://schemas.openxmlformats.org/officeDocument/2006/relationships/image" Target="../media/image65.png"/><Relationship Id="rId5" Type="http://schemas.openxmlformats.org/officeDocument/2006/relationships/image" Target="../media/image86.svg"/><Relationship Id="rId4" Type="http://schemas.openxmlformats.org/officeDocument/2006/relationships/image" Target="../media/image8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90.jpeg"/><Relationship Id="rId5" Type="http://schemas.openxmlformats.org/officeDocument/2006/relationships/image" Target="../media/image38.sv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36.svg"/><Relationship Id="rId2" Type="http://schemas.openxmlformats.org/officeDocument/2006/relationships/image" Target="../media/image35.png"/><Relationship Id="rId1" Type="http://schemas.openxmlformats.org/officeDocument/2006/relationships/slideLayout" Target="../slideLayouts/slideLayout5.xml"/><Relationship Id="rId6" Type="http://schemas.openxmlformats.org/officeDocument/2006/relationships/image" Target="../media/image91.png"/><Relationship Id="rId5" Type="http://schemas.openxmlformats.org/officeDocument/2006/relationships/image" Target="../media/image38.svg"/><Relationship Id="rId4" Type="http://schemas.openxmlformats.org/officeDocument/2006/relationships/image" Target="../media/image37.png"/></Relationships>
</file>

<file path=ppt/slides/_rels/slide49.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hyperlink" Target="https://en.wikipedia.org/wiki/Internalizing_disorder" TargetMode="Externa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0.xml"/></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3.jpeg"/><Relationship Id="rId1" Type="http://schemas.openxmlformats.org/officeDocument/2006/relationships/slideLayout" Target="../slideLayouts/slideLayout1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94.jpeg"/><Relationship Id="rId1" Type="http://schemas.openxmlformats.org/officeDocument/2006/relationships/slideLayout" Target="../slideLayouts/slideLayout11.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95.jpeg"/><Relationship Id="rId1" Type="http://schemas.openxmlformats.org/officeDocument/2006/relationships/slideLayout" Target="../slideLayouts/slideLayout13.xml"/><Relationship Id="rId5" Type="http://schemas.openxmlformats.org/officeDocument/2006/relationships/image" Target="../media/image96.jpeg"/><Relationship Id="rId4" Type="http://schemas.openxmlformats.org/officeDocument/2006/relationships/image" Target="../media/image41.svg"/></Relationships>
</file>

<file path=ppt/slides/_rels/slide53.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notesSlide" Target="../notesSlides/notesSlide12.xml"/><Relationship Id="rId1" Type="http://schemas.openxmlformats.org/officeDocument/2006/relationships/slideLayout" Target="../slideLayouts/slideLayout14.xml"/><Relationship Id="rId5" Type="http://schemas.openxmlformats.org/officeDocument/2006/relationships/image" Target="../media/image98.png"/><Relationship Id="rId4" Type="http://schemas.openxmlformats.org/officeDocument/2006/relationships/image" Target="../media/image96.jpeg"/></Relationships>
</file>

<file path=ppt/slides/_rels/slide5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100.png"/><Relationship Id="rId2" Type="http://schemas.openxmlformats.org/officeDocument/2006/relationships/diagramData" Target="../diagrams/data3.xml"/><Relationship Id="rId1" Type="http://schemas.openxmlformats.org/officeDocument/2006/relationships/slideLayout" Target="../slideLayouts/slideLayout4.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58.xml.rels><?xml version="1.0" encoding="UTF-8" standalone="yes"?>
<Relationships xmlns="http://schemas.openxmlformats.org/package/2006/relationships"><Relationship Id="rId8" Type="http://schemas.openxmlformats.org/officeDocument/2006/relationships/customXml" Target="../ink/ink4.xml"/><Relationship Id="rId13" Type="http://schemas.openxmlformats.org/officeDocument/2006/relationships/image" Target="../media/image180.png"/><Relationship Id="rId3" Type="http://schemas.openxmlformats.org/officeDocument/2006/relationships/customXml" Target="../ink/ink1.xml"/><Relationship Id="rId7" Type="http://schemas.openxmlformats.org/officeDocument/2006/relationships/image" Target="../media/image150.png"/><Relationship Id="rId12" Type="http://schemas.openxmlformats.org/officeDocument/2006/relationships/customXml" Target="../ink/ink6.xml"/><Relationship Id="rId2" Type="http://schemas.openxmlformats.org/officeDocument/2006/relationships/image" Target="../media/image101.jpeg"/><Relationship Id="rId1" Type="http://schemas.openxmlformats.org/officeDocument/2006/relationships/slideLayout" Target="../slideLayouts/slideLayout34.xml"/><Relationship Id="rId6" Type="http://schemas.openxmlformats.org/officeDocument/2006/relationships/customXml" Target="../ink/ink3.xml"/><Relationship Id="rId11" Type="http://schemas.openxmlformats.org/officeDocument/2006/relationships/image" Target="../media/image170.png"/><Relationship Id="rId5" Type="http://schemas.openxmlformats.org/officeDocument/2006/relationships/customXml" Target="../ink/ink2.xml"/><Relationship Id="rId15" Type="http://schemas.openxmlformats.org/officeDocument/2006/relationships/image" Target="../media/image190.png"/><Relationship Id="rId10" Type="http://schemas.openxmlformats.org/officeDocument/2006/relationships/customXml" Target="../ink/ink5.xml"/><Relationship Id="rId4" Type="http://schemas.openxmlformats.org/officeDocument/2006/relationships/image" Target="../media/image140.png"/><Relationship Id="rId9" Type="http://schemas.openxmlformats.org/officeDocument/2006/relationships/image" Target="../media/image160.png"/><Relationship Id="rId14" Type="http://schemas.openxmlformats.org/officeDocument/2006/relationships/customXml" Target="../ink/ink7.xml"/></Relationships>
</file>

<file path=ppt/slides/_rels/slide59.xml.rels><?xml version="1.0" encoding="UTF-8" standalone="yes"?>
<Relationships xmlns="http://schemas.openxmlformats.org/package/2006/relationships"><Relationship Id="rId8" Type="http://schemas.openxmlformats.org/officeDocument/2006/relationships/image" Target="../media/image103.jpeg"/><Relationship Id="rId3" Type="http://schemas.openxmlformats.org/officeDocument/2006/relationships/image" Target="../media/image101.jpeg"/><Relationship Id="rId7" Type="http://schemas.openxmlformats.org/officeDocument/2006/relationships/image" Target="../media/image150.png"/><Relationship Id="rId2" Type="http://schemas.openxmlformats.org/officeDocument/2006/relationships/image" Target="../media/image102.png"/><Relationship Id="rId1" Type="http://schemas.openxmlformats.org/officeDocument/2006/relationships/slideLayout" Target="../slideLayouts/slideLayout34.xml"/><Relationship Id="rId6" Type="http://schemas.openxmlformats.org/officeDocument/2006/relationships/customXml" Target="../ink/ink9.xml"/><Relationship Id="rId5" Type="http://schemas.openxmlformats.org/officeDocument/2006/relationships/image" Target="../media/image140.png"/><Relationship Id="rId10" Type="http://schemas.openxmlformats.org/officeDocument/2006/relationships/image" Target="../media/image220.png"/><Relationship Id="rId4" Type="http://schemas.openxmlformats.org/officeDocument/2006/relationships/customXml" Target="../ink/ink8.xml"/><Relationship Id="rId9" Type="http://schemas.openxmlformats.org/officeDocument/2006/relationships/customXml" Target="../ink/ink10.xml"/></Relationships>
</file>

<file path=ppt/slides/_rels/slide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103.jpeg"/><Relationship Id="rId7" Type="http://schemas.openxmlformats.org/officeDocument/2006/relationships/image" Target="../media/image107.png"/><Relationship Id="rId12" Type="http://schemas.openxmlformats.org/officeDocument/2006/relationships/image" Target="../media/image280.png"/><Relationship Id="rId2" Type="http://schemas.openxmlformats.org/officeDocument/2006/relationships/image" Target="../media/image104.png"/><Relationship Id="rId1" Type="http://schemas.openxmlformats.org/officeDocument/2006/relationships/slideLayout" Target="../slideLayouts/slideLayout39.xml"/><Relationship Id="rId6" Type="http://schemas.openxmlformats.org/officeDocument/2006/relationships/image" Target="../media/image106.png"/><Relationship Id="rId11" Type="http://schemas.openxmlformats.org/officeDocument/2006/relationships/customXml" Target="../ink/ink12.xml"/><Relationship Id="rId5" Type="http://schemas.openxmlformats.org/officeDocument/2006/relationships/image" Target="../media/image101.jpeg"/><Relationship Id="rId10" Type="http://schemas.openxmlformats.org/officeDocument/2006/relationships/image" Target="../media/image270.png"/><Relationship Id="rId4" Type="http://schemas.openxmlformats.org/officeDocument/2006/relationships/image" Target="../media/image105.png"/><Relationship Id="rId9" Type="http://schemas.openxmlformats.org/officeDocument/2006/relationships/customXml" Target="../ink/ink11.xml"/></Relationships>
</file>

<file path=ppt/slides/_rels/slide61.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png"/><Relationship Id="rId1" Type="http://schemas.openxmlformats.org/officeDocument/2006/relationships/slideLayout" Target="../slideLayouts/slideLayout49.xml"/><Relationship Id="rId5" Type="http://schemas.openxmlformats.org/officeDocument/2006/relationships/image" Target="../media/image111.png"/><Relationship Id="rId4" Type="http://schemas.openxmlformats.org/officeDocument/2006/relationships/image" Target="../media/image110.png"/></Relationships>
</file>

<file path=ppt/slides/_rels/slide6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63.xml.rels><?xml version="1.0" encoding="UTF-8" standalone="yes"?>
<Relationships xmlns="http://schemas.openxmlformats.org/package/2006/relationships"><Relationship Id="rId2" Type="http://schemas.openxmlformats.org/officeDocument/2006/relationships/image" Target="../media/image113.jpeg"/><Relationship Id="rId1" Type="http://schemas.openxmlformats.org/officeDocument/2006/relationships/slideLayout" Target="../slideLayouts/slideLayout16.xml"/></Relationships>
</file>

<file path=ppt/slides/_rels/slide64.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14.xml"/></Relationships>
</file>

<file path=ppt/slides/_rels/slide65.xml.rels><?xml version="1.0" encoding="UTF-8" standalone="yes"?>
<Relationships xmlns="http://schemas.openxmlformats.org/package/2006/relationships"><Relationship Id="rId8" Type="http://schemas.openxmlformats.org/officeDocument/2006/relationships/image" Target="../media/image121.jpeg"/><Relationship Id="rId3" Type="http://schemas.openxmlformats.org/officeDocument/2006/relationships/image" Target="../media/image116.jpeg"/><Relationship Id="rId7" Type="http://schemas.openxmlformats.org/officeDocument/2006/relationships/image" Target="../media/image120.jpeg"/><Relationship Id="rId2" Type="http://schemas.openxmlformats.org/officeDocument/2006/relationships/image" Target="../media/image115.jpeg"/><Relationship Id="rId1" Type="http://schemas.openxmlformats.org/officeDocument/2006/relationships/slideLayout" Target="../slideLayouts/slideLayout12.xml"/><Relationship Id="rId6" Type="http://schemas.openxmlformats.org/officeDocument/2006/relationships/image" Target="../media/image119.jpeg"/><Relationship Id="rId5" Type="http://schemas.openxmlformats.org/officeDocument/2006/relationships/image" Target="../media/image118.jpeg"/><Relationship Id="rId4" Type="http://schemas.openxmlformats.org/officeDocument/2006/relationships/image" Target="../media/image117.jpeg"/></Relationships>
</file>

<file path=ppt/slides/_rels/slide6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5.xml"/><Relationship Id="rId4" Type="http://schemas.openxmlformats.org/officeDocument/2006/relationships/image" Target="../media/image17.svg"/></Relationships>
</file>

<file path=ppt/slides/_rels/slide7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image" Target="../media/image15.jpe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7.sv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3"/>
          </p:nvPr>
        </p:nvSpPr>
        <p:spPr/>
      </p:sp>
      <p:sp>
        <p:nvSpPr>
          <p:cNvPr id="5" name="Title 4"/>
          <p:cNvSpPr>
            <a:spLocks noGrp="1"/>
          </p:cNvSpPr>
          <p:nvPr>
            <p:ph type="ctrTitle"/>
          </p:nvPr>
        </p:nvSpPr>
        <p:spPr/>
        <p:txBody>
          <a:bodyPr/>
          <a:lstStyle/>
          <a:p>
            <a:r>
              <a:rPr lang="en-US" dirty="0"/>
              <a:t>Software Engineering </a:t>
            </a:r>
            <a:br>
              <a:rPr lang="en-US" dirty="0"/>
            </a:br>
            <a:r>
              <a:rPr lang="en-US" dirty="0"/>
              <a:t>as the </a:t>
            </a:r>
            <a:br>
              <a:rPr lang="en-US" dirty="0"/>
            </a:br>
            <a:r>
              <a:rPr lang="en-US" dirty="0"/>
              <a:t>Next Level Up </a:t>
            </a:r>
            <a:br>
              <a:rPr lang="en-US" dirty="0"/>
            </a:br>
            <a:r>
              <a:rPr lang="en-US" dirty="0"/>
              <a:t>from Programming</a:t>
            </a:r>
            <a:endParaRPr lang="nl-NL" dirty="0"/>
          </a:p>
        </p:txBody>
      </p:sp>
      <p:pic>
        <p:nvPicPr>
          <p:cNvPr id="7" name="Picture 2" descr="Samenwerken centraal in Strategisch Plan WUR | Agro&amp;Chemie">
            <a:extLst>
              <a:ext uri="{FF2B5EF4-FFF2-40B4-BE49-F238E27FC236}">
                <a16:creationId xmlns:a16="http://schemas.microsoft.com/office/drawing/2014/main" id="{AA1D163A-CAE6-4615-A39B-A9B0DCFEE8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77" b="17616"/>
          <a:stretch/>
        </p:blipFill>
        <p:spPr bwMode="auto">
          <a:xfrm>
            <a:off x="199913" y="985499"/>
            <a:ext cx="5120483" cy="1965544"/>
          </a:xfrm>
          <a:prstGeom prst="rect">
            <a:avLst/>
          </a:prstGeom>
          <a:solidFill>
            <a:srgbClr val="FFFFFF"/>
          </a:solidFill>
        </p:spPr>
      </p:pic>
      <p:sp>
        <p:nvSpPr>
          <p:cNvPr id="3" name="TextBox 2">
            <a:extLst>
              <a:ext uri="{FF2B5EF4-FFF2-40B4-BE49-F238E27FC236}">
                <a16:creationId xmlns:a16="http://schemas.microsoft.com/office/drawing/2014/main" id="{6C8613CB-9A6E-4D15-B6AF-BAE5ED408782}"/>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350" b="1" kern="1200" dirty="0">
                <a:ea typeface="+mn-ea"/>
                <a:cs typeface="+mn-cs"/>
              </a:rPr>
              <a:t>Oracle Groundbreakers APAC Virtual Tour 2021 </a:t>
            </a:r>
            <a:endParaRPr lang="nl-NL" sz="1350" b="1" kern="1200" dirty="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Title 1">
            <a:extLst>
              <a:ext uri="{FF2B5EF4-FFF2-40B4-BE49-F238E27FC236}">
                <a16:creationId xmlns:a16="http://schemas.microsoft.com/office/drawing/2014/main" id="{AA4247BF-561B-4438-A531-7C84554D9A68}"/>
              </a:ext>
            </a:extLst>
          </p:cNvPr>
          <p:cNvSpPr>
            <a:spLocks noGrp="1"/>
          </p:cNvSpPr>
          <p:nvPr>
            <p:ph type="title"/>
          </p:nvPr>
        </p:nvSpPr>
        <p:spPr>
          <a:xfrm>
            <a:off x="720000" y="288000"/>
            <a:ext cx="6623999" cy="503999"/>
          </a:xfrm>
        </p:spPr>
        <p:txBody>
          <a:bodyPr/>
          <a:lstStyle/>
          <a:p>
            <a:endParaRPr lang="en-US"/>
          </a:p>
        </p:txBody>
      </p:sp>
      <p:pic>
        <p:nvPicPr>
          <p:cNvPr id="6" name="Graphic 5" descr="Factory">
            <a:extLst>
              <a:ext uri="{FF2B5EF4-FFF2-40B4-BE49-F238E27FC236}">
                <a16:creationId xmlns:a16="http://schemas.microsoft.com/office/drawing/2014/main" id="{F3EB927E-2053-49E3-BC98-7701BC9B96F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91000" y="900001"/>
            <a:ext cx="3401999" cy="3401999"/>
          </a:xfrm>
          <a:prstGeom prst="rect">
            <a:avLst/>
          </a:prstGeom>
        </p:spPr>
      </p:pic>
      <p:sp>
        <p:nvSpPr>
          <p:cNvPr id="4" name="Footer Placeholder 3">
            <a:extLst>
              <a:ext uri="{FF2B5EF4-FFF2-40B4-BE49-F238E27FC236}">
                <a16:creationId xmlns:a16="http://schemas.microsoft.com/office/drawing/2014/main" id="{C730F4F9-658F-4597-B9C8-3E9994F728E7}"/>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6146" name="Picture 2" descr="erosion | National Geographic Society">
            <a:extLst>
              <a:ext uri="{FF2B5EF4-FFF2-40B4-BE49-F238E27FC236}">
                <a16:creationId xmlns:a16="http://schemas.microsoft.com/office/drawing/2014/main" id="{57A10419-6AA4-414C-9E1D-C7E69EC0E91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4644000" y="877501"/>
            <a:ext cx="4500000" cy="3375000"/>
          </a:xfrm>
          <a:prstGeom prst="rect">
            <a:avLst/>
          </a:prstGeom>
          <a:solidFill>
            <a:srgbClr val="FFFFFF"/>
          </a:solidFill>
        </p:spPr>
      </p:pic>
      <p:sp>
        <p:nvSpPr>
          <p:cNvPr id="3" name="Slide Number Placeholder 2">
            <a:extLst>
              <a:ext uri="{FF2B5EF4-FFF2-40B4-BE49-F238E27FC236}">
                <a16:creationId xmlns:a16="http://schemas.microsoft.com/office/drawing/2014/main" id="{DC097AC8-821F-4714-816D-BE5F04C48CBA}"/>
              </a:ext>
            </a:extLst>
          </p:cNvPr>
          <p:cNvSpPr>
            <a:spLocks noGrp="1"/>
          </p:cNvSpPr>
          <p:nvPr>
            <p:ph type="sldNum" sz="quarter" idx="12"/>
          </p:nvPr>
        </p:nvSpPr>
        <p:spPr/>
        <p:txBody>
          <a:bodyPr/>
          <a:lstStyle/>
          <a:p>
            <a:fld id="{14F1411D-0280-154F-AEAC-4C20B7AA46B2}" type="slidenum">
              <a:rPr lang="nl-NL" smtClean="0"/>
              <a:t>10</a:t>
            </a:fld>
            <a:endParaRPr lang="nl-NL"/>
          </a:p>
        </p:txBody>
      </p:sp>
    </p:spTree>
    <p:extLst>
      <p:ext uri="{BB962C8B-B14F-4D97-AF65-F5344CB8AC3E}">
        <p14:creationId xmlns:p14="http://schemas.microsoft.com/office/powerpoint/2010/main" val="700072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FC11E08-A089-4FE6-93E8-253D28C99F08}"/>
              </a:ext>
            </a:extLst>
          </p:cNvPr>
          <p:cNvSpPr>
            <a:spLocks noGrp="1"/>
          </p:cNvSpPr>
          <p:nvPr>
            <p:ph type="title"/>
          </p:nvPr>
        </p:nvSpPr>
        <p:spPr/>
        <p:txBody>
          <a:bodyPr/>
          <a:lstStyle/>
          <a:p>
            <a:r>
              <a:rPr lang="nl-NL" err="1"/>
              <a:t>Not</a:t>
            </a:r>
            <a:r>
              <a:rPr lang="nl-NL"/>
              <a:t> </a:t>
            </a:r>
            <a:r>
              <a:rPr lang="nl-NL" err="1"/>
              <a:t>all</a:t>
            </a:r>
            <a:r>
              <a:rPr lang="nl-NL"/>
              <a:t> code is </a:t>
            </a:r>
            <a:r>
              <a:rPr lang="nl-NL" err="1"/>
              <a:t>created</a:t>
            </a:r>
            <a:r>
              <a:rPr lang="nl-NL"/>
              <a:t> </a:t>
            </a:r>
            <a:r>
              <a:rPr lang="nl-NL" err="1"/>
              <a:t>equal</a:t>
            </a:r>
            <a:endParaRPr lang="en-NL"/>
          </a:p>
        </p:txBody>
      </p:sp>
      <p:sp>
        <p:nvSpPr>
          <p:cNvPr id="4" name="Content Placeholder 3">
            <a:extLst>
              <a:ext uri="{FF2B5EF4-FFF2-40B4-BE49-F238E27FC236}">
                <a16:creationId xmlns:a16="http://schemas.microsoft.com/office/drawing/2014/main" id="{1F3E024E-F237-4B90-911F-DBC827DAD8FD}"/>
              </a:ext>
            </a:extLst>
          </p:cNvPr>
          <p:cNvSpPr>
            <a:spLocks noGrp="1"/>
          </p:cNvSpPr>
          <p:nvPr>
            <p:ph idx="1"/>
          </p:nvPr>
        </p:nvSpPr>
        <p:spPr/>
        <p:txBody>
          <a:bodyPr>
            <a:normAutofit lnSpcReduction="10000"/>
          </a:bodyPr>
          <a:lstStyle/>
          <a:p>
            <a:r>
              <a:rPr lang="nl-NL" dirty="0"/>
              <a:t>Demo in </a:t>
            </a:r>
            <a:r>
              <a:rPr lang="nl-NL" dirty="0" err="1"/>
              <a:t>presentation</a:t>
            </a:r>
            <a:r>
              <a:rPr lang="nl-NL" dirty="0"/>
              <a:t> or workshop</a:t>
            </a:r>
          </a:p>
          <a:p>
            <a:r>
              <a:rPr lang="nl-NL" dirty="0" err="1"/>
              <a:t>Explorative</a:t>
            </a:r>
            <a:r>
              <a:rPr lang="nl-NL" dirty="0"/>
              <a:t> / R&amp;D / </a:t>
            </a:r>
            <a:r>
              <a:rPr lang="nl-NL" dirty="0" err="1"/>
              <a:t>Doodles</a:t>
            </a:r>
            <a:endParaRPr lang="nl-NL" dirty="0"/>
          </a:p>
          <a:p>
            <a:r>
              <a:rPr lang="nl-NL" dirty="0" err="1"/>
              <a:t>Assignment</a:t>
            </a:r>
            <a:r>
              <a:rPr lang="nl-NL" dirty="0"/>
              <a:t> in </a:t>
            </a:r>
            <a:r>
              <a:rPr lang="nl-NL" dirty="0" err="1"/>
              <a:t>study</a:t>
            </a:r>
            <a:r>
              <a:rPr lang="nl-NL" dirty="0"/>
              <a:t> or training</a:t>
            </a:r>
          </a:p>
          <a:p>
            <a:r>
              <a:rPr lang="nl-NL" dirty="0" err="1"/>
              <a:t>Snippet</a:t>
            </a:r>
            <a:r>
              <a:rPr lang="nl-NL" dirty="0"/>
              <a:t> in a blog-</a:t>
            </a:r>
            <a:r>
              <a:rPr lang="nl-NL" dirty="0" err="1"/>
              <a:t>article</a:t>
            </a:r>
            <a:endParaRPr lang="nl-NL" dirty="0"/>
          </a:p>
          <a:p>
            <a:r>
              <a:rPr lang="nl-NL" dirty="0"/>
              <a:t>Proof of Concept</a:t>
            </a:r>
          </a:p>
          <a:p>
            <a:r>
              <a:rPr lang="nl-NL" dirty="0"/>
              <a:t>Prototype</a:t>
            </a:r>
          </a:p>
          <a:p>
            <a:r>
              <a:rPr lang="nl-NL" dirty="0"/>
              <a:t>MVP</a:t>
            </a:r>
          </a:p>
          <a:p>
            <a:r>
              <a:rPr lang="nl-NL" dirty="0"/>
              <a:t>Alert </a:t>
            </a:r>
            <a:r>
              <a:rPr lang="nl-NL" dirty="0" err="1"/>
              <a:t>Condition</a:t>
            </a:r>
            <a:r>
              <a:rPr lang="nl-NL" dirty="0"/>
              <a:t> </a:t>
            </a:r>
            <a:r>
              <a:rPr lang="nl-NL" dirty="0" err="1"/>
              <a:t>evaluation</a:t>
            </a:r>
            <a:endParaRPr lang="en-NL" dirty="0"/>
          </a:p>
          <a:p>
            <a:r>
              <a:rPr lang="nl-NL" dirty="0"/>
              <a:t>Product </a:t>
            </a:r>
            <a:r>
              <a:rPr lang="nl-NL" dirty="0" err="1"/>
              <a:t>with</a:t>
            </a:r>
            <a:r>
              <a:rPr lang="nl-NL" dirty="0"/>
              <a:t> a </a:t>
            </a:r>
            <a:r>
              <a:rPr lang="nl-NL" dirty="0" err="1"/>
              <a:t>very</a:t>
            </a:r>
            <a:r>
              <a:rPr lang="nl-NL" dirty="0"/>
              <a:t> short time </a:t>
            </a:r>
            <a:r>
              <a:rPr lang="nl-NL" dirty="0" err="1"/>
              <a:t>to</a:t>
            </a:r>
            <a:r>
              <a:rPr lang="nl-NL" dirty="0"/>
              <a:t> live (</a:t>
            </a:r>
            <a:r>
              <a:rPr lang="nl-NL" dirty="0" err="1"/>
              <a:t>several</a:t>
            </a:r>
            <a:r>
              <a:rPr lang="nl-NL" dirty="0"/>
              <a:t> weeks, </a:t>
            </a:r>
            <a:r>
              <a:rPr lang="nl-NL" dirty="0" err="1"/>
              <a:t>not</a:t>
            </a:r>
            <a:r>
              <a:rPr lang="nl-NL" dirty="0"/>
              <a:t> </a:t>
            </a:r>
            <a:r>
              <a:rPr lang="nl-NL" dirty="0" err="1"/>
              <a:t>any</a:t>
            </a:r>
            <a:r>
              <a:rPr lang="nl-NL" dirty="0"/>
              <a:t> </a:t>
            </a:r>
            <a:r>
              <a:rPr lang="nl-NL" dirty="0" err="1"/>
              <a:t>longer</a:t>
            </a:r>
            <a:r>
              <a:rPr lang="nl-NL" dirty="0"/>
              <a:t>)</a:t>
            </a:r>
          </a:p>
          <a:p>
            <a:r>
              <a:rPr lang="nl-NL" dirty="0" err="1"/>
              <a:t>Contribution</a:t>
            </a:r>
            <a:r>
              <a:rPr lang="nl-NL" dirty="0"/>
              <a:t> </a:t>
            </a:r>
            <a:r>
              <a:rPr lang="nl-NL" dirty="0" err="1"/>
              <a:t>to</a:t>
            </a:r>
            <a:r>
              <a:rPr lang="nl-NL" dirty="0"/>
              <a:t> open source project</a:t>
            </a:r>
          </a:p>
          <a:p>
            <a:r>
              <a:rPr lang="nl-NL" dirty="0"/>
              <a:t>(</a:t>
            </a:r>
            <a:r>
              <a:rPr lang="nl-NL" dirty="0" err="1"/>
              <a:t>internal</a:t>
            </a:r>
            <a:r>
              <a:rPr lang="nl-NL" dirty="0"/>
              <a:t>) </a:t>
            </a:r>
            <a:r>
              <a:rPr lang="nl-NL" dirty="0" err="1"/>
              <a:t>Reusable</a:t>
            </a:r>
            <a:r>
              <a:rPr lang="nl-NL" dirty="0"/>
              <a:t> Library</a:t>
            </a:r>
          </a:p>
          <a:p>
            <a:r>
              <a:rPr lang="nl-NL" dirty="0"/>
              <a:t>Operating system for </a:t>
            </a:r>
            <a:r>
              <a:rPr lang="nl-NL" dirty="0" err="1"/>
              <a:t>guided</a:t>
            </a:r>
            <a:r>
              <a:rPr lang="nl-NL" dirty="0"/>
              <a:t> </a:t>
            </a:r>
            <a:r>
              <a:rPr lang="nl-NL" dirty="0" err="1"/>
              <a:t>nuclear</a:t>
            </a:r>
            <a:r>
              <a:rPr lang="nl-NL" dirty="0"/>
              <a:t> </a:t>
            </a:r>
            <a:r>
              <a:rPr lang="nl-NL" dirty="0" err="1"/>
              <a:t>missile</a:t>
            </a:r>
            <a:r>
              <a:rPr lang="nl-NL" dirty="0"/>
              <a:t>/ </a:t>
            </a:r>
            <a:r>
              <a:rPr lang="nl-NL" dirty="0" err="1"/>
              <a:t>SpaceX</a:t>
            </a:r>
            <a:r>
              <a:rPr lang="nl-NL" dirty="0"/>
              <a:t> vehicle</a:t>
            </a:r>
          </a:p>
          <a:p>
            <a:r>
              <a:rPr lang="nl-NL" dirty="0"/>
              <a:t>Unit-test for code component</a:t>
            </a:r>
          </a:p>
          <a:p>
            <a:r>
              <a:rPr lang="nl-NL" dirty="0" err="1"/>
              <a:t>Healthcheck</a:t>
            </a:r>
            <a:r>
              <a:rPr lang="nl-NL" dirty="0"/>
              <a:t>/</a:t>
            </a:r>
            <a:r>
              <a:rPr lang="nl-NL" dirty="0" err="1"/>
              <a:t>smoketest</a:t>
            </a:r>
            <a:endParaRPr lang="nl-NL" dirty="0"/>
          </a:p>
        </p:txBody>
      </p:sp>
      <p:cxnSp>
        <p:nvCxnSpPr>
          <p:cNvPr id="5" name="Straight Connector 4">
            <a:extLst>
              <a:ext uri="{FF2B5EF4-FFF2-40B4-BE49-F238E27FC236}">
                <a16:creationId xmlns:a16="http://schemas.microsoft.com/office/drawing/2014/main" id="{4103FB9B-28A4-49B6-A85E-C0126E05D5ED}"/>
              </a:ext>
            </a:extLst>
          </p:cNvPr>
          <p:cNvCxnSpPr>
            <a:cxnSpLocks/>
          </p:cNvCxnSpPr>
          <p:nvPr/>
        </p:nvCxnSpPr>
        <p:spPr>
          <a:xfrm>
            <a:off x="441435" y="2438121"/>
            <a:ext cx="7319273"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6485E82C-C500-4B9D-9B41-6B62553C7316}"/>
              </a:ext>
            </a:extLst>
          </p:cNvPr>
          <p:cNvSpPr txBox="1"/>
          <p:nvPr/>
        </p:nvSpPr>
        <p:spPr>
          <a:xfrm>
            <a:off x="3694324" y="2409322"/>
            <a:ext cx="3337773" cy="248209"/>
          </a:xfrm>
          <a:prstGeom prst="rect">
            <a:avLst/>
          </a:prstGeom>
          <a:noFill/>
        </p:spPr>
        <p:txBody>
          <a:bodyPr wrap="none" rtlCol="0">
            <a:spAutoFit/>
          </a:bodyPr>
          <a:lstStyle/>
          <a:p>
            <a:r>
              <a:rPr lang="nl-NL" sz="1013" i="1">
                <a:solidFill>
                  <a:srgbClr val="002060"/>
                </a:solidFill>
              </a:rPr>
              <a:t>(</a:t>
            </a:r>
            <a:r>
              <a:rPr lang="nl-NL" sz="1013" i="1" err="1">
                <a:solidFill>
                  <a:srgbClr val="002060"/>
                </a:solidFill>
              </a:rPr>
              <a:t>potentially</a:t>
            </a:r>
            <a:r>
              <a:rPr lang="nl-NL" sz="1013" i="1">
                <a:solidFill>
                  <a:srgbClr val="002060"/>
                </a:solidFill>
              </a:rPr>
              <a:t>) </a:t>
            </a:r>
            <a:r>
              <a:rPr lang="nl-NL" sz="1013" i="1" err="1">
                <a:solidFill>
                  <a:srgbClr val="002060"/>
                </a:solidFill>
              </a:rPr>
              <a:t>Production</a:t>
            </a:r>
            <a:r>
              <a:rPr lang="nl-NL" sz="1013" i="1">
                <a:solidFill>
                  <a:srgbClr val="002060"/>
                </a:solidFill>
              </a:rPr>
              <a:t> : Professional </a:t>
            </a:r>
            <a:r>
              <a:rPr lang="nl-NL" sz="1013" i="1" err="1">
                <a:solidFill>
                  <a:srgbClr val="002060"/>
                </a:solidFill>
              </a:rPr>
              <a:t>Quality</a:t>
            </a:r>
            <a:r>
              <a:rPr lang="nl-NL" sz="1013" i="1">
                <a:solidFill>
                  <a:srgbClr val="002060"/>
                </a:solidFill>
              </a:rPr>
              <a:t> Software</a:t>
            </a:r>
            <a:endParaRPr lang="en-NL" sz="1013" i="1">
              <a:solidFill>
                <a:srgbClr val="002060"/>
              </a:solidFill>
            </a:endParaRPr>
          </a:p>
        </p:txBody>
      </p:sp>
      <p:sp>
        <p:nvSpPr>
          <p:cNvPr id="8" name="Arrow: Down 7">
            <a:extLst>
              <a:ext uri="{FF2B5EF4-FFF2-40B4-BE49-F238E27FC236}">
                <a16:creationId xmlns:a16="http://schemas.microsoft.com/office/drawing/2014/main" id="{AD896BE6-D00E-4886-B2CA-422D6DBAFF64}"/>
              </a:ext>
            </a:extLst>
          </p:cNvPr>
          <p:cNvSpPr/>
          <p:nvPr/>
        </p:nvSpPr>
        <p:spPr>
          <a:xfrm>
            <a:off x="7570208" y="2507077"/>
            <a:ext cx="190500" cy="27037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9" name="TextBox 8">
            <a:extLst>
              <a:ext uri="{FF2B5EF4-FFF2-40B4-BE49-F238E27FC236}">
                <a16:creationId xmlns:a16="http://schemas.microsoft.com/office/drawing/2014/main" id="{592C55DF-7FCB-4D99-9EB1-60C2D5F0A954}"/>
              </a:ext>
            </a:extLst>
          </p:cNvPr>
          <p:cNvSpPr txBox="1"/>
          <p:nvPr/>
        </p:nvSpPr>
        <p:spPr>
          <a:xfrm>
            <a:off x="2690540" y="2179477"/>
            <a:ext cx="4238661" cy="248209"/>
          </a:xfrm>
          <a:prstGeom prst="rect">
            <a:avLst/>
          </a:prstGeom>
          <a:noFill/>
        </p:spPr>
        <p:txBody>
          <a:bodyPr wrap="none" rtlCol="0">
            <a:spAutoFit/>
          </a:bodyPr>
          <a:lstStyle/>
          <a:p>
            <a:r>
              <a:rPr lang="nl-NL" sz="1013" i="1" err="1">
                <a:solidFill>
                  <a:srgbClr val="FF0000"/>
                </a:solidFill>
              </a:rPr>
              <a:t>Not</a:t>
            </a:r>
            <a:r>
              <a:rPr lang="nl-NL" sz="1013" i="1">
                <a:solidFill>
                  <a:srgbClr val="FF0000"/>
                </a:solidFill>
              </a:rPr>
              <a:t> </a:t>
            </a:r>
            <a:r>
              <a:rPr lang="nl-NL" sz="1013" i="1" err="1">
                <a:solidFill>
                  <a:srgbClr val="FF0000"/>
                </a:solidFill>
              </a:rPr>
              <a:t>Production</a:t>
            </a:r>
            <a:r>
              <a:rPr lang="nl-NL" sz="1013" i="1">
                <a:solidFill>
                  <a:srgbClr val="FF0000"/>
                </a:solidFill>
              </a:rPr>
              <a:t> Ready: </a:t>
            </a:r>
            <a:r>
              <a:rPr lang="nl-NL" sz="1013" i="1" err="1">
                <a:solidFill>
                  <a:srgbClr val="FF0000"/>
                </a:solidFill>
              </a:rPr>
              <a:t>not</a:t>
            </a:r>
            <a:r>
              <a:rPr lang="nl-NL" sz="1013" i="1">
                <a:solidFill>
                  <a:srgbClr val="FF0000"/>
                </a:solidFill>
              </a:rPr>
              <a:t> (</a:t>
            </a:r>
            <a:r>
              <a:rPr lang="nl-NL" sz="1013" i="1" err="1">
                <a:solidFill>
                  <a:srgbClr val="FF0000"/>
                </a:solidFill>
              </a:rPr>
              <a:t>necessarily</a:t>
            </a:r>
            <a:r>
              <a:rPr lang="nl-NL" sz="1013" i="1">
                <a:solidFill>
                  <a:srgbClr val="FF0000"/>
                </a:solidFill>
              </a:rPr>
              <a:t>) Professional </a:t>
            </a:r>
            <a:r>
              <a:rPr lang="nl-NL" sz="1013" i="1" err="1">
                <a:solidFill>
                  <a:srgbClr val="FF0000"/>
                </a:solidFill>
              </a:rPr>
              <a:t>Quality</a:t>
            </a:r>
            <a:r>
              <a:rPr lang="nl-NL" sz="1013" i="1">
                <a:solidFill>
                  <a:srgbClr val="FF0000"/>
                </a:solidFill>
              </a:rPr>
              <a:t> Software</a:t>
            </a:r>
            <a:endParaRPr lang="en-NL" sz="1013" i="1">
              <a:solidFill>
                <a:srgbClr val="FF0000"/>
              </a:solidFill>
            </a:endParaRPr>
          </a:p>
        </p:txBody>
      </p:sp>
      <p:sp>
        <p:nvSpPr>
          <p:cNvPr id="10" name="Arrow: Up 9">
            <a:extLst>
              <a:ext uri="{FF2B5EF4-FFF2-40B4-BE49-F238E27FC236}">
                <a16:creationId xmlns:a16="http://schemas.microsoft.com/office/drawing/2014/main" id="{79227280-B248-4257-A074-1351FE6A51ED}"/>
              </a:ext>
            </a:extLst>
          </p:cNvPr>
          <p:cNvSpPr/>
          <p:nvPr/>
        </p:nvSpPr>
        <p:spPr>
          <a:xfrm>
            <a:off x="7573755" y="2040444"/>
            <a:ext cx="190500" cy="335761"/>
          </a:xfrm>
          <a:prstGeom prst="up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pic>
        <p:nvPicPr>
          <p:cNvPr id="1026" name="Picture 2" descr="26 Best Mayflies images | mayfly, aquatic insects, fly fishing">
            <a:extLst>
              <a:ext uri="{FF2B5EF4-FFF2-40B4-BE49-F238E27FC236}">
                <a16:creationId xmlns:a16="http://schemas.microsoft.com/office/drawing/2014/main" id="{8B886DF2-667C-4339-B32E-6ABE0748C6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91901" y="2080652"/>
            <a:ext cx="1064192" cy="160079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496C7C06-BAAA-4F6E-9F54-86FF98E048D2}"/>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11" name="Slide Number Placeholder 10">
            <a:extLst>
              <a:ext uri="{FF2B5EF4-FFF2-40B4-BE49-F238E27FC236}">
                <a16:creationId xmlns:a16="http://schemas.microsoft.com/office/drawing/2014/main" id="{A08B347C-76DA-42BA-AB88-FF1F9A1959B9}"/>
              </a:ext>
            </a:extLst>
          </p:cNvPr>
          <p:cNvSpPr>
            <a:spLocks noGrp="1"/>
          </p:cNvSpPr>
          <p:nvPr>
            <p:ph type="sldNum" sz="quarter" idx="12"/>
          </p:nvPr>
        </p:nvSpPr>
        <p:spPr/>
        <p:txBody>
          <a:bodyPr/>
          <a:lstStyle/>
          <a:p>
            <a:fld id="{BF590972-BD5A-4E8E-8655-ACB12844DF5C}" type="slidenum">
              <a:rPr lang="en-NL" smtClean="0"/>
              <a:t>11</a:t>
            </a:fld>
            <a:endParaRPr lang="en-NL"/>
          </a:p>
        </p:txBody>
      </p:sp>
    </p:spTree>
    <p:extLst>
      <p:ext uri="{BB962C8B-B14F-4D97-AF65-F5344CB8AC3E}">
        <p14:creationId xmlns:p14="http://schemas.microsoft.com/office/powerpoint/2010/main" val="32603290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24D4-B2AC-4E70-92E8-3CA3F08C18B3}"/>
              </a:ext>
            </a:extLst>
          </p:cNvPr>
          <p:cNvSpPr>
            <a:spLocks noGrp="1"/>
          </p:cNvSpPr>
          <p:nvPr>
            <p:ph type="title"/>
          </p:nvPr>
        </p:nvSpPr>
        <p:spPr/>
        <p:txBody>
          <a:bodyPr/>
          <a:lstStyle/>
          <a:p>
            <a:r>
              <a:rPr lang="en-US" dirty="0"/>
              <a:t>What is software?</a:t>
            </a:r>
            <a:br>
              <a:rPr lang="en-US" dirty="0"/>
            </a:br>
            <a:br>
              <a:rPr lang="en-US" dirty="0"/>
            </a:br>
            <a:br>
              <a:rPr lang="en-US" dirty="0"/>
            </a:br>
            <a:endParaRPr lang="en-US" dirty="0"/>
          </a:p>
        </p:txBody>
      </p:sp>
      <p:sp>
        <p:nvSpPr>
          <p:cNvPr id="4" name="Footer Placeholder 3">
            <a:extLst>
              <a:ext uri="{FF2B5EF4-FFF2-40B4-BE49-F238E27FC236}">
                <a16:creationId xmlns:a16="http://schemas.microsoft.com/office/drawing/2014/main" id="{3CEC6D1C-0571-43D5-93B3-7178FBD3403F}"/>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5" name="Slide Number Placeholder 4">
            <a:extLst>
              <a:ext uri="{FF2B5EF4-FFF2-40B4-BE49-F238E27FC236}">
                <a16:creationId xmlns:a16="http://schemas.microsoft.com/office/drawing/2014/main" id="{D3ED3B2B-33A9-44F8-B5DC-B4164F6AC308}"/>
              </a:ext>
            </a:extLst>
          </p:cNvPr>
          <p:cNvSpPr>
            <a:spLocks noGrp="1"/>
          </p:cNvSpPr>
          <p:nvPr>
            <p:ph type="sldNum" sz="quarter" idx="12"/>
          </p:nvPr>
        </p:nvSpPr>
        <p:spPr/>
        <p:txBody>
          <a:bodyPr/>
          <a:lstStyle/>
          <a:p>
            <a:fld id="{14F1411D-0280-154F-AEAC-4C20B7AA46B2}" type="slidenum">
              <a:rPr lang="nl-NL" noProof="0" smtClean="0"/>
              <a:t>12</a:t>
            </a:fld>
            <a:endParaRPr lang="nl-NL" noProof="0" dirty="0"/>
          </a:p>
        </p:txBody>
      </p:sp>
    </p:spTree>
    <p:extLst>
      <p:ext uri="{BB962C8B-B14F-4D97-AF65-F5344CB8AC3E}">
        <p14:creationId xmlns:p14="http://schemas.microsoft.com/office/powerpoint/2010/main" val="21178672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824D4-B2AC-4E70-92E8-3CA3F08C18B3}"/>
              </a:ext>
            </a:extLst>
          </p:cNvPr>
          <p:cNvSpPr>
            <a:spLocks noGrp="1"/>
          </p:cNvSpPr>
          <p:nvPr>
            <p:ph type="title"/>
          </p:nvPr>
        </p:nvSpPr>
        <p:spPr/>
        <p:txBody>
          <a:bodyPr/>
          <a:lstStyle/>
          <a:p>
            <a:r>
              <a:rPr lang="en-US" dirty="0"/>
              <a:t>What is software?</a:t>
            </a:r>
            <a:br>
              <a:rPr lang="en-US" dirty="0"/>
            </a:br>
            <a:br>
              <a:rPr lang="en-US" dirty="0"/>
            </a:br>
            <a:br>
              <a:rPr lang="en-US" dirty="0"/>
            </a:br>
            <a:r>
              <a:rPr lang="en-US" dirty="0"/>
              <a:t>Any instruction executed by a machine!	</a:t>
            </a:r>
          </a:p>
        </p:txBody>
      </p:sp>
      <p:sp>
        <p:nvSpPr>
          <p:cNvPr id="4" name="Footer Placeholder 3">
            <a:extLst>
              <a:ext uri="{FF2B5EF4-FFF2-40B4-BE49-F238E27FC236}">
                <a16:creationId xmlns:a16="http://schemas.microsoft.com/office/drawing/2014/main" id="{3CEC6D1C-0571-43D5-93B3-7178FBD3403F}"/>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5" name="Slide Number Placeholder 4">
            <a:extLst>
              <a:ext uri="{FF2B5EF4-FFF2-40B4-BE49-F238E27FC236}">
                <a16:creationId xmlns:a16="http://schemas.microsoft.com/office/drawing/2014/main" id="{28973A84-AAD4-4C80-87BC-E9F2D6AF0DE6}"/>
              </a:ext>
            </a:extLst>
          </p:cNvPr>
          <p:cNvSpPr>
            <a:spLocks noGrp="1"/>
          </p:cNvSpPr>
          <p:nvPr>
            <p:ph type="sldNum" sz="quarter" idx="12"/>
          </p:nvPr>
        </p:nvSpPr>
        <p:spPr/>
        <p:txBody>
          <a:bodyPr/>
          <a:lstStyle/>
          <a:p>
            <a:fld id="{14F1411D-0280-154F-AEAC-4C20B7AA46B2}" type="slidenum">
              <a:rPr lang="nl-NL" noProof="0" smtClean="0"/>
              <a:t>13</a:t>
            </a:fld>
            <a:endParaRPr lang="nl-NL" noProof="0" dirty="0"/>
          </a:p>
        </p:txBody>
      </p:sp>
    </p:spTree>
    <p:extLst>
      <p:ext uri="{BB962C8B-B14F-4D97-AF65-F5344CB8AC3E}">
        <p14:creationId xmlns:p14="http://schemas.microsoft.com/office/powerpoint/2010/main" val="27488951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996EE6CE-0376-4F9A-AA14-8D18A5534896}"/>
              </a:ext>
            </a:extLst>
          </p:cNvPr>
          <p:cNvSpPr>
            <a:spLocks noGrp="1"/>
          </p:cNvSpPr>
          <p:nvPr>
            <p:ph type="title"/>
          </p:nvPr>
        </p:nvSpPr>
        <p:spPr>
          <a:xfrm>
            <a:off x="628650" y="273844"/>
            <a:ext cx="8358188" cy="994172"/>
          </a:xfrm>
        </p:spPr>
        <p:txBody>
          <a:bodyPr>
            <a:normAutofit/>
          </a:bodyPr>
          <a:lstStyle/>
          <a:p>
            <a:r>
              <a:rPr lang="nl-NL" dirty="0"/>
              <a:t>Types of code - </a:t>
            </a:r>
            <a:br>
              <a:rPr lang="nl-NL" dirty="0"/>
            </a:br>
            <a:r>
              <a:rPr lang="nl-NL" dirty="0" err="1"/>
              <a:t>with</a:t>
            </a:r>
            <a:r>
              <a:rPr lang="nl-NL" dirty="0"/>
              <a:t> </a:t>
            </a:r>
            <a:r>
              <a:rPr lang="nl-NL" dirty="0" err="1"/>
              <a:t>distinctions</a:t>
            </a:r>
            <a:r>
              <a:rPr lang="nl-NL" dirty="0"/>
              <a:t> in test, management, release , monitoring</a:t>
            </a:r>
            <a:endParaRPr lang="en-NL" dirty="0"/>
          </a:p>
        </p:txBody>
      </p:sp>
      <p:sp>
        <p:nvSpPr>
          <p:cNvPr id="4" name="Isosceles Triangle 3">
            <a:extLst>
              <a:ext uri="{FF2B5EF4-FFF2-40B4-BE49-F238E27FC236}">
                <a16:creationId xmlns:a16="http://schemas.microsoft.com/office/drawing/2014/main" id="{DC4CEA2D-9062-4372-AEE5-80037EB131CC}"/>
              </a:ext>
            </a:extLst>
          </p:cNvPr>
          <p:cNvSpPr/>
          <p:nvPr/>
        </p:nvSpPr>
        <p:spPr>
          <a:xfrm>
            <a:off x="2488944" y="1389128"/>
            <a:ext cx="4557713" cy="3314700"/>
          </a:xfrm>
          <a:prstGeom prst="triangle">
            <a:avLst>
              <a:gd name="adj" fmla="val 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400"/>
          </a:p>
        </p:txBody>
      </p:sp>
      <p:sp>
        <p:nvSpPr>
          <p:cNvPr id="5" name="TextBox 4">
            <a:extLst>
              <a:ext uri="{FF2B5EF4-FFF2-40B4-BE49-F238E27FC236}">
                <a16:creationId xmlns:a16="http://schemas.microsoft.com/office/drawing/2014/main" id="{D39A9390-9C39-40BE-96EA-6B6D22B1FA97}"/>
              </a:ext>
            </a:extLst>
          </p:cNvPr>
          <p:cNvSpPr txBox="1"/>
          <p:nvPr/>
        </p:nvSpPr>
        <p:spPr>
          <a:xfrm>
            <a:off x="1443038" y="1533610"/>
            <a:ext cx="1061509" cy="307777"/>
          </a:xfrm>
          <a:prstGeom prst="rect">
            <a:avLst/>
          </a:prstGeom>
          <a:noFill/>
        </p:spPr>
        <p:txBody>
          <a:bodyPr wrap="none" rtlCol="0">
            <a:spAutoFit/>
          </a:bodyPr>
          <a:lstStyle/>
          <a:p>
            <a:r>
              <a:rPr lang="nl-NL" sz="1400"/>
              <a:t>Application</a:t>
            </a:r>
            <a:endParaRPr lang="en-NL" sz="1400"/>
          </a:p>
        </p:txBody>
      </p:sp>
      <p:sp>
        <p:nvSpPr>
          <p:cNvPr id="7" name="TextBox 6">
            <a:extLst>
              <a:ext uri="{FF2B5EF4-FFF2-40B4-BE49-F238E27FC236}">
                <a16:creationId xmlns:a16="http://schemas.microsoft.com/office/drawing/2014/main" id="{AB12C3DF-18FE-4BB3-9B4C-80CC6C6606E2}"/>
              </a:ext>
            </a:extLst>
          </p:cNvPr>
          <p:cNvSpPr txBox="1"/>
          <p:nvPr/>
        </p:nvSpPr>
        <p:spPr>
          <a:xfrm>
            <a:off x="1631600" y="2913961"/>
            <a:ext cx="851515" cy="307777"/>
          </a:xfrm>
          <a:prstGeom prst="rect">
            <a:avLst/>
          </a:prstGeom>
          <a:noFill/>
        </p:spPr>
        <p:txBody>
          <a:bodyPr wrap="none" rtlCol="0">
            <a:spAutoFit/>
          </a:bodyPr>
          <a:lstStyle/>
          <a:p>
            <a:r>
              <a:rPr lang="nl-NL" sz="1400"/>
              <a:t>Platform</a:t>
            </a:r>
            <a:endParaRPr lang="en-NL" sz="1400"/>
          </a:p>
        </p:txBody>
      </p:sp>
      <p:sp>
        <p:nvSpPr>
          <p:cNvPr id="8" name="TextBox 7">
            <a:extLst>
              <a:ext uri="{FF2B5EF4-FFF2-40B4-BE49-F238E27FC236}">
                <a16:creationId xmlns:a16="http://schemas.microsoft.com/office/drawing/2014/main" id="{49CDCADC-9759-445C-B644-CF21A7E9940E}"/>
              </a:ext>
            </a:extLst>
          </p:cNvPr>
          <p:cNvSpPr txBox="1"/>
          <p:nvPr/>
        </p:nvSpPr>
        <p:spPr>
          <a:xfrm>
            <a:off x="1270828" y="4294312"/>
            <a:ext cx="1237839" cy="307777"/>
          </a:xfrm>
          <a:prstGeom prst="rect">
            <a:avLst/>
          </a:prstGeom>
          <a:noFill/>
        </p:spPr>
        <p:txBody>
          <a:bodyPr wrap="none" rtlCol="0">
            <a:spAutoFit/>
          </a:bodyPr>
          <a:lstStyle/>
          <a:p>
            <a:r>
              <a:rPr lang="nl-NL" sz="1400" err="1"/>
              <a:t>Infrastructure</a:t>
            </a:r>
            <a:endParaRPr lang="en-NL" sz="1400"/>
          </a:p>
        </p:txBody>
      </p:sp>
      <p:sp>
        <p:nvSpPr>
          <p:cNvPr id="9" name="Isosceles Triangle 8">
            <a:extLst>
              <a:ext uri="{FF2B5EF4-FFF2-40B4-BE49-F238E27FC236}">
                <a16:creationId xmlns:a16="http://schemas.microsoft.com/office/drawing/2014/main" id="{C08A009B-3A1C-41F5-BA92-25E3A8A7B699}"/>
              </a:ext>
            </a:extLst>
          </p:cNvPr>
          <p:cNvSpPr/>
          <p:nvPr/>
        </p:nvSpPr>
        <p:spPr>
          <a:xfrm rot="10800000">
            <a:off x="2601085" y="1389128"/>
            <a:ext cx="4557713" cy="3314700"/>
          </a:xfrm>
          <a:prstGeom prst="triangle">
            <a:avLst>
              <a:gd name="adj" fmla="val 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sz="1400"/>
          </a:p>
        </p:txBody>
      </p:sp>
      <p:sp>
        <p:nvSpPr>
          <p:cNvPr id="10" name="Speech Bubble: Rectangle with Corners Rounded 9">
            <a:extLst>
              <a:ext uri="{FF2B5EF4-FFF2-40B4-BE49-F238E27FC236}">
                <a16:creationId xmlns:a16="http://schemas.microsoft.com/office/drawing/2014/main" id="{4DFE48B1-1BC1-4189-AC64-83A3864F4CB5}"/>
              </a:ext>
            </a:extLst>
          </p:cNvPr>
          <p:cNvSpPr/>
          <p:nvPr/>
        </p:nvSpPr>
        <p:spPr>
          <a:xfrm>
            <a:off x="306075" y="3420207"/>
            <a:ext cx="1791269" cy="644857"/>
          </a:xfrm>
          <a:prstGeom prst="wedgeRoundRectCallout">
            <a:avLst>
              <a:gd name="adj1" fmla="val 80881"/>
              <a:gd name="adj2" fmla="val 13294"/>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err="1"/>
              <a:t>Deploy</a:t>
            </a:r>
            <a:r>
              <a:rPr lang="nl-NL" sz="1400"/>
              <a:t>/</a:t>
            </a:r>
            <a:r>
              <a:rPr lang="nl-NL" sz="1400" err="1"/>
              <a:t>Provision</a:t>
            </a:r>
            <a:r>
              <a:rPr lang="nl-NL" sz="1400"/>
              <a:t> Time</a:t>
            </a:r>
            <a:endParaRPr lang="en-NL" sz="1400"/>
          </a:p>
        </p:txBody>
      </p:sp>
      <p:sp>
        <p:nvSpPr>
          <p:cNvPr id="11" name="Speech Bubble: Rectangle with Corners Rounded 10">
            <a:extLst>
              <a:ext uri="{FF2B5EF4-FFF2-40B4-BE49-F238E27FC236}">
                <a16:creationId xmlns:a16="http://schemas.microsoft.com/office/drawing/2014/main" id="{25FCDC3F-BF88-481D-9145-4B43D8EED1FF}"/>
              </a:ext>
            </a:extLst>
          </p:cNvPr>
          <p:cNvSpPr/>
          <p:nvPr/>
        </p:nvSpPr>
        <p:spPr>
          <a:xfrm>
            <a:off x="7353278" y="1066699"/>
            <a:ext cx="1368734" cy="644857"/>
          </a:xfrm>
          <a:prstGeom prst="wedgeRoundRectCallout">
            <a:avLst>
              <a:gd name="adj1" fmla="val -96009"/>
              <a:gd name="adj2" fmla="val 24406"/>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err="1"/>
              <a:t>Busines</a:t>
            </a:r>
            <a:r>
              <a:rPr lang="nl-NL" sz="1400"/>
              <a:t> Run Time</a:t>
            </a:r>
            <a:endParaRPr lang="en-NL" sz="1400"/>
          </a:p>
        </p:txBody>
      </p:sp>
      <p:sp>
        <p:nvSpPr>
          <p:cNvPr id="2" name="Footer Placeholder 1">
            <a:extLst>
              <a:ext uri="{FF2B5EF4-FFF2-40B4-BE49-F238E27FC236}">
                <a16:creationId xmlns:a16="http://schemas.microsoft.com/office/drawing/2014/main" id="{76033B87-F62D-4D8B-BE14-CEF9B94573C1}"/>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3" name="Slide Number Placeholder 2">
            <a:extLst>
              <a:ext uri="{FF2B5EF4-FFF2-40B4-BE49-F238E27FC236}">
                <a16:creationId xmlns:a16="http://schemas.microsoft.com/office/drawing/2014/main" id="{7E697BA3-AA43-47BB-8A52-01D415383590}"/>
              </a:ext>
            </a:extLst>
          </p:cNvPr>
          <p:cNvSpPr>
            <a:spLocks noGrp="1"/>
          </p:cNvSpPr>
          <p:nvPr>
            <p:ph type="sldNum" sz="quarter" idx="12"/>
          </p:nvPr>
        </p:nvSpPr>
        <p:spPr/>
        <p:txBody>
          <a:bodyPr/>
          <a:lstStyle/>
          <a:p>
            <a:fld id="{BF590972-BD5A-4E8E-8655-ACB12844DF5C}" type="slidenum">
              <a:rPr lang="en-NL" smtClean="0"/>
              <a:t>14</a:t>
            </a:fld>
            <a:endParaRPr lang="en-NL"/>
          </a:p>
        </p:txBody>
      </p:sp>
      <p:sp>
        <p:nvSpPr>
          <p:cNvPr id="12" name="Speech Bubble: Rectangle with Corners Rounded 11">
            <a:extLst>
              <a:ext uri="{FF2B5EF4-FFF2-40B4-BE49-F238E27FC236}">
                <a16:creationId xmlns:a16="http://schemas.microsoft.com/office/drawing/2014/main" id="{21C85134-6E8A-4199-8C0E-FCF917010884}"/>
              </a:ext>
            </a:extLst>
          </p:cNvPr>
          <p:cNvSpPr/>
          <p:nvPr/>
        </p:nvSpPr>
        <p:spPr>
          <a:xfrm>
            <a:off x="-85116" y="1896635"/>
            <a:ext cx="1791269" cy="585187"/>
          </a:xfrm>
          <a:prstGeom prst="wedgeRoundRectCallout">
            <a:avLst>
              <a:gd name="adj1" fmla="val -49378"/>
              <a:gd name="adj2" fmla="val 96417"/>
              <a:gd name="adj3" fmla="val 16667"/>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100" dirty="0"/>
              <a:t>Tools/</a:t>
            </a:r>
            <a:r>
              <a:rPr lang="nl-NL" sz="1100" dirty="0" err="1"/>
              <a:t>Macros</a:t>
            </a:r>
            <a:r>
              <a:rPr lang="nl-NL" sz="1100" dirty="0"/>
              <a:t>/Scripts for Design &amp; Development &amp; Test &amp; </a:t>
            </a:r>
            <a:r>
              <a:rPr lang="nl-NL" sz="1100" dirty="0" err="1"/>
              <a:t>Process</a:t>
            </a:r>
            <a:endParaRPr lang="en-NL" sz="1100" dirty="0"/>
          </a:p>
        </p:txBody>
      </p:sp>
    </p:spTree>
    <p:extLst>
      <p:ext uri="{BB962C8B-B14F-4D97-AF65-F5344CB8AC3E}">
        <p14:creationId xmlns:p14="http://schemas.microsoft.com/office/powerpoint/2010/main" val="14084675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D961EEC-9216-4A06-B3A5-C8DBCB8B0094}"/>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pic>
        <p:nvPicPr>
          <p:cNvPr id="58370" name="Picture 2" descr="Binary Code's photo.">
            <a:extLst>
              <a:ext uri="{FF2B5EF4-FFF2-40B4-BE49-F238E27FC236}">
                <a16:creationId xmlns:a16="http://schemas.microsoft.com/office/drawing/2014/main" id="{9F75D54E-05A5-46E3-BBFD-928C92DA40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49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Text&#10;&#10;Description automatically generated">
            <a:extLst>
              <a:ext uri="{FF2B5EF4-FFF2-40B4-BE49-F238E27FC236}">
                <a16:creationId xmlns:a16="http://schemas.microsoft.com/office/drawing/2014/main" id="{886F1E04-6AF1-4DB1-972C-75D461FBF932}"/>
              </a:ext>
            </a:extLst>
          </p:cNvPr>
          <p:cNvPicPr>
            <a:picLocks noChangeAspect="1"/>
          </p:cNvPicPr>
          <p:nvPr/>
        </p:nvPicPr>
        <p:blipFill rotWithShape="1">
          <a:blip r:embed="rId3">
            <a:alphaModFix amt="88000"/>
          </a:blip>
          <a:srcRect l="20802" t="15398" r="21646" b="20788"/>
          <a:stretch/>
        </p:blipFill>
        <p:spPr>
          <a:xfrm>
            <a:off x="2407117" y="180002"/>
            <a:ext cx="5800883" cy="4824000"/>
          </a:xfrm>
          <a:prstGeom prst="rect">
            <a:avLst/>
          </a:prstGeom>
        </p:spPr>
      </p:pic>
      <p:sp>
        <p:nvSpPr>
          <p:cNvPr id="4" name="Title 3">
            <a:extLst>
              <a:ext uri="{FF2B5EF4-FFF2-40B4-BE49-F238E27FC236}">
                <a16:creationId xmlns:a16="http://schemas.microsoft.com/office/drawing/2014/main" id="{B67AA9AA-5E47-4E35-BD43-941FD836E7DE}"/>
              </a:ext>
            </a:extLst>
          </p:cNvPr>
          <p:cNvSpPr>
            <a:spLocks noGrp="1"/>
          </p:cNvSpPr>
          <p:nvPr>
            <p:ph type="title"/>
          </p:nvPr>
        </p:nvSpPr>
        <p:spPr>
          <a:xfrm>
            <a:off x="2488141" y="-82710"/>
            <a:ext cx="1386594" cy="1112855"/>
          </a:xfrm>
        </p:spPr>
        <p:txBody>
          <a:bodyPr/>
          <a:lstStyle/>
          <a:p>
            <a:r>
              <a:rPr lang="en-US" dirty="0"/>
              <a:t>Everything is Code</a:t>
            </a:r>
          </a:p>
        </p:txBody>
      </p:sp>
      <p:sp>
        <p:nvSpPr>
          <p:cNvPr id="2" name="Slide Number Placeholder 1">
            <a:extLst>
              <a:ext uri="{FF2B5EF4-FFF2-40B4-BE49-F238E27FC236}">
                <a16:creationId xmlns:a16="http://schemas.microsoft.com/office/drawing/2014/main" id="{393057D3-15CE-49B3-8CE4-CC3BD73C3981}"/>
              </a:ext>
            </a:extLst>
          </p:cNvPr>
          <p:cNvSpPr>
            <a:spLocks noGrp="1"/>
          </p:cNvSpPr>
          <p:nvPr>
            <p:ph type="sldNum" sz="quarter" idx="12"/>
          </p:nvPr>
        </p:nvSpPr>
        <p:spPr/>
        <p:txBody>
          <a:bodyPr/>
          <a:lstStyle/>
          <a:p>
            <a:fld id="{BF590972-BD5A-4E8E-8655-ACB12844DF5C}" type="slidenum">
              <a:rPr lang="en-NL" smtClean="0"/>
              <a:t>15</a:t>
            </a:fld>
            <a:endParaRPr lang="en-NL"/>
          </a:p>
        </p:txBody>
      </p:sp>
    </p:spTree>
    <p:extLst>
      <p:ext uri="{BB962C8B-B14F-4D97-AF65-F5344CB8AC3E}">
        <p14:creationId xmlns:p14="http://schemas.microsoft.com/office/powerpoint/2010/main" val="4265540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AA71B5-018A-4A4C-984D-4048A0B3E47E}"/>
              </a:ext>
            </a:extLst>
          </p:cNvPr>
          <p:cNvSpPr>
            <a:spLocks noGrp="1"/>
          </p:cNvSpPr>
          <p:nvPr>
            <p:ph type="title"/>
          </p:nvPr>
        </p:nvSpPr>
        <p:spPr/>
        <p:txBody>
          <a:bodyPr/>
          <a:lstStyle/>
          <a:p>
            <a:r>
              <a:rPr lang="en-US" dirty="0"/>
              <a:t>Lifetime of a software application</a:t>
            </a:r>
          </a:p>
        </p:txBody>
      </p:sp>
      <p:pic>
        <p:nvPicPr>
          <p:cNvPr id="11" name="Picture 10">
            <a:extLst>
              <a:ext uri="{FF2B5EF4-FFF2-40B4-BE49-F238E27FC236}">
                <a16:creationId xmlns:a16="http://schemas.microsoft.com/office/drawing/2014/main" id="{C76E54E8-1D7A-456E-B99A-B1870CFB4C82}"/>
              </a:ext>
            </a:extLst>
          </p:cNvPr>
          <p:cNvPicPr>
            <a:picLocks noChangeAspect="1"/>
          </p:cNvPicPr>
          <p:nvPr/>
        </p:nvPicPr>
        <p:blipFill>
          <a:blip r:embed="rId2"/>
          <a:stretch>
            <a:fillRect/>
          </a:stretch>
        </p:blipFill>
        <p:spPr>
          <a:xfrm>
            <a:off x="555171" y="1080000"/>
            <a:ext cx="8033657" cy="3454635"/>
          </a:xfrm>
          <a:prstGeom prst="rect">
            <a:avLst/>
          </a:prstGeom>
        </p:spPr>
      </p:pic>
      <p:pic>
        <p:nvPicPr>
          <p:cNvPr id="12" name="Picture 2" descr="Gartner MQ 2020">
            <a:extLst>
              <a:ext uri="{FF2B5EF4-FFF2-40B4-BE49-F238E27FC236}">
                <a16:creationId xmlns:a16="http://schemas.microsoft.com/office/drawing/2014/main" id="{6DB0665C-B231-4583-AD59-4CFBE921D9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09657" y="198568"/>
            <a:ext cx="2343831" cy="5361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Perfectly boiled spaghetti Recipe by Wanjiku Kinaro - Cookpad">
            <a:extLst>
              <a:ext uri="{FF2B5EF4-FFF2-40B4-BE49-F238E27FC236}">
                <a16:creationId xmlns:a16="http://schemas.microsoft.com/office/drawing/2014/main" id="{3327BB0A-C823-48F3-81CF-1AD17950B4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41011" y="2354580"/>
            <a:ext cx="1421654" cy="74636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ow to break spaghetti into two pieces according to MIT study">
            <a:extLst>
              <a:ext uri="{FF2B5EF4-FFF2-40B4-BE49-F238E27FC236}">
                <a16:creationId xmlns:a16="http://schemas.microsoft.com/office/drawing/2014/main" id="{C523752E-9FF1-4B15-BD8E-0DA073F3D8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53937"/>
          <a:stretch/>
        </p:blipFill>
        <p:spPr bwMode="auto">
          <a:xfrm>
            <a:off x="768416" y="2354580"/>
            <a:ext cx="1463208" cy="80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271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B003-EA70-4D30-A176-A09414FCB868}"/>
              </a:ext>
            </a:extLst>
          </p:cNvPr>
          <p:cNvSpPr>
            <a:spLocks noGrp="1"/>
          </p:cNvSpPr>
          <p:nvPr>
            <p:ph type="title"/>
          </p:nvPr>
        </p:nvSpPr>
        <p:spPr/>
        <p:txBody>
          <a:bodyPr/>
          <a:lstStyle/>
          <a:p>
            <a:r>
              <a:rPr lang="en-US" dirty="0"/>
              <a:t>Productivity as function of time</a:t>
            </a:r>
          </a:p>
        </p:txBody>
      </p:sp>
      <p:pic>
        <p:nvPicPr>
          <p:cNvPr id="6" name="Picture 5">
            <a:extLst>
              <a:ext uri="{FF2B5EF4-FFF2-40B4-BE49-F238E27FC236}">
                <a16:creationId xmlns:a16="http://schemas.microsoft.com/office/drawing/2014/main" id="{CDD812DF-6446-439F-80A5-9AEEE3B145FE}"/>
              </a:ext>
            </a:extLst>
          </p:cNvPr>
          <p:cNvPicPr>
            <a:picLocks noChangeAspect="1"/>
          </p:cNvPicPr>
          <p:nvPr/>
        </p:nvPicPr>
        <p:blipFill>
          <a:blip r:embed="rId2"/>
          <a:stretch>
            <a:fillRect/>
          </a:stretch>
        </p:blipFill>
        <p:spPr>
          <a:xfrm>
            <a:off x="1849818" y="1006966"/>
            <a:ext cx="6430182" cy="2796652"/>
          </a:xfrm>
          <a:prstGeom prst="rect">
            <a:avLst/>
          </a:prstGeom>
        </p:spPr>
      </p:pic>
      <p:sp>
        <p:nvSpPr>
          <p:cNvPr id="9" name="Double Wave 8">
            <a:extLst>
              <a:ext uri="{FF2B5EF4-FFF2-40B4-BE49-F238E27FC236}">
                <a16:creationId xmlns:a16="http://schemas.microsoft.com/office/drawing/2014/main" id="{ED4B5A43-50C8-4B49-B721-2F236E479A22}"/>
              </a:ext>
            </a:extLst>
          </p:cNvPr>
          <p:cNvSpPr/>
          <p:nvPr/>
        </p:nvSpPr>
        <p:spPr>
          <a:xfrm>
            <a:off x="5504688" y="2626614"/>
            <a:ext cx="1901952" cy="348234"/>
          </a:xfrm>
          <a:prstGeom prst="doubleWav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The Legacy Curve</a:t>
            </a:r>
          </a:p>
        </p:txBody>
      </p:sp>
    </p:spTree>
    <p:extLst>
      <p:ext uri="{BB962C8B-B14F-4D97-AF65-F5344CB8AC3E}">
        <p14:creationId xmlns:p14="http://schemas.microsoft.com/office/powerpoint/2010/main" val="26145601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175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1750" fill="hold"/>
                                        <p:tgtEl>
                                          <p:spTgt spid="9"/>
                                        </p:tgtEl>
                                        <p:attrNameLst>
                                          <p:attrName>ppt_x</p:attrName>
                                        </p:attrNameLst>
                                      </p:cBhvr>
                                      <p:tavLst>
                                        <p:tav tm="0">
                                          <p:val>
                                            <p:strVal val="1+#ppt_w/2"/>
                                          </p:val>
                                        </p:tav>
                                        <p:tav tm="100000">
                                          <p:val>
                                            <p:strVal val="#ppt_x"/>
                                          </p:val>
                                        </p:tav>
                                      </p:tavLst>
                                    </p:anim>
                                    <p:anim calcmode="lin" valueType="num">
                                      <p:cBhvr additive="base">
                                        <p:cTn id="8" dur="175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B003-EA70-4D30-A176-A09414FCB868}"/>
              </a:ext>
            </a:extLst>
          </p:cNvPr>
          <p:cNvSpPr>
            <a:spLocks noGrp="1"/>
          </p:cNvSpPr>
          <p:nvPr>
            <p:ph type="title"/>
          </p:nvPr>
        </p:nvSpPr>
        <p:spPr/>
        <p:txBody>
          <a:bodyPr/>
          <a:lstStyle/>
          <a:p>
            <a:r>
              <a:rPr lang="en-US" dirty="0"/>
              <a:t>Productivity as function of time and code quality</a:t>
            </a:r>
          </a:p>
        </p:txBody>
      </p:sp>
      <p:sp>
        <p:nvSpPr>
          <p:cNvPr id="7" name="TextBox 6">
            <a:extLst>
              <a:ext uri="{FF2B5EF4-FFF2-40B4-BE49-F238E27FC236}">
                <a16:creationId xmlns:a16="http://schemas.microsoft.com/office/drawing/2014/main" id="{181A63AE-2EE1-453F-91D1-B25176527BBE}"/>
              </a:ext>
            </a:extLst>
          </p:cNvPr>
          <p:cNvSpPr txBox="1"/>
          <p:nvPr/>
        </p:nvSpPr>
        <p:spPr>
          <a:xfrm>
            <a:off x="5229478" y="4793325"/>
            <a:ext cx="3903313" cy="161583"/>
          </a:xfrm>
          <a:prstGeom prst="rect">
            <a:avLst/>
          </a:prstGeom>
          <a:noFill/>
        </p:spPr>
        <p:txBody>
          <a:bodyPr wrap="none" lIns="0" tIns="0" rIns="0" bIns="0" rtlCol="0">
            <a:spAutoFit/>
          </a:bodyPr>
          <a:lstStyle/>
          <a:p>
            <a:r>
              <a:rPr lang="en-US" sz="1050" i="1" dirty="0"/>
              <a:t>source: https://martinfowler.com/articles/is-quality-worth-cost.html</a:t>
            </a:r>
          </a:p>
        </p:txBody>
      </p:sp>
      <p:pic>
        <p:nvPicPr>
          <p:cNvPr id="8" name="Picture 4" descr="Is High Quality Software Worth the Cost?">
            <a:extLst>
              <a:ext uri="{FF2B5EF4-FFF2-40B4-BE49-F238E27FC236}">
                <a16:creationId xmlns:a16="http://schemas.microsoft.com/office/drawing/2014/main" id="{0C077CFA-2889-4448-8EB9-DF714BD5667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71782"/>
          <a:stretch/>
        </p:blipFill>
        <p:spPr bwMode="auto">
          <a:xfrm>
            <a:off x="719998" y="1006966"/>
            <a:ext cx="2303421" cy="38671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E418F3BB-AE52-40A7-B133-4646DD36E817}"/>
              </a:ext>
            </a:extLst>
          </p:cNvPr>
          <p:cNvPicPr>
            <a:picLocks noChangeAspect="1"/>
          </p:cNvPicPr>
          <p:nvPr/>
        </p:nvPicPr>
        <p:blipFill>
          <a:blip r:embed="rId3"/>
          <a:stretch>
            <a:fillRect/>
          </a:stretch>
        </p:blipFill>
        <p:spPr>
          <a:xfrm>
            <a:off x="2614596" y="3914219"/>
            <a:ext cx="944962" cy="472481"/>
          </a:xfrm>
          <a:prstGeom prst="rect">
            <a:avLst/>
          </a:prstGeom>
        </p:spPr>
      </p:pic>
    </p:spTree>
    <p:extLst>
      <p:ext uri="{BB962C8B-B14F-4D97-AF65-F5344CB8AC3E}">
        <p14:creationId xmlns:p14="http://schemas.microsoft.com/office/powerpoint/2010/main" val="1444849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1BB003-EA70-4D30-A176-A09414FCB868}"/>
              </a:ext>
            </a:extLst>
          </p:cNvPr>
          <p:cNvSpPr>
            <a:spLocks noGrp="1"/>
          </p:cNvSpPr>
          <p:nvPr>
            <p:ph type="title"/>
          </p:nvPr>
        </p:nvSpPr>
        <p:spPr/>
        <p:txBody>
          <a:bodyPr/>
          <a:lstStyle/>
          <a:p>
            <a:r>
              <a:rPr lang="en-US" dirty="0"/>
              <a:t>Productivity as function of time and code quality</a:t>
            </a:r>
          </a:p>
        </p:txBody>
      </p:sp>
      <p:pic>
        <p:nvPicPr>
          <p:cNvPr id="33796" name="Picture 4" descr="Is High Quality Software Worth the Cost?">
            <a:extLst>
              <a:ext uri="{FF2B5EF4-FFF2-40B4-BE49-F238E27FC236}">
                <a16:creationId xmlns:a16="http://schemas.microsoft.com/office/drawing/2014/main" id="{A1633DC8-C17C-4905-B0D1-02E8596944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1006966"/>
            <a:ext cx="8162925" cy="386715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81A63AE-2EE1-453F-91D1-B25176527BBE}"/>
              </a:ext>
            </a:extLst>
          </p:cNvPr>
          <p:cNvSpPr txBox="1"/>
          <p:nvPr/>
        </p:nvSpPr>
        <p:spPr>
          <a:xfrm>
            <a:off x="5229478" y="4793325"/>
            <a:ext cx="3903313" cy="161583"/>
          </a:xfrm>
          <a:prstGeom prst="rect">
            <a:avLst/>
          </a:prstGeom>
          <a:noFill/>
        </p:spPr>
        <p:txBody>
          <a:bodyPr wrap="none" lIns="0" tIns="0" rIns="0" bIns="0" rtlCol="0">
            <a:spAutoFit/>
          </a:bodyPr>
          <a:lstStyle/>
          <a:p>
            <a:r>
              <a:rPr lang="en-US" sz="1050" i="1" dirty="0"/>
              <a:t>source: https://martinfowler.com/articles/is-quality-worth-cost.html</a:t>
            </a:r>
          </a:p>
        </p:txBody>
      </p:sp>
      <p:pic>
        <p:nvPicPr>
          <p:cNvPr id="6" name="Picture 5">
            <a:extLst>
              <a:ext uri="{FF2B5EF4-FFF2-40B4-BE49-F238E27FC236}">
                <a16:creationId xmlns:a16="http://schemas.microsoft.com/office/drawing/2014/main" id="{CDD812DF-6446-439F-80A5-9AEEE3B145FE}"/>
              </a:ext>
            </a:extLst>
          </p:cNvPr>
          <p:cNvPicPr>
            <a:picLocks noChangeAspect="1"/>
          </p:cNvPicPr>
          <p:nvPr/>
        </p:nvPicPr>
        <p:blipFill>
          <a:blip r:embed="rId3"/>
          <a:stretch>
            <a:fillRect/>
          </a:stretch>
        </p:blipFill>
        <p:spPr>
          <a:xfrm>
            <a:off x="4511848" y="2940541"/>
            <a:ext cx="1796207" cy="781217"/>
          </a:xfrm>
          <a:prstGeom prst="rect">
            <a:avLst/>
          </a:prstGeom>
        </p:spPr>
      </p:pic>
    </p:spTree>
    <p:extLst>
      <p:ext uri="{BB962C8B-B14F-4D97-AF65-F5344CB8AC3E}">
        <p14:creationId xmlns:p14="http://schemas.microsoft.com/office/powerpoint/2010/main" val="28859151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Cloud Solution Architect</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4"/>
          <a:stretch>
            <a:fillRect/>
          </a:stretch>
        </p:blipFill>
        <p:spPr>
          <a:xfrm>
            <a:off x="5919704" y="1125895"/>
            <a:ext cx="2624856" cy="2369334"/>
          </a:xfrm>
          <a:prstGeom prst="rect">
            <a:avLst/>
          </a:prstGeom>
          <a:ln>
            <a:noFill/>
          </a:ln>
          <a:effectLst>
            <a:outerShdw blurRad="292100" dist="139700" dir="2700000" algn="tl" rotWithShape="0">
              <a:srgbClr val="333333">
                <a:alpha val="65000"/>
              </a:srgbClr>
            </a:outerShdw>
          </a:effectLst>
        </p:spPr>
      </p:pic>
      <p:pic>
        <p:nvPicPr>
          <p:cNvPr id="9" name="Picture 2">
            <a:extLst>
              <a:ext uri="{FF2B5EF4-FFF2-40B4-BE49-F238E27FC236}">
                <a16:creationId xmlns:a16="http://schemas.microsoft.com/office/drawing/2014/main" id="{F84B938D-6511-4E88-8BD5-81DA0DEFBF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a:extLst>
              <a:ext uri="{FF2B5EF4-FFF2-40B4-BE49-F238E27FC236}">
                <a16:creationId xmlns:a16="http://schemas.microsoft.com/office/drawing/2014/main" id="{E44CB5D8-CB6E-455D-8402-FF33B97558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3" name="3D Model 12" descr="The Earth">
                <a:extLst>
                  <a:ext uri="{FF2B5EF4-FFF2-40B4-BE49-F238E27FC236}">
                    <a16:creationId xmlns:a16="http://schemas.microsoft.com/office/drawing/2014/main" id="{A3828198-3150-4BC2-A2D0-98D44C0DBD16}"/>
                  </a:ext>
                </a:extLst>
              </p:cNvPr>
              <p:cNvGraphicFramePr>
                <a:graphicFrameLocks noChangeAspect="1"/>
              </p:cNvGraphicFramePr>
              <p:nvPr>
                <p:extLst>
                  <p:ext uri="{D42A27DB-BD31-4B8C-83A1-F6EECF244321}">
                    <p14:modId xmlns:p14="http://schemas.microsoft.com/office/powerpoint/2010/main" val="453112174"/>
                  </p:ext>
                </p:extLst>
              </p:nvPr>
            </p:nvGraphicFramePr>
            <p:xfrm>
              <a:off x="7136811" y="2972310"/>
              <a:ext cx="1941417" cy="1979483"/>
            </p:xfrm>
            <a:graphic>
              <a:graphicData uri="http://schemas.microsoft.com/office/drawing/2017/model3d">
                <am3d:model3d r:embed="rId7">
                  <am3d:spPr>
                    <a:xfrm>
                      <a:off x="0" y="0"/>
                      <a:ext cx="1941417" cy="1979483"/>
                    </a:xfrm>
                    <a:prstGeom prst="rect">
                      <a:avLst/>
                    </a:prstGeom>
                  </am3d:spPr>
                  <am3d:camera>
                    <am3d:pos x="0" y="0" z="80516301"/>
                    <am3d:up dx="0" dy="36000000" dz="0"/>
                    <am3d:lookAt x="0" y="0" z="0"/>
                    <am3d:perspective fov="2700000"/>
                  </am3d:camera>
                  <am3d:trans>
                    <am3d:meterPerModelUnit n="4920067" d="1000000"/>
                    <am3d:preTrans dx="19744" dy="-17995985" dz="103"/>
                    <am3d:scale>
                      <am3d:sx n="1000000" d="1000000"/>
                      <am3d:sy n="1000000" d="1000000"/>
                      <am3d:sz n="1000000" d="1000000"/>
                    </am3d:scale>
                    <am3d:rot ax="3768342" ay="2478294" az="3125999"/>
                    <am3d:postTrans dx="0" dy="0" dz="0"/>
                  </am3d:trans>
                  <am3d:raster rName="Office3DRenderer" rVer="16.0.8326">
                    <am3d:blip r:embed="rId8"/>
                  </am3d:raster>
                  <am3d:objViewport viewportSz="340699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3" name="3D Model 12" descr="The Earth">
                <a:extLst>
                  <a:ext uri="{FF2B5EF4-FFF2-40B4-BE49-F238E27FC236}">
                    <a16:creationId xmlns:a16="http://schemas.microsoft.com/office/drawing/2014/main" id="{A3828198-3150-4BC2-A2D0-98D44C0DBD16}"/>
                  </a:ext>
                </a:extLst>
              </p:cNvPr>
              <p:cNvPicPr>
                <a:picLocks noGrp="1" noRot="1" noChangeAspect="1" noMove="1" noResize="1" noEditPoints="1" noAdjustHandles="1" noChangeArrowheads="1" noChangeShapeType="1" noCrop="1"/>
              </p:cNvPicPr>
              <p:nvPr/>
            </p:nvPicPr>
            <p:blipFill>
              <a:blip r:embed="rId8"/>
              <a:stretch>
                <a:fillRect/>
              </a:stretch>
            </p:blipFill>
            <p:spPr>
              <a:xfrm>
                <a:off x="7136811" y="2972310"/>
                <a:ext cx="1941417" cy="1979483"/>
              </a:xfrm>
              <a:prstGeom prst="rect">
                <a:avLst/>
              </a:prstGeom>
            </p:spPr>
          </p:pic>
        </mc:Fallback>
      </mc:AlternateContent>
      <p:sp>
        <p:nvSpPr>
          <p:cNvPr id="14" name="Arrow: Down 13">
            <a:extLst>
              <a:ext uri="{FF2B5EF4-FFF2-40B4-BE49-F238E27FC236}">
                <a16:creationId xmlns:a16="http://schemas.microsoft.com/office/drawing/2014/main" id="{EAF2FCBA-73C9-44BB-BA1F-CAD55ADBBD25}"/>
              </a:ext>
            </a:extLst>
          </p:cNvPr>
          <p:cNvSpPr/>
          <p:nvPr/>
        </p:nvSpPr>
        <p:spPr>
          <a:xfrm rot="19444092">
            <a:off x="7412903" y="3118032"/>
            <a:ext cx="584965" cy="658739"/>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AEFE7DAD-D1C6-4A68-8E3D-71EA5A50D8C5}"/>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spTree>
    <p:extLst>
      <p:ext uri="{BB962C8B-B14F-4D97-AF65-F5344CB8AC3E}">
        <p14:creationId xmlns:p14="http://schemas.microsoft.com/office/powerpoint/2010/main" val="34832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0"/>
                                  </p:stCondLst>
                                  <p:childTnLst>
                                    <p:set>
                                      <p:cBhvr>
                                        <p:cTn id="9" dur="1" fill="hold">
                                          <p:stCondLst>
                                            <p:cond delay="0"/>
                                          </p:stCondLst>
                                        </p:cTn>
                                        <p:tgtEl>
                                          <p:spTgt spid="14"/>
                                        </p:tgtEl>
                                        <p:attrNameLst>
                                          <p:attrName>style.visibility</p:attrName>
                                        </p:attrNameLst>
                                      </p:cBhvr>
                                      <p:to>
                                        <p:strVal val="visible"/>
                                      </p:to>
                                    </p:set>
                                  </p:childTnLst>
                                </p:cTn>
                              </p:par>
                            </p:childTnLst>
                          </p:cTn>
                        </p:par>
                        <p:par>
                          <p:cTn id="10" fill="hold">
                            <p:stCondLst>
                              <p:cond delay="1000"/>
                            </p:stCondLst>
                            <p:childTnLst>
                              <p:par>
                                <p:cTn id="11" presetID="39" presetClass="emph" presetSubtype="2" fill="hold" nodeType="afterEffect">
                                  <p:stCondLst>
                                    <p:cond delay="3750"/>
                                  </p:stCondLst>
                                  <p:childTnLst>
                                    <p:anim calcmode="lin" valueType="num">
                                      <p:cBhvr additive="sum">
                                        <p:cTn id="12" dur="2000" fill="hold"/>
                                        <p:tgtEl>
                                          <p:spTgt spid="13"/>
                                        </p:tgtEl>
                                        <p:attrNameLst>
                                          <p:attrName>3d.object.rotation.y</p:attrName>
                                        </p:attrNameLst>
                                      </p:cBhvr>
                                      <p:tavLst>
                                        <p:tav tm="0">
                                          <p:val>
                                            <p:fltVal val="0"/>
                                          </p:val>
                                        </p:tav>
                                        <p:tav tm="1120">
                                          <p:val>
                                            <p:fltVal val="-0.0012"/>
                                          </p:val>
                                        </p:tav>
                                        <p:tav tm="2250">
                                          <p:val>
                                            <p:fltVal val="-0.0098"/>
                                          </p:val>
                                        </p:tav>
                                        <p:tav tm="3370">
                                          <p:val>
                                            <p:fltVal val="-0.033"/>
                                          </p:val>
                                        </p:tav>
                                        <p:tav tm="4490">
                                          <p:val>
                                            <p:fltVal val="-0.0789"/>
                                          </p:val>
                                        </p:tav>
                                        <p:tav tm="5620">
                                          <p:val>
                                            <p:fltVal val="-0.1548"/>
                                          </p:val>
                                        </p:tav>
                                        <p:tav tm="6740">
                                          <p:val>
                                            <p:fltVal val="-0.267"/>
                                          </p:val>
                                        </p:tav>
                                        <p:tav tm="7870">
                                          <p:val>
                                            <p:fltVal val="-0.4235"/>
                                          </p:val>
                                        </p:tav>
                                        <p:tav tm="8990">
                                          <p:val>
                                            <p:fltVal val="-0.6337"/>
                                          </p:val>
                                        </p:tav>
                                        <p:tav tm="10110">
                                          <p:val>
                                            <p:fltVal val="-0.9013"/>
                                          </p:val>
                                        </p:tav>
                                        <p:tav tm="11240">
                                          <p:val>
                                            <p:fltVal val="-1.2353"/>
                                          </p:val>
                                        </p:tav>
                                        <p:tav tm="12360">
                                          <p:val>
                                            <p:fltVal val="-1.647"/>
                                          </p:val>
                                        </p:tav>
                                        <p:tav tm="13480">
                                          <p:val>
                                            <p:fltVal val="-2.0869"/>
                                          </p:val>
                                        </p:tav>
                                        <p:tav tm="14610">
                                          <p:val>
                                            <p:fltVal val="-2.4538"/>
                                          </p:val>
                                        </p:tav>
                                        <p:tav tm="15730">
                                          <p:val>
                                            <p:fltVal val="-2.7534"/>
                                          </p:val>
                                        </p:tav>
                                        <p:tav tm="16850">
                                          <p:val>
                                            <p:fltVal val="-2.9876"/>
                                          </p:val>
                                        </p:tav>
                                        <p:tav tm="17980">
                                          <p:val>
                                            <p:fltVal val="-3.1669"/>
                                          </p:val>
                                        </p:tav>
                                        <p:tav tm="19100">
                                          <p:val>
                                            <p:fltVal val="-3.2996"/>
                                          </p:val>
                                        </p:tav>
                                        <p:tav tm="20220">
                                          <p:val>
                                            <p:fltVal val="-3.3906"/>
                                          </p:val>
                                        </p:tav>
                                        <p:tav tm="21350">
                                          <p:val>
                                            <p:fltVal val="-3.4488"/>
                                          </p:val>
                                        </p:tav>
                                        <p:tav tm="22470">
                                          <p:val>
                                            <p:fltVal val="-3.4815"/>
                                          </p:val>
                                        </p:tav>
                                        <p:tav tm="23600">
                                          <p:val>
                                            <p:fltVal val="-3.4961"/>
                                          </p:val>
                                        </p:tav>
                                        <p:tav tm="24720">
                                          <p:val>
                                            <p:fltVal val="-3.4998"/>
                                          </p:val>
                                        </p:tav>
                                        <p:tav tm="25840">
                                          <p:val>
                                            <p:fltVal val="-3.0301"/>
                                          </p:val>
                                        </p:tav>
                                        <p:tav tm="26970">
                                          <p:val>
                                            <p:fltVal val="-0.9661"/>
                                          </p:val>
                                        </p:tav>
                                        <p:tav tm="28090">
                                          <p:val>
                                            <p:fltVal val="2.1525"/>
                                          </p:val>
                                        </p:tav>
                                        <p:tav tm="29210">
                                          <p:val>
                                            <p:fltVal val="6.1215"/>
                                          </p:val>
                                        </p:tav>
                                        <p:tav tm="30340">
                                          <p:val>
                                            <p:fltVal val="10.8322"/>
                                          </p:val>
                                        </p:tav>
                                        <p:tav tm="31460">
                                          <p:val>
                                            <p:fltVal val="16.2132"/>
                                          </p:val>
                                        </p:tav>
                                        <p:tav tm="32580">
                                          <p:val>
                                            <p:fltVal val="22.2128"/>
                                          </p:val>
                                        </p:tav>
                                        <p:tav tm="33710">
                                          <p:val>
                                            <p:fltVal val="28.7297"/>
                                          </p:val>
                                        </p:tav>
                                        <p:tav tm="34830">
                                          <p:val>
                                            <p:fltVal val="35.8493"/>
                                          </p:val>
                                        </p:tav>
                                        <p:tav tm="35960">
                                          <p:val>
                                            <p:fltVal val="43.4888"/>
                                          </p:val>
                                        </p:tav>
                                        <p:tav tm="37080">
                                          <p:val>
                                            <p:fltVal val="51.6257"/>
                                          </p:val>
                                        </p:tav>
                                        <p:tav tm="38200">
                                          <p:val>
                                            <p:fltVal val="60.2402"/>
                                          </p:val>
                                        </p:tav>
                                        <p:tav tm="39330">
                                          <p:val>
                                            <p:fltVal val="69.3155"/>
                                          </p:val>
                                        </p:tav>
                                        <p:tav tm="40450">
                                          <p:val>
                                            <p:fltVal val="78.8364"/>
                                          </p:val>
                                        </p:tav>
                                        <p:tav tm="41570">
                                          <p:val>
                                            <p:fltVal val="88.6987"/>
                                          </p:val>
                                        </p:tav>
                                        <p:tav tm="42700">
                                          <p:val>
                                            <p:fltVal val="99.0679"/>
                                          </p:val>
                                        </p:tav>
                                        <p:tav tm="43820">
                                          <p:val>
                                            <p:fltVal val="109.8461"/>
                                          </p:val>
                                        </p:tav>
                                        <p:tav tm="44940">
                                          <p:val>
                                            <p:fltVal val="121.0232"/>
                                          </p:val>
                                        </p:tav>
                                        <p:tav tm="46070">
                                          <p:val>
                                            <p:fltVal val="132.5899"/>
                                          </p:val>
                                        </p:tav>
                                        <p:tav tm="47190">
                                          <p:val>
                                            <p:fltVal val="144.5376"/>
                                          </p:val>
                                        </p:tav>
                                        <p:tav tm="48310">
                                          <p:val>
                                            <p:fltVal val="156.85851"/>
                                          </p:val>
                                        </p:tav>
                                        <p:tav tm="49440">
                                          <p:val>
                                            <p:fltVal val="169.43021"/>
                                          </p:val>
                                        </p:tav>
                                        <p:tav tm="50560">
                                          <p:val>
                                            <p:fltVal val="182.34309"/>
                                          </p:val>
                                        </p:tav>
                                        <p:tav tm="51690">
                                          <p:val>
                                            <p:fltVal val="195.1411"/>
                                          </p:val>
                                        </p:tav>
                                        <p:tav tm="52810">
                                          <p:val>
                                            <p:fltVal val="207.6945"/>
                                          </p:val>
                                        </p:tav>
                                        <p:tav tm="53930">
                                          <p:val>
                                            <p:fltVal val="219.77251"/>
                                          </p:val>
                                        </p:tav>
                                        <p:tav tm="55060">
                                          <p:val>
                                            <p:fltVal val="231.4814"/>
                                          </p:val>
                                        </p:tav>
                                        <p:tav tm="56180">
                                          <p:val>
                                            <p:fltVal val="242.91341"/>
                                          </p:val>
                                        </p:tav>
                                        <p:tav tm="57300">
                                          <p:val>
                                            <p:fltVal val="253.8558"/>
                                          </p:val>
                                        </p:tav>
                                        <p:tav tm="58430">
                                          <p:val>
                                            <p:fltVal val="264.40329"/>
                                          </p:val>
                                        </p:tav>
                                        <p:tav tm="59550">
                                          <p:val>
                                            <p:fltVal val="274.63501"/>
                                          </p:val>
                                        </p:tav>
                                        <p:tav tm="60670">
                                          <p:val>
                                            <p:fltVal val="284.35721"/>
                                          </p:val>
                                        </p:tav>
                                        <p:tav tm="61800">
                                          <p:val>
                                            <p:fltVal val="293.6507"/>
                                          </p:val>
                                        </p:tav>
                                        <p:tav tm="62920">
                                          <p:val>
                                            <p:fltVal val="302.57959"/>
                                          </p:val>
                                        </p:tav>
                                        <p:tav tm="64040">
                                          <p:val>
                                            <p:fltVal val="310.96921"/>
                                          </p:val>
                                        </p:tav>
                                        <p:tav tm="65170">
                                          <p:val>
                                            <p:fltVal val="318.88379"/>
                                          </p:val>
                                        </p:tav>
                                        <p:tav tm="66290">
                                          <p:val>
                                            <p:fltVal val="326.36801"/>
                                          </p:val>
                                        </p:tav>
                                        <p:tav tm="67420">
                                          <p:val>
                                            <p:fltVal val="333.26511"/>
                                          </p:val>
                                        </p:tav>
                                        <p:tav tm="68540">
                                          <p:val>
                                            <p:fltVal val="339.6712"/>
                                          </p:val>
                                        </p:tav>
                                        <p:tav tm="69660">
                                          <p:val>
                                            <p:fltVal val="345.43851"/>
                                          </p:val>
                                        </p:tav>
                                        <p:tav tm="70790">
                                          <p:val>
                                            <p:fltVal val="350.58469"/>
                                          </p:val>
                                        </p:tav>
                                        <p:tav tm="71910">
                                          <p:val>
                                            <p:fltVal val="355.09189"/>
                                          </p:val>
                                        </p:tav>
                                        <p:tav tm="73030">
                                          <p:val>
                                            <p:fltVal val="358.80179"/>
                                          </p:val>
                                        </p:tav>
                                        <p:tav tm="74160">
                                          <p:val>
                                            <p:fltVal val="361.63531"/>
                                          </p:val>
                                        </p:tav>
                                        <p:tav tm="75280">
                                          <p:val>
                                            <p:fltVal val="363.345"/>
                                          </p:val>
                                        </p:tav>
                                        <p:tav tm="76400">
                                          <p:val>
                                            <p:fltVal val="363.4978"/>
                                          </p:val>
                                        </p:tav>
                                        <p:tav tm="77530">
                                          <p:val>
                                            <p:fltVal val="363.47061"/>
                                          </p:val>
                                        </p:tav>
                                        <p:tav tm="78650">
                                          <p:val>
                                            <p:fltVal val="363.38339"/>
                                          </p:val>
                                        </p:tav>
                                        <p:tav tm="79780">
                                          <p:val>
                                            <p:fltVal val="363.20349"/>
                                          </p:val>
                                        </p:tav>
                                        <p:tav tm="80900">
                                          <p:val>
                                            <p:fltVal val="362.8963"/>
                                          </p:val>
                                        </p:tav>
                                        <p:tav tm="82020">
                                          <p:val>
                                            <p:fltVal val="362.4227"/>
                                          </p:val>
                                        </p:tav>
                                        <p:tav tm="83150">
                                          <p:val>
                                            <p:fltVal val="361.7569"/>
                                          </p:val>
                                        </p:tav>
                                        <p:tav tm="84270">
                                          <p:val>
                                            <p:fltVal val="361.0874"/>
                                          </p:val>
                                        </p:tav>
                                        <p:tav tm="85390">
                                          <p:val>
                                            <p:fltVal val="360.6105"/>
                                          </p:val>
                                        </p:tav>
                                        <p:tav tm="86520">
                                          <p:val>
                                            <p:fltVal val="360.30069"/>
                                          </p:val>
                                        </p:tav>
                                        <p:tav tm="87640">
                                          <p:val>
                                            <p:fltVal val="360.1188"/>
                                          </p:val>
                                        </p:tav>
                                        <p:tav tm="88760">
                                          <p:val>
                                            <p:fltVal val="360.03021"/>
                                          </p:val>
                                        </p:tav>
                                        <p:tav tm="89890">
                                          <p:val>
                                            <p:fltVal val="360.00229"/>
                                          </p:val>
                                        </p:tav>
                                        <p:tav tm="91010">
                                          <p:val>
                                            <p:fltVal val="360"/>
                                          </p:val>
                                        </p:tav>
                                        <p:tav tm="92130">
                                          <p:val>
                                            <p:fltVal val="360"/>
                                          </p:val>
                                        </p:tav>
                                        <p:tav tm="93260">
                                          <p:val>
                                            <p:fltVal val="360"/>
                                          </p:val>
                                        </p:tav>
                                        <p:tav tm="94380">
                                          <p:val>
                                            <p:fltVal val="360"/>
                                          </p:val>
                                        </p:tav>
                                        <p:tav tm="95510">
                                          <p:val>
                                            <p:fltVal val="360"/>
                                          </p:val>
                                        </p:tav>
                                        <p:tav tm="96630">
                                          <p:val>
                                            <p:fltVal val="360"/>
                                          </p:val>
                                        </p:tav>
                                        <p:tav tm="97750">
                                          <p:val>
                                            <p:fltVal val="360"/>
                                          </p:val>
                                        </p:tav>
                                        <p:tav tm="98880">
                                          <p:val>
                                            <p:fltVal val="360"/>
                                          </p:val>
                                        </p:tav>
                                        <p:tav tm="100000">
                                          <p:val>
                                            <p:fltVal val="360"/>
                                          </p:val>
                                        </p:tav>
                                      </p:tavLst>
                                    </p:anim>
                                    <p:anim calcmode="lin" valueType="num">
                                      <p:cBhvr additive="sum">
                                        <p:cTn id="13" dur="2000" fill="hold"/>
                                        <p:tgtEl>
                                          <p:spTgt spid="13"/>
                                        </p:tgtEl>
                                        <p:attrNameLst>
                                          <p:attrName>3d.object.translation.y</p:attrName>
                                        </p:attrNameLst>
                                      </p:cBhvr>
                                      <p:tavLst>
                                        <p:tav tm="0">
                                          <p:val>
                                            <p:fltVal val="0"/>
                                          </p:val>
                                        </p:tav>
                                        <p:tav tm="1120">
                                          <p:val>
                                            <p:fltVal val="0"/>
                                          </p:val>
                                        </p:tav>
                                        <p:tav tm="2250">
                                          <p:val>
                                            <p:fltVal val="-10E-5"/>
                                          </p:val>
                                        </p:tav>
                                        <p:tav tm="3370">
                                          <p:val>
                                            <p:fltVal val="-0.0004"/>
                                          </p:val>
                                        </p:tav>
                                        <p:tav tm="4490">
                                          <p:val>
                                            <p:fltVal val="-0.0011"/>
                                          </p:val>
                                        </p:tav>
                                        <p:tav tm="5620">
                                          <p:val>
                                            <p:fltVal val="-0.0021"/>
                                          </p:val>
                                        </p:tav>
                                        <p:tav tm="6740">
                                          <p:val>
                                            <p:fltVal val="-0.0037"/>
                                          </p:val>
                                        </p:tav>
                                        <p:tav tm="7870">
                                          <p:val>
                                            <p:fltVal val="-0.0059"/>
                                          </p:val>
                                        </p:tav>
                                        <p:tav tm="8990">
                                          <p:val>
                                            <p:fltVal val="-0.0088"/>
                                          </p:val>
                                        </p:tav>
                                        <p:tav tm="10110">
                                          <p:val>
                                            <p:fltVal val="-0.0125"/>
                                          </p:val>
                                        </p:tav>
                                        <p:tav tm="11240">
                                          <p:val>
                                            <p:fltVal val="-0.0162"/>
                                          </p:val>
                                        </p:tav>
                                        <p:tav tm="12360">
                                          <p:val>
                                            <p:fltVal val="-0.0191"/>
                                          </p:val>
                                        </p:tav>
                                        <p:tav tm="13480">
                                          <p:val>
                                            <p:fltVal val="-0.0213"/>
                                          </p:val>
                                        </p:tav>
                                        <p:tav tm="14610">
                                          <p:val>
                                            <p:fltVal val="-0.0228"/>
                                          </p:val>
                                        </p:tav>
                                        <p:tav tm="15730">
                                          <p:val>
                                            <p:fltVal val="-0.0239"/>
                                          </p:val>
                                        </p:tav>
                                        <p:tav tm="16850">
                                          <p:val>
                                            <p:fltVal val="-0.0245"/>
                                          </p:val>
                                        </p:tav>
                                        <p:tav tm="17980">
                                          <p:val>
                                            <p:fltVal val="-0.0248"/>
                                          </p:val>
                                        </p:tav>
                                        <p:tav tm="19100">
                                          <p:val>
                                            <p:fltVal val="-0.0249"/>
                                          </p:val>
                                        </p:tav>
                                        <p:tav tm="20220">
                                          <p:val>
                                            <p:fltVal val="-0.0249"/>
                                          </p:val>
                                        </p:tav>
                                        <p:tav tm="21350">
                                          <p:val>
                                            <p:fltVal val="-0.0248"/>
                                          </p:val>
                                        </p:tav>
                                        <p:tav tm="22470">
                                          <p:val>
                                            <p:fltVal val="-0.0241"/>
                                          </p:val>
                                        </p:tav>
                                        <p:tav tm="23600">
                                          <p:val>
                                            <p:fltVal val="-0.022"/>
                                          </p:val>
                                        </p:tav>
                                        <p:tav tm="24720">
                                          <p:val>
                                            <p:fltVal val="-0.0179"/>
                                          </p:val>
                                        </p:tav>
                                        <p:tav tm="25840">
                                          <p:val>
                                            <p:fltVal val="-0.0113"/>
                                          </p:val>
                                        </p:tav>
                                        <p:tav tm="26970">
                                          <p:val>
                                            <p:fltVal val="-0.0013"/>
                                          </p:val>
                                        </p:tav>
                                        <p:tav tm="28090">
                                          <p:val>
                                            <p:fltVal val="0.0124"/>
                                          </p:val>
                                        </p:tav>
                                        <p:tav tm="29210">
                                          <p:val>
                                            <p:fltVal val="0.0309"/>
                                          </p:val>
                                        </p:tav>
                                        <p:tav tm="30340">
                                          <p:val>
                                            <p:fltVal val="0.0546"/>
                                          </p:val>
                                        </p:tav>
                                        <p:tav tm="31460">
                                          <p:val>
                                            <p:fltVal val="0.0842"/>
                                          </p:val>
                                        </p:tav>
                                        <p:tav tm="32580">
                                          <p:val>
                                            <p:fltVal val="0.1204"/>
                                          </p:val>
                                        </p:tav>
                                        <p:tav tm="33710">
                                          <p:val>
                                            <p:fltVal val="0.1634"/>
                                          </p:val>
                                        </p:tav>
                                        <p:tav tm="34830">
                                          <p:val>
                                            <p:fltVal val="0.2145"/>
                                          </p:val>
                                        </p:tav>
                                        <p:tav tm="35960">
                                          <p:val>
                                            <p:fltVal val="0.2711"/>
                                          </p:val>
                                        </p:tav>
                                        <p:tav tm="37080">
                                          <p:val>
                                            <p:fltVal val="0.3207"/>
                                          </p:val>
                                        </p:tav>
                                        <p:tav tm="38200">
                                          <p:val>
                                            <p:fltVal val="0.3625"/>
                                          </p:val>
                                        </p:tav>
                                        <p:tav tm="39330">
                                          <p:val>
                                            <p:fltVal val="0.3973"/>
                                          </p:val>
                                        </p:tav>
                                        <p:tav tm="40450">
                                          <p:val>
                                            <p:fltVal val="0.4256"/>
                                          </p:val>
                                        </p:tav>
                                        <p:tav tm="41570">
                                          <p:val>
                                            <p:fltVal val="0.448"/>
                                          </p:val>
                                        </p:tav>
                                        <p:tav tm="42700">
                                          <p:val>
                                            <p:fltVal val="0.4655"/>
                                          </p:val>
                                        </p:tav>
                                        <p:tav tm="43820">
                                          <p:val>
                                            <p:fltVal val="0.4786"/>
                                          </p:val>
                                        </p:tav>
                                        <p:tav tm="44940">
                                          <p:val>
                                            <p:fltVal val="0.4878"/>
                                          </p:val>
                                        </p:tav>
                                        <p:tav tm="46070">
                                          <p:val>
                                            <p:fltVal val="0.4939"/>
                                          </p:val>
                                        </p:tav>
                                        <p:tav tm="47190">
                                          <p:val>
                                            <p:fltVal val="0.4975"/>
                                          </p:val>
                                        </p:tav>
                                        <p:tav tm="48310">
                                          <p:val>
                                            <p:fltVal val="0.4993"/>
                                          </p:val>
                                        </p:tav>
                                        <p:tav tm="49440">
                                          <p:val>
                                            <p:fltVal val="0.4999"/>
                                          </p:val>
                                        </p:tav>
                                        <p:tav tm="50560">
                                          <p:val>
                                            <p:fltVal val="0.4999"/>
                                          </p:val>
                                        </p:tav>
                                        <p:tav tm="51690">
                                          <p:val>
                                            <p:fltVal val="0.4998"/>
                                          </p:val>
                                        </p:tav>
                                        <p:tav tm="52810">
                                          <p:val>
                                            <p:fltVal val="0.4988"/>
                                          </p:val>
                                        </p:tav>
                                        <p:tav tm="53930">
                                          <p:val>
                                            <p:fltVal val="0.4965"/>
                                          </p:val>
                                        </p:tav>
                                        <p:tav tm="55060">
                                          <p:val>
                                            <p:fltVal val="0.4921"/>
                                          </p:val>
                                        </p:tav>
                                        <p:tav tm="56180">
                                          <p:val>
                                            <p:fltVal val="0.485"/>
                                          </p:val>
                                        </p:tav>
                                        <p:tav tm="57300">
                                          <p:val>
                                            <p:fltVal val="0.4746"/>
                                          </p:val>
                                        </p:tav>
                                        <p:tav tm="58430">
                                          <p:val>
                                            <p:fltVal val="0.4603"/>
                                          </p:val>
                                        </p:tav>
                                        <p:tav tm="59550">
                                          <p:val>
                                            <p:fltVal val="0.4411"/>
                                          </p:val>
                                        </p:tav>
                                        <p:tav tm="60670">
                                          <p:val>
                                            <p:fltVal val="0.4169"/>
                                          </p:val>
                                        </p:tav>
                                        <p:tav tm="61800">
                                          <p:val>
                                            <p:fltVal val="0.3868"/>
                                          </p:val>
                                        </p:tav>
                                        <p:tav tm="62920">
                                          <p:val>
                                            <p:fltVal val="0.3499"/>
                                          </p:val>
                                        </p:tav>
                                        <p:tav tm="64040">
                                          <p:val>
                                            <p:fltVal val="0.306"/>
                                          </p:val>
                                        </p:tav>
                                        <p:tav tm="65170">
                                          <p:val>
                                            <p:fltVal val="0.2544"/>
                                          </p:val>
                                        </p:tav>
                                        <p:tav tm="66290">
                                          <p:val>
                                            <p:fltVal val="0.1981"/>
                                          </p:val>
                                        </p:tav>
                                        <p:tav tm="67420">
                                          <p:val>
                                            <p:fltVal val="0.1498"/>
                                          </p:val>
                                        </p:tav>
                                        <p:tav tm="68540">
                                          <p:val>
                                            <p:fltVal val="0.1087"/>
                                          </p:val>
                                        </p:tav>
                                        <p:tav tm="69660">
                                          <p:val>
                                            <p:fltVal val="0.0748"/>
                                          </p:val>
                                        </p:tav>
                                        <p:tav tm="70790">
                                          <p:val>
                                            <p:fltVal val="0.0473"/>
                                          </p:val>
                                        </p:tav>
                                        <p:tav tm="71910">
                                          <p:val>
                                            <p:fltVal val="0.0251"/>
                                          </p:val>
                                        </p:tav>
                                        <p:tav tm="73030">
                                          <p:val>
                                            <p:fltVal val="0.0082"/>
                                          </p:val>
                                        </p:tav>
                                        <p:tav tm="74160">
                                          <p:val>
                                            <p:fltVal val="-0.0044"/>
                                          </p:val>
                                        </p:tav>
                                        <p:tav tm="75280">
                                          <p:val>
                                            <p:fltVal val="-0.0134"/>
                                          </p:val>
                                        </p:tav>
                                        <p:tav tm="76400">
                                          <p:val>
                                            <p:fltVal val="-0.0192"/>
                                          </p:val>
                                        </p:tav>
                                        <p:tav tm="77530">
                                          <p:val>
                                            <p:fltVal val="-0.0227"/>
                                          </p:val>
                                        </p:tav>
                                        <p:tav tm="78650">
                                          <p:val>
                                            <p:fltVal val="-0.0244"/>
                                          </p:val>
                                        </p:tav>
                                        <p:tav tm="79780">
                                          <p:val>
                                            <p:fltVal val="-0.0249"/>
                                          </p:val>
                                        </p:tav>
                                        <p:tav tm="80900">
                                          <p:val>
                                            <p:fltVal val="-0.0249"/>
                                          </p:val>
                                        </p:tav>
                                        <p:tav tm="82020">
                                          <p:val>
                                            <p:fltVal val="-0.0244"/>
                                          </p:val>
                                        </p:tav>
                                        <p:tav tm="83150">
                                          <p:val>
                                            <p:fltVal val="-0.0219"/>
                                          </p:val>
                                        </p:tav>
                                        <p:tav tm="84270">
                                          <p:val>
                                            <p:fltVal val="-0.0156"/>
                                          </p:val>
                                        </p:tav>
                                        <p:tav tm="85390">
                                          <p:val>
                                            <p:fltVal val="-0.0039"/>
                                          </p:val>
                                        </p:tav>
                                        <p:tav tm="86520">
                                          <p:val>
                                            <p:fltVal val="0.0104"/>
                                          </p:val>
                                        </p:tav>
                                        <p:tav tm="87640">
                                          <p:val>
                                            <p:fltVal val="0.0192"/>
                                          </p:val>
                                        </p:tav>
                                        <p:tav tm="88760">
                                          <p:val>
                                            <p:fltVal val="0.0235"/>
                                          </p:val>
                                        </p:tav>
                                        <p:tav tm="89890">
                                          <p:val>
                                            <p:fltVal val="0.0248"/>
                                          </p:val>
                                        </p:tav>
                                        <p:tav tm="91010">
                                          <p:val>
                                            <p:fltVal val="0.0249"/>
                                          </p:val>
                                        </p:tav>
                                        <p:tav tm="92130">
                                          <p:val>
                                            <p:fltVal val="0.0247"/>
                                          </p:val>
                                        </p:tav>
                                        <p:tav tm="93260">
                                          <p:val>
                                            <p:fltVal val="0.0234"/>
                                          </p:val>
                                        </p:tav>
                                        <p:tav tm="94380">
                                          <p:val>
                                            <p:fltVal val="0.0202"/>
                                          </p:val>
                                        </p:tav>
                                        <p:tav tm="95510">
                                          <p:val>
                                            <p:fltVal val="0.0143"/>
                                          </p:val>
                                        </p:tav>
                                        <p:tav tm="96630">
                                          <p:val>
                                            <p:fltVal val="0.0071"/>
                                          </p:val>
                                        </p:tav>
                                        <p:tav tm="97750">
                                          <p:val>
                                            <p:fltVal val="0.0027"/>
                                          </p:val>
                                        </p:tav>
                                        <p:tav tm="98880">
                                          <p:val>
                                            <p:fltVal val="0.0007"/>
                                          </p:val>
                                        </p:tav>
                                        <p:tav tm="100000">
                                          <p:val>
                                            <p:fltVal val="0"/>
                                          </p:val>
                                        </p:tav>
                                      </p:tavLst>
                                    </p:anim>
                                    <p:anim calcmode="lin" valueType="num">
                                      <p:cBhvr additive="mult">
                                        <p:cTn id="14" dur="2000" fill="hold"/>
                                        <p:tgtEl>
                                          <p:spTgt spid="13"/>
                                        </p:tgtEl>
                                        <p:attrNameLst>
                                          <p:attrName>3d.object.scale.x</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5" dur="2000" fill="hold"/>
                                        <p:tgtEl>
                                          <p:spTgt spid="13"/>
                                        </p:tgtEl>
                                        <p:attrNameLst>
                                          <p:attrName>3d.object.scale.y</p:attrName>
                                        </p:attrNameLst>
                                      </p:cBhvr>
                                      <p:tavLst>
                                        <p:tav tm="0">
                                          <p:val>
                                            <p:fltVal val="1"/>
                                          </p:val>
                                        </p:tav>
                                        <p:tav tm="1120">
                                          <p:val>
                                            <p:fltVal val="0.9999"/>
                                          </p:val>
                                        </p:tav>
                                        <p:tav tm="2250">
                                          <p:val>
                                            <p:fltVal val="0.9994"/>
                                          </p:val>
                                        </p:tav>
                                        <p:tav tm="3370">
                                          <p:val>
                                            <p:fltVal val="0.9981"/>
                                          </p:val>
                                        </p:tav>
                                        <p:tav tm="4490">
                                          <p:val>
                                            <p:fltVal val="0.9955"/>
                                          </p:val>
                                        </p:tav>
                                        <p:tav tm="5620">
                                          <p:val>
                                            <p:fltVal val="0.9913"/>
                                          </p:val>
                                        </p:tav>
                                        <p:tav tm="6740">
                                          <p:val>
                                            <p:fltVal val="0.985"/>
                                          </p:val>
                                        </p:tav>
                                        <p:tav tm="7870">
                                          <p:val>
                                            <p:fltVal val="0.9763"/>
                                          </p:val>
                                        </p:tav>
                                        <p:tav tm="8990">
                                          <p:val>
                                            <p:fltVal val="0.9646"/>
                                          </p:val>
                                        </p:tav>
                                        <p:tav tm="10110">
                                          <p:val>
                                            <p:fltVal val="0.9497"/>
                                          </p:val>
                                        </p:tav>
                                        <p:tav tm="11240">
                                          <p:val>
                                            <p:fltVal val="0.9348"/>
                                          </p:val>
                                        </p:tav>
                                        <p:tav tm="12360">
                                          <p:val>
                                            <p:fltVal val="0.9232"/>
                                          </p:val>
                                        </p:tav>
                                        <p:tav tm="13480">
                                          <p:val>
                                            <p:fltVal val="0.9146"/>
                                          </p:val>
                                        </p:tav>
                                        <p:tav tm="14610">
                                          <p:val>
                                            <p:fltVal val="0.9084"/>
                                          </p:val>
                                        </p:tav>
                                        <p:tav tm="15730">
                                          <p:val>
                                            <p:fltVal val="0.9042"/>
                                          </p:val>
                                        </p:tav>
                                        <p:tav tm="16850">
                                          <p:val>
                                            <p:fltVal val="0.9017"/>
                                          </p:val>
                                        </p:tav>
                                        <p:tav tm="17980">
                                          <p:val>
                                            <p:fltVal val="0.9005"/>
                                          </p:val>
                                        </p:tav>
                                        <p:tav tm="19100">
                                          <p:val>
                                            <p:fltVal val="0.9"/>
                                          </p:val>
                                        </p:tav>
                                        <p:tav tm="20220">
                                          <p:val>
                                            <p:fltVal val="0.8999"/>
                                          </p:val>
                                        </p:tav>
                                        <p:tav tm="21350">
                                          <p:val>
                                            <p:fltVal val="0.9006"/>
                                          </p:val>
                                        </p:tav>
                                        <p:tav tm="22470">
                                          <p:val>
                                            <p:fltVal val="0.9046"/>
                                          </p:val>
                                        </p:tav>
                                        <p:tav tm="23600">
                                          <p:val>
                                            <p:fltVal val="0.9153"/>
                                          </p:val>
                                        </p:tav>
                                        <p:tav tm="24720">
                                          <p:val>
                                            <p:fltVal val="0.9362"/>
                                          </p:val>
                                        </p:tav>
                                        <p:tav tm="25840">
                                          <p:val>
                                            <p:fltVal val="0.9659"/>
                                          </p:val>
                                        </p:tav>
                                        <p:tav tm="26970">
                                          <p:val>
                                            <p:fltVal val="0.9858"/>
                                          </p:val>
                                        </p:tav>
                                        <p:tav tm="28090">
                                          <p:val>
                                            <p:fltVal val="0.9959"/>
                                          </p:val>
                                        </p:tav>
                                        <p:tav tm="29210">
                                          <p:val>
                                            <p:fltVal val="0.9995"/>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0.9998"/>
                                          </p:val>
                                        </p:tav>
                                        <p:tav tm="68540">
                                          <p:val>
                                            <p:fltVal val="0.9987"/>
                                          </p:val>
                                        </p:tav>
                                        <p:tav tm="69660">
                                          <p:val>
                                            <p:fltVal val="0.9955"/>
                                          </p:val>
                                        </p:tav>
                                        <p:tav tm="70790">
                                          <p:val>
                                            <p:fltVal val="0.9888"/>
                                          </p:val>
                                        </p:tav>
                                        <p:tav tm="71910">
                                          <p:val>
                                            <p:fltVal val="0.9775"/>
                                          </p:val>
                                        </p:tav>
                                        <p:tav tm="73030">
                                          <p:val>
                                            <p:fltVal val="0.9605"/>
                                          </p:val>
                                        </p:tav>
                                        <p:tav tm="74160">
                                          <p:val>
                                            <p:fltVal val="0.9385"/>
                                          </p:val>
                                        </p:tav>
                                        <p:tav tm="75280">
                                          <p:val>
                                            <p:fltVal val="0.9217"/>
                                          </p:val>
                                        </p:tav>
                                        <p:tav tm="76400">
                                          <p:val>
                                            <p:fltVal val="0.9107"/>
                                          </p:val>
                                        </p:tav>
                                        <p:tav tm="77530">
                                          <p:val>
                                            <p:fltVal val="0.9042"/>
                                          </p:val>
                                        </p:tav>
                                        <p:tav tm="78650">
                                          <p:val>
                                            <p:fltVal val="0.901"/>
                                          </p:val>
                                        </p:tav>
                                        <p:tav tm="79780">
                                          <p:val>
                                            <p:fltVal val="0.9"/>
                                          </p:val>
                                        </p:tav>
                                        <p:tav tm="80900">
                                          <p:val>
                                            <p:fltVal val="0.9"/>
                                          </p:val>
                                        </p:tav>
                                        <p:tav tm="82020">
                                          <p:val>
                                            <p:fltVal val="0.901"/>
                                          </p:val>
                                        </p:tav>
                                        <p:tav tm="83150">
                                          <p:val>
                                            <p:fltVal val="0.9061"/>
                                          </p:val>
                                        </p:tav>
                                        <p:tav tm="84270">
                                          <p:val>
                                            <p:fltVal val="0.9186"/>
                                          </p:val>
                                        </p:tav>
                                        <p:tav tm="85390">
                                          <p:val>
                                            <p:fltVal val="0.942"/>
                                          </p:val>
                                        </p:tav>
                                        <p:tav tm="86520">
                                          <p:val>
                                            <p:fltVal val="0.9709"/>
                                          </p:val>
                                        </p:tav>
                                        <p:tav tm="87640">
                                          <p:val>
                                            <p:fltVal val="0.9885"/>
                                          </p:val>
                                        </p:tav>
                                        <p:tav tm="88760">
                                          <p:val>
                                            <p:fltVal val="0.997"/>
                                          </p:val>
                                        </p:tav>
                                        <p:tav tm="89890">
                                          <p:val>
                                            <p:fltVal val="0.9997"/>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anim calcmode="lin" valueType="num">
                                      <p:cBhvr additive="mult">
                                        <p:cTn id="16" dur="2000" fill="hold"/>
                                        <p:tgtEl>
                                          <p:spTgt spid="13"/>
                                        </p:tgtEl>
                                        <p:attrNameLst>
                                          <p:attrName>3d.object.scale.z</p:attrName>
                                        </p:attrNameLst>
                                      </p:cBhvr>
                                      <p:tavLst>
                                        <p:tav tm="0">
                                          <p:val>
                                            <p:fltVal val="1"/>
                                          </p:val>
                                        </p:tav>
                                        <p:tav tm="1120">
                                          <p:val>
                                            <p:fltVal val="1"/>
                                          </p:val>
                                        </p:tav>
                                        <p:tav tm="2250">
                                          <p:val>
                                            <p:fltVal val="1.0002"/>
                                          </p:val>
                                        </p:tav>
                                        <p:tav tm="3370">
                                          <p:val>
                                            <p:fltVal val="1.0009"/>
                                          </p:val>
                                        </p:tav>
                                        <p:tav tm="4490">
                                          <p:val>
                                            <p:fltVal val="1.0023"/>
                                          </p:val>
                                        </p:tav>
                                        <p:tav tm="5620">
                                          <p:val>
                                            <p:fltVal val="1.0046"/>
                                          </p:val>
                                        </p:tav>
                                        <p:tav tm="6740">
                                          <p:val>
                                            <p:fltVal val="1.008"/>
                                          </p:val>
                                        </p:tav>
                                        <p:tav tm="7870">
                                          <p:val>
                                            <p:fltVal val="1.0127"/>
                                          </p:val>
                                        </p:tav>
                                        <p:tav tm="8990">
                                          <p:val>
                                            <p:fltVal val="1.019"/>
                                          </p:val>
                                        </p:tav>
                                        <p:tav tm="10110">
                                          <p:val>
                                            <p:fltVal val="1.0271"/>
                                          </p:val>
                                        </p:tav>
                                        <p:tav tm="11240">
                                          <p:val>
                                            <p:fltVal val="1.0351"/>
                                          </p:val>
                                        </p:tav>
                                        <p:tav tm="12360">
                                          <p:val>
                                            <p:fltVal val="1.0414"/>
                                          </p:val>
                                        </p:tav>
                                        <p:tav tm="13480">
                                          <p:val>
                                            <p:fltVal val="1.046"/>
                                          </p:val>
                                        </p:tav>
                                        <p:tav tm="14610">
                                          <p:val>
                                            <p:fltVal val="1.0494"/>
                                          </p:val>
                                        </p:tav>
                                        <p:tav tm="15730">
                                          <p:val>
                                            <p:fltVal val="1.0516"/>
                                          </p:val>
                                        </p:tav>
                                        <p:tav tm="16850">
                                          <p:val>
                                            <p:fltVal val="1.053"/>
                                          </p:val>
                                        </p:tav>
                                        <p:tav tm="17980">
                                          <p:val>
                                            <p:fltVal val="1.0537"/>
                                          </p:val>
                                        </p:tav>
                                        <p:tav tm="19100">
                                          <p:val>
                                            <p:fltVal val="1.0539"/>
                                          </p:val>
                                        </p:tav>
                                        <p:tav tm="20220">
                                          <p:val>
                                            <p:fltVal val="1.054"/>
                                          </p:val>
                                        </p:tav>
                                        <p:tav tm="21350">
                                          <p:val>
                                            <p:fltVal val="1.0536"/>
                                          </p:val>
                                        </p:tav>
                                        <p:tav tm="22470">
                                          <p:val>
                                            <p:fltVal val="1.0515"/>
                                          </p:val>
                                        </p:tav>
                                        <p:tav tm="23600">
                                          <p:val>
                                            <p:fltVal val="1.0457"/>
                                          </p:val>
                                        </p:tav>
                                        <p:tav tm="24720">
                                          <p:val>
                                            <p:fltVal val="1.0344"/>
                                          </p:val>
                                        </p:tav>
                                        <p:tav tm="25840">
                                          <p:val>
                                            <p:fltVal val="1.0183"/>
                                          </p:val>
                                        </p:tav>
                                        <p:tav tm="26970">
                                          <p:val>
                                            <p:fltVal val="1.0076"/>
                                          </p:val>
                                        </p:tav>
                                        <p:tav tm="28090">
                                          <p:val>
                                            <p:fltVal val="1.0021"/>
                                          </p:val>
                                        </p:tav>
                                        <p:tav tm="29210">
                                          <p:val>
                                            <p:fltVal val="1.0002"/>
                                          </p:val>
                                        </p:tav>
                                        <p:tav tm="30340">
                                          <p:val>
                                            <p:fltVal val="1"/>
                                          </p:val>
                                        </p:tav>
                                        <p:tav tm="31460">
                                          <p:val>
                                            <p:fltVal val="1"/>
                                          </p:val>
                                        </p:tav>
                                        <p:tav tm="32580">
                                          <p:val>
                                            <p:fltVal val="1"/>
                                          </p:val>
                                        </p:tav>
                                        <p:tav tm="33710">
                                          <p:val>
                                            <p:fltVal val="1"/>
                                          </p:val>
                                        </p:tav>
                                        <p:tav tm="34830">
                                          <p:val>
                                            <p:fltVal val="1"/>
                                          </p:val>
                                        </p:tav>
                                        <p:tav tm="35960">
                                          <p:val>
                                            <p:fltVal val="1"/>
                                          </p:val>
                                        </p:tav>
                                        <p:tav tm="37080">
                                          <p:val>
                                            <p:fltVal val="1"/>
                                          </p:val>
                                        </p:tav>
                                        <p:tav tm="38200">
                                          <p:val>
                                            <p:fltVal val="1"/>
                                          </p:val>
                                        </p:tav>
                                        <p:tav tm="39330">
                                          <p:val>
                                            <p:fltVal val="1"/>
                                          </p:val>
                                        </p:tav>
                                        <p:tav tm="40450">
                                          <p:val>
                                            <p:fltVal val="1"/>
                                          </p:val>
                                        </p:tav>
                                        <p:tav tm="41570">
                                          <p:val>
                                            <p:fltVal val="1"/>
                                          </p:val>
                                        </p:tav>
                                        <p:tav tm="42700">
                                          <p:val>
                                            <p:fltVal val="1"/>
                                          </p:val>
                                        </p:tav>
                                        <p:tav tm="43820">
                                          <p:val>
                                            <p:fltVal val="1"/>
                                          </p:val>
                                        </p:tav>
                                        <p:tav tm="44940">
                                          <p:val>
                                            <p:fltVal val="1"/>
                                          </p:val>
                                        </p:tav>
                                        <p:tav tm="46070">
                                          <p:val>
                                            <p:fltVal val="1"/>
                                          </p:val>
                                        </p:tav>
                                        <p:tav tm="47190">
                                          <p:val>
                                            <p:fltVal val="1"/>
                                          </p:val>
                                        </p:tav>
                                        <p:tav tm="48310">
                                          <p:val>
                                            <p:fltVal val="1"/>
                                          </p:val>
                                        </p:tav>
                                        <p:tav tm="49440">
                                          <p:val>
                                            <p:fltVal val="1"/>
                                          </p:val>
                                        </p:tav>
                                        <p:tav tm="50560">
                                          <p:val>
                                            <p:fltVal val="1"/>
                                          </p:val>
                                        </p:tav>
                                        <p:tav tm="51690">
                                          <p:val>
                                            <p:fltVal val="1"/>
                                          </p:val>
                                        </p:tav>
                                        <p:tav tm="52810">
                                          <p:val>
                                            <p:fltVal val="1"/>
                                          </p:val>
                                        </p:tav>
                                        <p:tav tm="53930">
                                          <p:val>
                                            <p:fltVal val="1"/>
                                          </p:val>
                                        </p:tav>
                                        <p:tav tm="55060">
                                          <p:val>
                                            <p:fltVal val="1"/>
                                          </p:val>
                                        </p:tav>
                                        <p:tav tm="56180">
                                          <p:val>
                                            <p:fltVal val="1"/>
                                          </p:val>
                                        </p:tav>
                                        <p:tav tm="57300">
                                          <p:val>
                                            <p:fltVal val="1"/>
                                          </p:val>
                                        </p:tav>
                                        <p:tav tm="58430">
                                          <p:val>
                                            <p:fltVal val="1"/>
                                          </p:val>
                                        </p:tav>
                                        <p:tav tm="59550">
                                          <p:val>
                                            <p:fltVal val="1"/>
                                          </p:val>
                                        </p:tav>
                                        <p:tav tm="60670">
                                          <p:val>
                                            <p:fltVal val="1"/>
                                          </p:val>
                                        </p:tav>
                                        <p:tav tm="61800">
                                          <p:val>
                                            <p:fltVal val="1"/>
                                          </p:val>
                                        </p:tav>
                                        <p:tav tm="62920">
                                          <p:val>
                                            <p:fltVal val="1"/>
                                          </p:val>
                                        </p:tav>
                                        <p:tav tm="64040">
                                          <p:val>
                                            <p:fltVal val="1"/>
                                          </p:val>
                                        </p:tav>
                                        <p:tav tm="65170">
                                          <p:val>
                                            <p:fltVal val="1"/>
                                          </p:val>
                                        </p:tav>
                                        <p:tav tm="66290">
                                          <p:val>
                                            <p:fltVal val="1"/>
                                          </p:val>
                                        </p:tav>
                                        <p:tav tm="67420">
                                          <p:val>
                                            <p:fltVal val="1"/>
                                          </p:val>
                                        </p:tav>
                                        <p:tav tm="68540">
                                          <p:val>
                                            <p:fltVal val="1.0006"/>
                                          </p:val>
                                        </p:tav>
                                        <p:tav tm="69660">
                                          <p:val>
                                            <p:fltVal val="1.0024"/>
                                          </p:val>
                                        </p:tav>
                                        <p:tav tm="70790">
                                          <p:val>
                                            <p:fltVal val="1.006"/>
                                          </p:val>
                                        </p:tav>
                                        <p:tav tm="71910">
                                          <p:val>
                                            <p:fltVal val="1.0121"/>
                                          </p:val>
                                        </p:tav>
                                        <p:tav tm="73030">
                                          <p:val>
                                            <p:fltVal val="1.0213"/>
                                          </p:val>
                                        </p:tav>
                                        <p:tav tm="74160">
                                          <p:val>
                                            <p:fltVal val="1.0331"/>
                                          </p:val>
                                        </p:tav>
                                        <p:tav tm="75280">
                                          <p:val>
                                            <p:fltVal val="1.0422"/>
                                          </p:val>
                                        </p:tav>
                                        <p:tav tm="76400">
                                          <p:val>
                                            <p:fltVal val="1.0482"/>
                                          </p:val>
                                        </p:tav>
                                        <p:tav tm="77530">
                                          <p:val>
                                            <p:fltVal val="1.0516"/>
                                          </p:val>
                                        </p:tav>
                                        <p:tav tm="78650">
                                          <p:val>
                                            <p:fltVal val="1.0534"/>
                                          </p:val>
                                        </p:tav>
                                        <p:tav tm="79780">
                                          <p:val>
                                            <p:fltVal val="1.0539"/>
                                          </p:val>
                                        </p:tav>
                                        <p:tav tm="80900">
                                          <p:val>
                                            <p:fltVal val="1.0539"/>
                                          </p:val>
                                        </p:tav>
                                        <p:tav tm="82020">
                                          <p:val>
                                            <p:fltVal val="1.0534"/>
                                          </p:val>
                                        </p:tav>
                                        <p:tav tm="83150">
                                          <p:val>
                                            <p:fltVal val="1.0506"/>
                                          </p:val>
                                        </p:tav>
                                        <p:tav tm="84270">
                                          <p:val>
                                            <p:fltVal val="1.0439"/>
                                          </p:val>
                                        </p:tav>
                                        <p:tav tm="85390">
                                          <p:val>
                                            <p:fltVal val="1.0312"/>
                                          </p:val>
                                        </p:tav>
                                        <p:tav tm="86520">
                                          <p:val>
                                            <p:fltVal val="1.0156"/>
                                          </p:val>
                                        </p:tav>
                                        <p:tav tm="87640">
                                          <p:val>
                                            <p:fltVal val="1.0061"/>
                                          </p:val>
                                        </p:tav>
                                        <p:tav tm="88760">
                                          <p:val>
                                            <p:fltVal val="1.0015"/>
                                          </p:val>
                                        </p:tav>
                                        <p:tav tm="89890">
                                          <p:val>
                                            <p:fltVal val="1.0001"/>
                                          </p:val>
                                        </p:tav>
                                        <p:tav tm="91010">
                                          <p:val>
                                            <p:fltVal val="1"/>
                                          </p:val>
                                        </p:tav>
                                        <p:tav tm="92130">
                                          <p:val>
                                            <p:fltVal val="1"/>
                                          </p:val>
                                        </p:tav>
                                        <p:tav tm="93260">
                                          <p:val>
                                            <p:fltVal val="1"/>
                                          </p:val>
                                        </p:tav>
                                        <p:tav tm="94380">
                                          <p:val>
                                            <p:fltVal val="1"/>
                                          </p:val>
                                        </p:tav>
                                        <p:tav tm="95510">
                                          <p:val>
                                            <p:fltVal val="1"/>
                                          </p:val>
                                        </p:tav>
                                        <p:tav tm="96630">
                                          <p:val>
                                            <p:fltVal val="1"/>
                                          </p:val>
                                        </p:tav>
                                        <p:tav tm="97750">
                                          <p:val>
                                            <p:fltVal val="1"/>
                                          </p:val>
                                        </p:tav>
                                        <p:tav tm="98880">
                                          <p:val>
                                            <p:fltVal val="1"/>
                                          </p:val>
                                        </p:tav>
                                        <p:tav tm="100000">
                                          <p:val>
                                            <p:fltVal val="1"/>
                                          </p:val>
                                        </p:tav>
                                      </p:tavLst>
                                    </p:anim>
                                  </p:childTnLst>
                                </p:cTn>
                              </p:par>
                              <p:par>
                                <p:cTn id="17" presetID="10" presetClass="exit" presetSubtype="0" fill="hold" grpId="1" nodeType="withEffect">
                                  <p:stCondLst>
                                    <p:cond delay="2250"/>
                                  </p:stCondLst>
                                  <p:childTnLst>
                                    <p:animEffect transition="out" filter="fade">
                                      <p:cBhvr>
                                        <p:cTn id="18" dur="500"/>
                                        <p:tgtEl>
                                          <p:spTgt spid="14"/>
                                        </p:tgtEl>
                                      </p:cBhvr>
                                    </p:animEffect>
                                    <p:set>
                                      <p:cBhvr>
                                        <p:cTn id="19" dur="1" fill="hold">
                                          <p:stCondLst>
                                            <p:cond delay="499"/>
                                          </p:stCondLst>
                                        </p:cTn>
                                        <p:tgtEl>
                                          <p:spTgt spid="14"/>
                                        </p:tgtEl>
                                        <p:attrNameLst>
                                          <p:attrName>style.visibility</p:attrName>
                                        </p:attrNameLst>
                                      </p:cBhvr>
                                      <p:to>
                                        <p:strVal val="hidden"/>
                                      </p:to>
                                    </p:set>
                                  </p:childTnLst>
                                </p:cTn>
                              </p:par>
                            </p:childTnLst>
                          </p:cTn>
                        </p:par>
                        <p:par>
                          <p:cTn id="20" fill="hold">
                            <p:stCondLst>
                              <p:cond delay="6750"/>
                            </p:stCondLst>
                            <p:childTnLst>
                              <p:par>
                                <p:cTn id="21" presetID="10" presetClass="entr" presetSubtype="0" fill="hold" grpId="2" nodeType="afterEffect">
                                  <p:stCondLst>
                                    <p:cond delay="50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4" grpId="2"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049F73-10D7-45B1-B9B0-143051A7B04D}"/>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F87A4D6D-7F74-4C32-9C5E-3FA52E1040F7}"/>
              </a:ext>
            </a:extLst>
          </p:cNvPr>
          <p:cNvSpPr>
            <a:spLocks noGrp="1"/>
          </p:cNvSpPr>
          <p:nvPr>
            <p:ph type="ftr" sz="quarter" idx="11"/>
          </p:nvPr>
        </p:nvSpPr>
        <p:spPr/>
        <p:txBody>
          <a:bodyPr/>
          <a:lstStyle/>
          <a:p>
            <a:r>
              <a:rPr lang="en-US" dirty="0"/>
              <a:t>Software Engineering as the Next Level Up from Programming | APAC GB Tour 2021</a:t>
            </a:r>
            <a:endParaRPr lang="en-NL" dirty="0"/>
          </a:p>
        </p:txBody>
      </p:sp>
      <p:pic>
        <p:nvPicPr>
          <p:cNvPr id="8194" name="Picture 2" descr="Agile Software Development Methodologies">
            <a:extLst>
              <a:ext uri="{FF2B5EF4-FFF2-40B4-BE49-F238E27FC236}">
                <a16:creationId xmlns:a16="http://schemas.microsoft.com/office/drawing/2014/main" id="{C30EF958-D67E-4112-A95A-B313CFCD77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178"/>
          <a:stretch/>
        </p:blipFill>
        <p:spPr bwMode="auto">
          <a:xfrm>
            <a:off x="100881" y="175368"/>
            <a:ext cx="7905750" cy="330794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DBB76034-36A5-4907-8247-023B3116B259}"/>
              </a:ext>
            </a:extLst>
          </p:cNvPr>
          <p:cNvSpPr/>
          <p:nvPr/>
        </p:nvSpPr>
        <p:spPr>
          <a:xfrm>
            <a:off x="2475679" y="2723152"/>
            <a:ext cx="1474838" cy="258096"/>
          </a:xfrm>
          <a:custGeom>
            <a:avLst/>
            <a:gdLst>
              <a:gd name="connsiteX0" fmla="*/ 0 w 1474838"/>
              <a:gd name="connsiteY0" fmla="*/ 43017 h 258096"/>
              <a:gd name="connsiteX1" fmla="*/ 43017 w 1474838"/>
              <a:gd name="connsiteY1" fmla="*/ 0 h 258096"/>
              <a:gd name="connsiteX2" fmla="*/ 533728 w 1474838"/>
              <a:gd name="connsiteY2" fmla="*/ 0 h 258096"/>
              <a:gd name="connsiteX3" fmla="*/ 1010550 w 1474838"/>
              <a:gd name="connsiteY3" fmla="*/ 0 h 258096"/>
              <a:gd name="connsiteX4" fmla="*/ 1431821 w 1474838"/>
              <a:gd name="connsiteY4" fmla="*/ 0 h 258096"/>
              <a:gd name="connsiteX5" fmla="*/ 1474838 w 1474838"/>
              <a:gd name="connsiteY5" fmla="*/ 43017 h 258096"/>
              <a:gd name="connsiteX6" fmla="*/ 1474838 w 1474838"/>
              <a:gd name="connsiteY6" fmla="*/ 215079 h 258096"/>
              <a:gd name="connsiteX7" fmla="*/ 1431821 w 1474838"/>
              <a:gd name="connsiteY7" fmla="*/ 258096 h 258096"/>
              <a:gd name="connsiteX8" fmla="*/ 954998 w 1474838"/>
              <a:gd name="connsiteY8" fmla="*/ 258096 h 258096"/>
              <a:gd name="connsiteX9" fmla="*/ 533728 w 1474838"/>
              <a:gd name="connsiteY9" fmla="*/ 258096 h 258096"/>
              <a:gd name="connsiteX10" fmla="*/ 43017 w 1474838"/>
              <a:gd name="connsiteY10" fmla="*/ 258096 h 258096"/>
              <a:gd name="connsiteX11" fmla="*/ 0 w 1474838"/>
              <a:gd name="connsiteY11" fmla="*/ 215079 h 258096"/>
              <a:gd name="connsiteX12" fmla="*/ 0 w 1474838"/>
              <a:gd name="connsiteY12" fmla="*/ 43017 h 258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474838" h="258096" extrusionOk="0">
                <a:moveTo>
                  <a:pt x="0" y="43017"/>
                </a:moveTo>
                <a:cubicBezTo>
                  <a:pt x="1627" y="24956"/>
                  <a:pt x="20246" y="175"/>
                  <a:pt x="43017" y="0"/>
                </a:cubicBezTo>
                <a:cubicBezTo>
                  <a:pt x="182005" y="-33452"/>
                  <a:pt x="339316" y="29115"/>
                  <a:pt x="533728" y="0"/>
                </a:cubicBezTo>
                <a:cubicBezTo>
                  <a:pt x="728140" y="-29115"/>
                  <a:pt x="896871" y="21535"/>
                  <a:pt x="1010550" y="0"/>
                </a:cubicBezTo>
                <a:cubicBezTo>
                  <a:pt x="1124229" y="-21535"/>
                  <a:pt x="1224195" y="25067"/>
                  <a:pt x="1431821" y="0"/>
                </a:cubicBezTo>
                <a:cubicBezTo>
                  <a:pt x="1454630" y="769"/>
                  <a:pt x="1474753" y="17550"/>
                  <a:pt x="1474838" y="43017"/>
                </a:cubicBezTo>
                <a:cubicBezTo>
                  <a:pt x="1475167" y="107248"/>
                  <a:pt x="1468564" y="150999"/>
                  <a:pt x="1474838" y="215079"/>
                </a:cubicBezTo>
                <a:cubicBezTo>
                  <a:pt x="1472213" y="238348"/>
                  <a:pt x="1457160" y="264861"/>
                  <a:pt x="1431821" y="258096"/>
                </a:cubicBezTo>
                <a:cubicBezTo>
                  <a:pt x="1206403" y="308008"/>
                  <a:pt x="1148780" y="232024"/>
                  <a:pt x="954998" y="258096"/>
                </a:cubicBezTo>
                <a:cubicBezTo>
                  <a:pt x="761216" y="284168"/>
                  <a:pt x="662899" y="233275"/>
                  <a:pt x="533728" y="258096"/>
                </a:cubicBezTo>
                <a:cubicBezTo>
                  <a:pt x="404557" y="282917"/>
                  <a:pt x="238781" y="242302"/>
                  <a:pt x="43017" y="258096"/>
                </a:cubicBezTo>
                <a:cubicBezTo>
                  <a:pt x="18348" y="257432"/>
                  <a:pt x="1144" y="237615"/>
                  <a:pt x="0" y="215079"/>
                </a:cubicBezTo>
                <a:cubicBezTo>
                  <a:pt x="-2366" y="155818"/>
                  <a:pt x="16582" y="111282"/>
                  <a:pt x="0" y="43017"/>
                </a:cubicBezTo>
                <a:close/>
              </a:path>
            </a:pathLst>
          </a:custGeom>
          <a:noFill/>
          <a:ln w="57150">
            <a:solidFill>
              <a:schemeClr val="tx2"/>
            </a:solidFill>
            <a:extLst>
              <a:ext uri="{C807C97D-BFC1-408E-A445-0C87EB9F89A2}">
                <ask:lineSketchStyleProps xmlns:ask="http://schemas.microsoft.com/office/drawing/2018/sketchyshapes" sd="550665702">
                  <a:prstGeom prst="round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6" name="Picture 4" descr="The Agile Manifesto Principles: Deliver Working Software - YouTube">
            <a:extLst>
              <a:ext uri="{FF2B5EF4-FFF2-40B4-BE49-F238E27FC236}">
                <a16:creationId xmlns:a16="http://schemas.microsoft.com/office/drawing/2014/main" id="{D64715DF-2E0E-47C7-9208-B0EAA7571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75155" y="3052916"/>
            <a:ext cx="3013987" cy="169536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FF476673-1E8A-4700-AB2F-6874FF96192D}"/>
              </a:ext>
            </a:extLst>
          </p:cNvPr>
          <p:cNvSpPr>
            <a:spLocks noGrp="1"/>
          </p:cNvSpPr>
          <p:nvPr>
            <p:ph type="sldNum" sz="quarter" idx="12"/>
          </p:nvPr>
        </p:nvSpPr>
        <p:spPr/>
        <p:txBody>
          <a:bodyPr/>
          <a:lstStyle/>
          <a:p>
            <a:fld id="{BF590972-BD5A-4E8E-8655-ACB12844DF5C}" type="slidenum">
              <a:rPr lang="en-NL" smtClean="0"/>
              <a:t>20</a:t>
            </a:fld>
            <a:endParaRPr lang="en-NL"/>
          </a:p>
        </p:txBody>
      </p:sp>
    </p:spTree>
    <p:extLst>
      <p:ext uri="{BB962C8B-B14F-4D97-AF65-F5344CB8AC3E}">
        <p14:creationId xmlns:p14="http://schemas.microsoft.com/office/powerpoint/2010/main" val="214392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1000"/>
                                  </p:stCondLst>
                                  <p:childTnLst>
                                    <p:set>
                                      <p:cBhvr>
                                        <p:cTn id="11" dur="1" fill="hold">
                                          <p:stCondLst>
                                            <p:cond delay="0"/>
                                          </p:stCondLst>
                                        </p:cTn>
                                        <p:tgtEl>
                                          <p:spTgt spid="8196"/>
                                        </p:tgtEl>
                                        <p:attrNameLst>
                                          <p:attrName>style.visibility</p:attrName>
                                        </p:attrNameLst>
                                      </p:cBhvr>
                                      <p:to>
                                        <p:strVal val="visible"/>
                                      </p:to>
                                    </p:set>
                                    <p:anim calcmode="lin" valueType="num">
                                      <p:cBhvr additive="base">
                                        <p:cTn id="12" dur="1250" fill="hold"/>
                                        <p:tgtEl>
                                          <p:spTgt spid="8196"/>
                                        </p:tgtEl>
                                        <p:attrNameLst>
                                          <p:attrName>ppt_x</p:attrName>
                                        </p:attrNameLst>
                                      </p:cBhvr>
                                      <p:tavLst>
                                        <p:tav tm="0">
                                          <p:val>
                                            <p:strVal val="1+#ppt_w/2"/>
                                          </p:val>
                                        </p:tav>
                                        <p:tav tm="100000">
                                          <p:val>
                                            <p:strVal val="#ppt_x"/>
                                          </p:val>
                                        </p:tav>
                                      </p:tavLst>
                                    </p:anim>
                                    <p:anim calcmode="lin" valueType="num">
                                      <p:cBhvr additive="base">
                                        <p:cTn id="13" dur="1250" fill="hold"/>
                                        <p:tgtEl>
                                          <p:spTgt spid="819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388A-8403-4B46-A65C-4949A826D432}"/>
              </a:ext>
            </a:extLst>
          </p:cNvPr>
          <p:cNvSpPr>
            <a:spLocks noGrp="1"/>
          </p:cNvSpPr>
          <p:nvPr>
            <p:ph type="title"/>
          </p:nvPr>
        </p:nvSpPr>
        <p:spPr/>
        <p:txBody>
          <a:bodyPr/>
          <a:lstStyle/>
          <a:p>
            <a:r>
              <a:rPr lang="nl-NL" dirty="0" err="1"/>
              <a:t>Working</a:t>
            </a:r>
            <a:r>
              <a:rPr lang="nl-NL" dirty="0"/>
              <a:t> Software</a:t>
            </a:r>
            <a:endParaRPr lang="en-NL" dirty="0"/>
          </a:p>
        </p:txBody>
      </p:sp>
      <p:sp>
        <p:nvSpPr>
          <p:cNvPr id="3" name="Content Placeholder 2">
            <a:extLst>
              <a:ext uri="{FF2B5EF4-FFF2-40B4-BE49-F238E27FC236}">
                <a16:creationId xmlns:a16="http://schemas.microsoft.com/office/drawing/2014/main" id="{B3605044-658A-4F06-9FCE-259965D4AE05}"/>
              </a:ext>
            </a:extLst>
          </p:cNvPr>
          <p:cNvSpPr>
            <a:spLocks noGrp="1"/>
          </p:cNvSpPr>
          <p:nvPr>
            <p:ph idx="1"/>
          </p:nvPr>
        </p:nvSpPr>
        <p:spPr/>
        <p:txBody>
          <a:bodyPr/>
          <a:lstStyle/>
          <a:p>
            <a:r>
              <a:rPr lang="nl-NL" i="1" dirty="0" err="1"/>
              <a:t>What</a:t>
            </a:r>
            <a:r>
              <a:rPr lang="nl-NL" i="1" dirty="0"/>
              <a:t> </a:t>
            </a:r>
            <a:r>
              <a:rPr lang="nl-NL" dirty="0" err="1"/>
              <a:t>work</a:t>
            </a:r>
            <a:r>
              <a:rPr lang="nl-NL" dirty="0"/>
              <a:t> does </a:t>
            </a:r>
            <a:r>
              <a:rPr lang="nl-NL" dirty="0" err="1"/>
              <a:t>it</a:t>
            </a:r>
            <a:r>
              <a:rPr lang="nl-NL" dirty="0"/>
              <a:t> do?</a:t>
            </a:r>
          </a:p>
          <a:p>
            <a:r>
              <a:rPr lang="nl-NL" i="1" dirty="0"/>
              <a:t>How</a:t>
            </a:r>
            <a:r>
              <a:rPr lang="nl-NL" dirty="0"/>
              <a:t> </a:t>
            </a:r>
            <a:r>
              <a:rPr lang="nl-NL" dirty="0" err="1"/>
              <a:t>can</a:t>
            </a:r>
            <a:r>
              <a:rPr lang="nl-NL" dirty="0"/>
              <a:t> </a:t>
            </a:r>
            <a:r>
              <a:rPr lang="nl-NL" dirty="0" err="1"/>
              <a:t>you</a:t>
            </a:r>
            <a:r>
              <a:rPr lang="nl-NL" dirty="0"/>
              <a:t> </a:t>
            </a:r>
            <a:r>
              <a:rPr lang="nl-NL" dirty="0" err="1"/>
              <a:t>tell</a:t>
            </a:r>
            <a:r>
              <a:rPr lang="nl-NL" dirty="0"/>
              <a:t>?</a:t>
            </a:r>
            <a:endParaRPr lang="en-NL" dirty="0"/>
          </a:p>
        </p:txBody>
      </p:sp>
      <p:sp>
        <p:nvSpPr>
          <p:cNvPr id="4" name="Rectangle 3">
            <a:extLst>
              <a:ext uri="{FF2B5EF4-FFF2-40B4-BE49-F238E27FC236}">
                <a16:creationId xmlns:a16="http://schemas.microsoft.com/office/drawing/2014/main" id="{D30ACBC2-55D2-46DC-BEEC-A7EAE177DF82}"/>
              </a:ext>
            </a:extLst>
          </p:cNvPr>
          <p:cNvSpPr/>
          <p:nvPr/>
        </p:nvSpPr>
        <p:spPr>
          <a:xfrm>
            <a:off x="2510161" y="2126827"/>
            <a:ext cx="5583971" cy="2199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000" dirty="0" err="1"/>
              <a:t>Working</a:t>
            </a:r>
            <a:r>
              <a:rPr lang="nl-NL" sz="4000" dirty="0"/>
              <a:t> Software</a:t>
            </a:r>
            <a:endParaRPr lang="en-NL" sz="4000" dirty="0"/>
          </a:p>
        </p:txBody>
      </p:sp>
      <p:sp>
        <p:nvSpPr>
          <p:cNvPr id="5" name="Footer Placeholder 4">
            <a:extLst>
              <a:ext uri="{FF2B5EF4-FFF2-40B4-BE49-F238E27FC236}">
                <a16:creationId xmlns:a16="http://schemas.microsoft.com/office/drawing/2014/main" id="{91C5376D-01E0-4385-BD87-06A555FD57B9}"/>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7" name="Slide Number Placeholder 6">
            <a:extLst>
              <a:ext uri="{FF2B5EF4-FFF2-40B4-BE49-F238E27FC236}">
                <a16:creationId xmlns:a16="http://schemas.microsoft.com/office/drawing/2014/main" id="{70707385-B8AC-40DA-B018-D3BD39041E4D}"/>
              </a:ext>
            </a:extLst>
          </p:cNvPr>
          <p:cNvSpPr>
            <a:spLocks noGrp="1"/>
          </p:cNvSpPr>
          <p:nvPr>
            <p:ph type="sldNum" sz="quarter" idx="12"/>
          </p:nvPr>
        </p:nvSpPr>
        <p:spPr/>
        <p:txBody>
          <a:bodyPr/>
          <a:lstStyle/>
          <a:p>
            <a:fld id="{BF590972-BD5A-4E8E-8655-ACB12844DF5C}" type="slidenum">
              <a:rPr lang="en-NL" smtClean="0"/>
              <a:t>21</a:t>
            </a:fld>
            <a:endParaRPr lang="en-NL"/>
          </a:p>
        </p:txBody>
      </p:sp>
    </p:spTree>
    <p:extLst>
      <p:ext uri="{BB962C8B-B14F-4D97-AF65-F5344CB8AC3E}">
        <p14:creationId xmlns:p14="http://schemas.microsoft.com/office/powerpoint/2010/main" val="2975388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C117DF-C336-4A7B-B931-4F78FDEBC81B}"/>
              </a:ext>
            </a:extLst>
          </p:cNvPr>
          <p:cNvSpPr>
            <a:spLocks noGrp="1"/>
          </p:cNvSpPr>
          <p:nvPr>
            <p:ph type="title"/>
          </p:nvPr>
        </p:nvSpPr>
        <p:spPr>
          <a:xfrm>
            <a:off x="719999" y="288000"/>
            <a:ext cx="6624000" cy="504000"/>
          </a:xfrm>
        </p:spPr>
        <p:txBody>
          <a:bodyPr anchor="ctr">
            <a:normAutofit/>
          </a:bodyPr>
          <a:lstStyle/>
          <a:p>
            <a:r>
              <a:rPr lang="en-US" dirty="0"/>
              <a:t>Small step for mankind…</a:t>
            </a:r>
          </a:p>
        </p:txBody>
      </p:sp>
      <p:graphicFrame>
        <p:nvGraphicFramePr>
          <p:cNvPr id="6" name="Content Placeholder 3">
            <a:extLst>
              <a:ext uri="{FF2B5EF4-FFF2-40B4-BE49-F238E27FC236}">
                <a16:creationId xmlns:a16="http://schemas.microsoft.com/office/drawing/2014/main" id="{C8562CE2-7069-4213-8FF2-D17178D74A09}"/>
              </a:ext>
            </a:extLst>
          </p:cNvPr>
          <p:cNvGraphicFramePr>
            <a:graphicFrameLocks noGrp="1"/>
          </p:cNvGraphicFramePr>
          <p:nvPr>
            <p:ph idx="1"/>
          </p:nvPr>
        </p:nvGraphicFramePr>
        <p:xfrm>
          <a:off x="720003" y="936000"/>
          <a:ext cx="6623999" cy="3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705122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B9913-9D71-43D0-8520-F687628EBDE4}"/>
              </a:ext>
            </a:extLst>
          </p:cNvPr>
          <p:cNvSpPr>
            <a:spLocks noGrp="1"/>
          </p:cNvSpPr>
          <p:nvPr>
            <p:ph type="title"/>
          </p:nvPr>
        </p:nvSpPr>
        <p:spPr/>
        <p:txBody>
          <a:bodyPr/>
          <a:lstStyle/>
          <a:p>
            <a:r>
              <a:rPr lang="en-US" dirty="0"/>
              <a:t>Professional Software is ABLE Software</a:t>
            </a:r>
          </a:p>
        </p:txBody>
      </p:sp>
      <p:sp>
        <p:nvSpPr>
          <p:cNvPr id="3" name="Content Placeholder 2">
            <a:extLst>
              <a:ext uri="{FF2B5EF4-FFF2-40B4-BE49-F238E27FC236}">
                <a16:creationId xmlns:a16="http://schemas.microsoft.com/office/drawing/2014/main" id="{4B4006E7-4986-4624-BE27-84B46E3F08EA}"/>
              </a:ext>
            </a:extLst>
          </p:cNvPr>
          <p:cNvSpPr>
            <a:spLocks noGrp="1"/>
          </p:cNvSpPr>
          <p:nvPr>
            <p:ph idx="1"/>
          </p:nvPr>
        </p:nvSpPr>
        <p:spPr/>
        <p:txBody>
          <a:bodyPr/>
          <a:lstStyle/>
          <a:p>
            <a:r>
              <a:rPr lang="en-US" dirty="0" err="1"/>
              <a:t>Verifi</a:t>
            </a:r>
            <a:endParaRPr lang="en-US" dirty="0"/>
          </a:p>
          <a:p>
            <a:r>
              <a:rPr lang="en-US" dirty="0"/>
              <a:t>Test</a:t>
            </a:r>
          </a:p>
          <a:p>
            <a:r>
              <a:rPr lang="en-US" dirty="0" err="1"/>
              <a:t>Oper</a:t>
            </a:r>
            <a:endParaRPr lang="en-US" dirty="0"/>
          </a:p>
          <a:p>
            <a:r>
              <a:rPr lang="en-US" dirty="0"/>
              <a:t>Read</a:t>
            </a:r>
          </a:p>
          <a:p>
            <a:r>
              <a:rPr lang="en-US" dirty="0" err="1"/>
              <a:t>Evolv</a:t>
            </a:r>
            <a:endParaRPr lang="en-US" dirty="0"/>
          </a:p>
          <a:p>
            <a:r>
              <a:rPr lang="en-US" dirty="0"/>
              <a:t>Maintain</a:t>
            </a:r>
          </a:p>
          <a:p>
            <a:r>
              <a:rPr lang="en-US" dirty="0" err="1"/>
              <a:t>Observ</a:t>
            </a:r>
            <a:endParaRPr lang="en-US" dirty="0"/>
          </a:p>
          <a:p>
            <a:r>
              <a:rPr lang="en-US" dirty="0" err="1"/>
              <a:t>Scal</a:t>
            </a:r>
            <a:endParaRPr lang="en-US" dirty="0"/>
          </a:p>
          <a:p>
            <a:r>
              <a:rPr lang="en-US" dirty="0"/>
              <a:t>Recover</a:t>
            </a:r>
          </a:p>
          <a:p>
            <a:r>
              <a:rPr lang="en-US" dirty="0"/>
              <a:t>Prov</a:t>
            </a:r>
          </a:p>
          <a:p>
            <a:r>
              <a:rPr lang="en-US" dirty="0"/>
              <a:t>Afford</a:t>
            </a:r>
          </a:p>
          <a:p>
            <a:r>
              <a:rPr lang="en-US" dirty="0"/>
              <a:t>Deploy</a:t>
            </a:r>
          </a:p>
          <a:p>
            <a:r>
              <a:rPr lang="en-US" dirty="0"/>
              <a:t>Audit</a:t>
            </a:r>
          </a:p>
          <a:p>
            <a:r>
              <a:rPr lang="en-US" dirty="0" err="1"/>
              <a:t>Impenetra</a:t>
            </a:r>
            <a:endParaRPr lang="en-US" dirty="0"/>
          </a:p>
        </p:txBody>
      </p:sp>
      <p:sp>
        <p:nvSpPr>
          <p:cNvPr id="5" name="TextBox 4">
            <a:extLst>
              <a:ext uri="{FF2B5EF4-FFF2-40B4-BE49-F238E27FC236}">
                <a16:creationId xmlns:a16="http://schemas.microsoft.com/office/drawing/2014/main" id="{0869B3BA-E949-442A-85FB-1B5D5634F600}"/>
              </a:ext>
            </a:extLst>
          </p:cNvPr>
          <p:cNvSpPr txBox="1"/>
          <p:nvPr/>
        </p:nvSpPr>
        <p:spPr>
          <a:xfrm>
            <a:off x="3034453" y="1294477"/>
            <a:ext cx="5445401" cy="2554545"/>
          </a:xfrm>
          <a:prstGeom prst="rect">
            <a:avLst/>
          </a:prstGeom>
          <a:noFill/>
        </p:spPr>
        <p:txBody>
          <a:bodyPr wrap="none" lIns="0" tIns="0" rIns="0" bIns="0" rtlCol="0">
            <a:spAutoFit/>
          </a:bodyPr>
          <a:lstStyle/>
          <a:p>
            <a:r>
              <a:rPr lang="en-US" sz="16600" dirty="0"/>
              <a:t>ABLE</a:t>
            </a:r>
          </a:p>
        </p:txBody>
      </p:sp>
    </p:spTree>
    <p:extLst>
      <p:ext uri="{BB962C8B-B14F-4D97-AF65-F5344CB8AC3E}">
        <p14:creationId xmlns:p14="http://schemas.microsoft.com/office/powerpoint/2010/main" val="384507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249"/>
                                          </p:stCondLst>
                                        </p:cTn>
                                        <p:tgtEl>
                                          <p:spTgt spid="3">
                                            <p:txEl>
                                              <p:pRg st="1" end="1"/>
                                            </p:txEl>
                                          </p:spTgt>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0"/>
                                  </p:stCondLst>
                                  <p:childTnLst>
                                    <p:set>
                                      <p:cBhvr>
                                        <p:cTn id="12" dur="1" fill="hold">
                                          <p:stCondLst>
                                            <p:cond delay="249"/>
                                          </p:stCondLst>
                                        </p:cTn>
                                        <p:tgtEl>
                                          <p:spTgt spid="3">
                                            <p:txEl>
                                              <p:pRg st="2" end="2"/>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0"/>
                                  </p:stCondLst>
                                  <p:childTnLst>
                                    <p:set>
                                      <p:cBhvr>
                                        <p:cTn id="15" dur="1" fill="hold">
                                          <p:stCondLst>
                                            <p:cond delay="249"/>
                                          </p:stCondLst>
                                        </p:cTn>
                                        <p:tgtEl>
                                          <p:spTgt spid="3">
                                            <p:txEl>
                                              <p:pRg st="3" end="3"/>
                                            </p:txEl>
                                          </p:spTgt>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0"/>
                                  </p:stCondLst>
                                  <p:childTnLst>
                                    <p:set>
                                      <p:cBhvr>
                                        <p:cTn id="18" dur="1" fill="hold">
                                          <p:stCondLst>
                                            <p:cond delay="249"/>
                                          </p:stCondLst>
                                        </p:cTn>
                                        <p:tgtEl>
                                          <p:spTgt spid="3">
                                            <p:txEl>
                                              <p:pRg st="4" end="4"/>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0"/>
                                  </p:stCondLst>
                                  <p:childTnLst>
                                    <p:set>
                                      <p:cBhvr>
                                        <p:cTn id="21" dur="1" fill="hold">
                                          <p:stCondLst>
                                            <p:cond delay="249"/>
                                          </p:stCondLst>
                                        </p:cTn>
                                        <p:tgtEl>
                                          <p:spTgt spid="3">
                                            <p:txEl>
                                              <p:pRg st="5" end="5"/>
                                            </p:txEl>
                                          </p:spTgt>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0"/>
                                  </p:stCondLst>
                                  <p:childTnLst>
                                    <p:set>
                                      <p:cBhvr>
                                        <p:cTn id="24" dur="1" fill="hold">
                                          <p:stCondLst>
                                            <p:cond delay="249"/>
                                          </p:stCondLst>
                                        </p:cTn>
                                        <p:tgtEl>
                                          <p:spTgt spid="3">
                                            <p:txEl>
                                              <p:pRg st="6" end="6"/>
                                            </p:txEl>
                                          </p:spTgt>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0"/>
                                  </p:stCondLst>
                                  <p:childTnLst>
                                    <p:set>
                                      <p:cBhvr>
                                        <p:cTn id="27" dur="1" fill="hold">
                                          <p:stCondLst>
                                            <p:cond delay="249"/>
                                          </p:stCondLst>
                                        </p:cTn>
                                        <p:tgtEl>
                                          <p:spTgt spid="3">
                                            <p:txEl>
                                              <p:pRg st="7" end="7"/>
                                            </p:txEl>
                                          </p:spTgt>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grpId="0" nodeType="afterEffect">
                                  <p:stCondLst>
                                    <p:cond delay="0"/>
                                  </p:stCondLst>
                                  <p:childTnLst>
                                    <p:set>
                                      <p:cBhvr>
                                        <p:cTn id="30" dur="1" fill="hold">
                                          <p:stCondLst>
                                            <p:cond delay="249"/>
                                          </p:stCondLst>
                                        </p:cTn>
                                        <p:tgtEl>
                                          <p:spTgt spid="3">
                                            <p:txEl>
                                              <p:pRg st="8" end="8"/>
                                            </p:txEl>
                                          </p:spTgt>
                                        </p:tgtEl>
                                        <p:attrNameLst>
                                          <p:attrName>style.visibility</p:attrName>
                                        </p:attrNameLst>
                                      </p:cBhvr>
                                      <p:to>
                                        <p:strVal val="visible"/>
                                      </p:to>
                                    </p:set>
                                  </p:childTnLst>
                                </p:cTn>
                              </p:par>
                            </p:childTnLst>
                          </p:cTn>
                        </p:par>
                        <p:par>
                          <p:cTn id="31" fill="hold">
                            <p:stCondLst>
                              <p:cond delay="2000"/>
                            </p:stCondLst>
                            <p:childTnLst>
                              <p:par>
                                <p:cTn id="32" presetID="1" presetClass="entr" presetSubtype="0" fill="hold" grpId="0" nodeType="afterEffect">
                                  <p:stCondLst>
                                    <p:cond delay="0"/>
                                  </p:stCondLst>
                                  <p:childTnLst>
                                    <p:set>
                                      <p:cBhvr>
                                        <p:cTn id="33" dur="1" fill="hold">
                                          <p:stCondLst>
                                            <p:cond delay="249"/>
                                          </p:stCondLst>
                                        </p:cTn>
                                        <p:tgtEl>
                                          <p:spTgt spid="3">
                                            <p:txEl>
                                              <p:pRg st="9" end="9"/>
                                            </p:txEl>
                                          </p:spTgt>
                                        </p:tgtEl>
                                        <p:attrNameLst>
                                          <p:attrName>style.visibility</p:attrName>
                                        </p:attrNameLst>
                                      </p:cBhvr>
                                      <p:to>
                                        <p:strVal val="visible"/>
                                      </p:to>
                                    </p:set>
                                  </p:childTnLst>
                                </p:cTn>
                              </p:par>
                            </p:childTnLst>
                          </p:cTn>
                        </p:par>
                        <p:par>
                          <p:cTn id="34" fill="hold">
                            <p:stCondLst>
                              <p:cond delay="2250"/>
                            </p:stCondLst>
                            <p:childTnLst>
                              <p:par>
                                <p:cTn id="35" presetID="1" presetClass="entr" presetSubtype="0" fill="hold" grpId="0" nodeType="afterEffect">
                                  <p:stCondLst>
                                    <p:cond delay="0"/>
                                  </p:stCondLst>
                                  <p:childTnLst>
                                    <p:set>
                                      <p:cBhvr>
                                        <p:cTn id="36" dur="1" fill="hold">
                                          <p:stCondLst>
                                            <p:cond delay="249"/>
                                          </p:stCondLst>
                                        </p:cTn>
                                        <p:tgtEl>
                                          <p:spTgt spid="3">
                                            <p:txEl>
                                              <p:pRg st="10" end="10"/>
                                            </p:txEl>
                                          </p:spTgt>
                                        </p:tgtEl>
                                        <p:attrNameLst>
                                          <p:attrName>style.visibility</p:attrName>
                                        </p:attrNameLst>
                                      </p:cBhvr>
                                      <p:to>
                                        <p:strVal val="visible"/>
                                      </p:to>
                                    </p:set>
                                  </p:childTnLst>
                                </p:cTn>
                              </p:par>
                            </p:childTnLst>
                          </p:cTn>
                        </p:par>
                        <p:par>
                          <p:cTn id="37" fill="hold">
                            <p:stCondLst>
                              <p:cond delay="2500"/>
                            </p:stCondLst>
                            <p:childTnLst>
                              <p:par>
                                <p:cTn id="38" presetID="1" presetClass="entr" presetSubtype="0" fill="hold" grpId="0" nodeType="afterEffect">
                                  <p:stCondLst>
                                    <p:cond delay="0"/>
                                  </p:stCondLst>
                                  <p:childTnLst>
                                    <p:set>
                                      <p:cBhvr>
                                        <p:cTn id="39" dur="1" fill="hold">
                                          <p:stCondLst>
                                            <p:cond delay="249"/>
                                          </p:stCondLst>
                                        </p:cTn>
                                        <p:tgtEl>
                                          <p:spTgt spid="3">
                                            <p:txEl>
                                              <p:pRg st="11" end="11"/>
                                            </p:txEl>
                                          </p:spTgt>
                                        </p:tgtEl>
                                        <p:attrNameLst>
                                          <p:attrName>style.visibility</p:attrName>
                                        </p:attrNameLst>
                                      </p:cBhvr>
                                      <p:to>
                                        <p:strVal val="visible"/>
                                      </p:to>
                                    </p:set>
                                  </p:childTnLst>
                                </p:cTn>
                              </p:par>
                            </p:childTnLst>
                          </p:cTn>
                        </p:par>
                        <p:par>
                          <p:cTn id="40" fill="hold">
                            <p:stCondLst>
                              <p:cond delay="2750"/>
                            </p:stCondLst>
                            <p:childTnLst>
                              <p:par>
                                <p:cTn id="41" presetID="1" presetClass="entr" presetSubtype="0" fill="hold" grpId="0" nodeType="afterEffect">
                                  <p:stCondLst>
                                    <p:cond delay="0"/>
                                  </p:stCondLst>
                                  <p:childTnLst>
                                    <p:set>
                                      <p:cBhvr>
                                        <p:cTn id="42" dur="1" fill="hold">
                                          <p:stCondLst>
                                            <p:cond delay="249"/>
                                          </p:stCondLst>
                                        </p:cTn>
                                        <p:tgtEl>
                                          <p:spTgt spid="3">
                                            <p:txEl>
                                              <p:pRg st="12" end="12"/>
                                            </p:txEl>
                                          </p:spTgt>
                                        </p:tgtEl>
                                        <p:attrNameLst>
                                          <p:attrName>style.visibility</p:attrName>
                                        </p:attrNameLst>
                                      </p:cBhvr>
                                      <p:to>
                                        <p:strVal val="visible"/>
                                      </p:to>
                                    </p:set>
                                  </p:childTnLst>
                                </p:cTn>
                              </p:par>
                            </p:childTnLst>
                          </p:cTn>
                        </p:par>
                        <p:par>
                          <p:cTn id="43" fill="hold">
                            <p:stCondLst>
                              <p:cond delay="3000"/>
                            </p:stCondLst>
                            <p:childTnLst>
                              <p:par>
                                <p:cTn id="44" presetID="1" presetClass="entr" presetSubtype="0" fill="hold" grpId="0" nodeType="afterEffect">
                                  <p:stCondLst>
                                    <p:cond delay="0"/>
                                  </p:stCondLst>
                                  <p:childTnLst>
                                    <p:set>
                                      <p:cBhvr>
                                        <p:cTn id="45" dur="1" fill="hold">
                                          <p:stCondLst>
                                            <p:cond delay="249"/>
                                          </p:stCondLst>
                                        </p:cTn>
                                        <p:tgtEl>
                                          <p:spTgt spid="3">
                                            <p:txEl>
                                              <p:pRg st="13" end="13"/>
                                            </p:txEl>
                                          </p:spTgt>
                                        </p:tgtEl>
                                        <p:attrNameLst>
                                          <p:attrName>style.visibility</p:attrName>
                                        </p:attrNameLst>
                                      </p:cBhvr>
                                      <p:to>
                                        <p:strVal val="visible"/>
                                      </p:to>
                                    </p:set>
                                  </p:childTnLst>
                                </p:cTn>
                              </p:par>
                            </p:childTnLst>
                          </p:cTn>
                        </p:par>
                        <p:par>
                          <p:cTn id="46" fill="hold">
                            <p:stCondLst>
                              <p:cond delay="3250"/>
                            </p:stCondLst>
                            <p:childTnLst>
                              <p:par>
                                <p:cTn id="47" presetID="1" presetClass="entr" presetSubtype="0" fill="hold" grpId="0" nodeType="afterEffect">
                                  <p:stCondLst>
                                    <p:cond delay="0"/>
                                  </p:stCondLst>
                                  <p:childTnLst>
                                    <p:set>
                                      <p:cBhvr>
                                        <p:cTn id="4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1388A-8403-4B46-A65C-4949A826D432}"/>
              </a:ext>
            </a:extLst>
          </p:cNvPr>
          <p:cNvSpPr>
            <a:spLocks noGrp="1"/>
          </p:cNvSpPr>
          <p:nvPr>
            <p:ph type="title"/>
          </p:nvPr>
        </p:nvSpPr>
        <p:spPr/>
        <p:txBody>
          <a:bodyPr/>
          <a:lstStyle/>
          <a:p>
            <a:r>
              <a:rPr lang="nl-NL" dirty="0" err="1"/>
              <a:t>Working</a:t>
            </a:r>
            <a:r>
              <a:rPr lang="nl-NL" dirty="0"/>
              <a:t> =&gt; Professional Software</a:t>
            </a:r>
            <a:endParaRPr lang="en-NL" dirty="0"/>
          </a:p>
        </p:txBody>
      </p:sp>
      <p:sp>
        <p:nvSpPr>
          <p:cNvPr id="4" name="Rectangle 3">
            <a:extLst>
              <a:ext uri="{FF2B5EF4-FFF2-40B4-BE49-F238E27FC236}">
                <a16:creationId xmlns:a16="http://schemas.microsoft.com/office/drawing/2014/main" id="{D30ACBC2-55D2-46DC-BEEC-A7EAE177DF82}"/>
              </a:ext>
            </a:extLst>
          </p:cNvPr>
          <p:cNvSpPr/>
          <p:nvPr/>
        </p:nvSpPr>
        <p:spPr>
          <a:xfrm>
            <a:off x="417202" y="3528907"/>
            <a:ext cx="2563066" cy="1129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err="1"/>
              <a:t>Working</a:t>
            </a:r>
            <a:r>
              <a:rPr lang="nl-NL" sz="3600" dirty="0"/>
              <a:t> Software</a:t>
            </a:r>
            <a:endParaRPr lang="en-NL" sz="3600" dirty="0"/>
          </a:p>
        </p:txBody>
      </p:sp>
      <p:sp>
        <p:nvSpPr>
          <p:cNvPr id="5" name="Rectangle 4">
            <a:extLst>
              <a:ext uri="{FF2B5EF4-FFF2-40B4-BE49-F238E27FC236}">
                <a16:creationId xmlns:a16="http://schemas.microsoft.com/office/drawing/2014/main" id="{596F953E-85DE-4619-9144-90A848F42A97}"/>
              </a:ext>
            </a:extLst>
          </p:cNvPr>
          <p:cNvSpPr/>
          <p:nvPr/>
        </p:nvSpPr>
        <p:spPr>
          <a:xfrm>
            <a:off x="5865707" y="843280"/>
            <a:ext cx="2854961" cy="11298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3600" dirty="0"/>
              <a:t>Professional Software</a:t>
            </a:r>
            <a:endParaRPr lang="en-NL" sz="3600" dirty="0"/>
          </a:p>
        </p:txBody>
      </p:sp>
      <p:sp>
        <p:nvSpPr>
          <p:cNvPr id="6" name="Arrow: Right 5">
            <a:extLst>
              <a:ext uri="{FF2B5EF4-FFF2-40B4-BE49-F238E27FC236}">
                <a16:creationId xmlns:a16="http://schemas.microsoft.com/office/drawing/2014/main" id="{CCA834C1-FB4F-4736-A344-BC520631F841}"/>
              </a:ext>
            </a:extLst>
          </p:cNvPr>
          <p:cNvSpPr/>
          <p:nvPr/>
        </p:nvSpPr>
        <p:spPr>
          <a:xfrm rot="19472697">
            <a:off x="2707936" y="2135774"/>
            <a:ext cx="3770936" cy="1192107"/>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9" name="Footer Placeholder 8">
            <a:extLst>
              <a:ext uri="{FF2B5EF4-FFF2-40B4-BE49-F238E27FC236}">
                <a16:creationId xmlns:a16="http://schemas.microsoft.com/office/drawing/2014/main" id="{23CFCD7A-7777-481C-A58E-62FDEA1B9488}"/>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7" name="Slide Number Placeholder 6">
            <a:extLst>
              <a:ext uri="{FF2B5EF4-FFF2-40B4-BE49-F238E27FC236}">
                <a16:creationId xmlns:a16="http://schemas.microsoft.com/office/drawing/2014/main" id="{FDA713A2-6B35-45BD-9702-67BA1482829C}"/>
              </a:ext>
            </a:extLst>
          </p:cNvPr>
          <p:cNvSpPr>
            <a:spLocks noGrp="1"/>
          </p:cNvSpPr>
          <p:nvPr>
            <p:ph type="sldNum" sz="quarter" idx="12"/>
          </p:nvPr>
        </p:nvSpPr>
        <p:spPr/>
        <p:txBody>
          <a:bodyPr/>
          <a:lstStyle/>
          <a:p>
            <a:fld id="{BF590972-BD5A-4E8E-8655-ACB12844DF5C}" type="slidenum">
              <a:rPr lang="en-NL" smtClean="0"/>
              <a:t>24</a:t>
            </a:fld>
            <a:endParaRPr lang="en-NL"/>
          </a:p>
        </p:txBody>
      </p:sp>
    </p:spTree>
    <p:extLst>
      <p:ext uri="{BB962C8B-B14F-4D97-AF65-F5344CB8AC3E}">
        <p14:creationId xmlns:p14="http://schemas.microsoft.com/office/powerpoint/2010/main" val="39666114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EF44E-A01E-4B34-8F08-DDAE91607057}"/>
              </a:ext>
            </a:extLst>
          </p:cNvPr>
          <p:cNvSpPr>
            <a:spLocks noGrp="1"/>
          </p:cNvSpPr>
          <p:nvPr>
            <p:ph type="title"/>
          </p:nvPr>
        </p:nvSpPr>
        <p:spPr/>
        <p:txBody>
          <a:bodyPr/>
          <a:lstStyle/>
          <a:p>
            <a:r>
              <a:rPr lang="nl-NL" dirty="0"/>
              <a:t>Stages in Software </a:t>
            </a:r>
            <a:r>
              <a:rPr lang="nl-NL" dirty="0" err="1"/>
              <a:t>Lifecyle</a:t>
            </a:r>
            <a:endParaRPr lang="en-NL" dirty="0"/>
          </a:p>
        </p:txBody>
      </p:sp>
      <p:pic>
        <p:nvPicPr>
          <p:cNvPr id="31" name="Content Placeholder 30" descr="Group">
            <a:extLst>
              <a:ext uri="{FF2B5EF4-FFF2-40B4-BE49-F238E27FC236}">
                <a16:creationId xmlns:a16="http://schemas.microsoft.com/office/drawing/2014/main" id="{51AD3119-F6D7-4646-BEDA-02094230B08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4970427" y="3086129"/>
            <a:ext cx="449343" cy="449343"/>
          </a:xfrm>
        </p:spPr>
      </p:pic>
      <p:sp>
        <p:nvSpPr>
          <p:cNvPr id="4" name="Rectangle 3">
            <a:extLst>
              <a:ext uri="{FF2B5EF4-FFF2-40B4-BE49-F238E27FC236}">
                <a16:creationId xmlns:a16="http://schemas.microsoft.com/office/drawing/2014/main" id="{827F6D1B-0C5F-46B1-84A6-D1BF1C6994B2}"/>
              </a:ext>
            </a:extLst>
          </p:cNvPr>
          <p:cNvSpPr/>
          <p:nvPr/>
        </p:nvSpPr>
        <p:spPr>
          <a:xfrm>
            <a:off x="1910919" y="4463630"/>
            <a:ext cx="2161019"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Functional</a:t>
            </a:r>
            <a:r>
              <a:rPr lang="nl-NL" sz="1013" dirty="0"/>
              <a:t> </a:t>
            </a:r>
            <a:r>
              <a:rPr lang="nl-NL" sz="1013" dirty="0" err="1"/>
              <a:t>Specification</a:t>
            </a:r>
            <a:endParaRPr lang="nl-NL" sz="1013" dirty="0"/>
          </a:p>
          <a:p>
            <a:pPr algn="ctr"/>
            <a:r>
              <a:rPr lang="nl-NL" sz="1013" dirty="0" err="1"/>
              <a:t>Behavior</a:t>
            </a:r>
            <a:r>
              <a:rPr lang="nl-NL" sz="1013" dirty="0"/>
              <a:t> &amp; Unit test</a:t>
            </a:r>
            <a:endParaRPr lang="en-NL" sz="1013" dirty="0"/>
          </a:p>
        </p:txBody>
      </p:sp>
      <p:sp>
        <p:nvSpPr>
          <p:cNvPr id="5" name="Rectangle 4">
            <a:extLst>
              <a:ext uri="{FF2B5EF4-FFF2-40B4-BE49-F238E27FC236}">
                <a16:creationId xmlns:a16="http://schemas.microsoft.com/office/drawing/2014/main" id="{1AD91776-9A77-4483-97F9-795896D80710}"/>
              </a:ext>
            </a:extLst>
          </p:cNvPr>
          <p:cNvSpPr/>
          <p:nvPr/>
        </p:nvSpPr>
        <p:spPr>
          <a:xfrm>
            <a:off x="2510162" y="3933918"/>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Working</a:t>
            </a:r>
            <a:r>
              <a:rPr lang="nl-NL" sz="1013" dirty="0"/>
              <a:t> Software</a:t>
            </a:r>
            <a:endParaRPr lang="en-NL" sz="1013" dirty="0"/>
          </a:p>
        </p:txBody>
      </p:sp>
      <p:sp>
        <p:nvSpPr>
          <p:cNvPr id="6" name="Rectangle 5">
            <a:extLst>
              <a:ext uri="{FF2B5EF4-FFF2-40B4-BE49-F238E27FC236}">
                <a16:creationId xmlns:a16="http://schemas.microsoft.com/office/drawing/2014/main" id="{08972557-2AE0-4CC2-A953-B08F4D126F7F}"/>
              </a:ext>
            </a:extLst>
          </p:cNvPr>
          <p:cNvSpPr/>
          <p:nvPr/>
        </p:nvSpPr>
        <p:spPr>
          <a:xfrm>
            <a:off x="2510162" y="3418423"/>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sp>
        <p:nvSpPr>
          <p:cNvPr id="11" name="Rectangle 10">
            <a:extLst>
              <a:ext uri="{FF2B5EF4-FFF2-40B4-BE49-F238E27FC236}">
                <a16:creationId xmlns:a16="http://schemas.microsoft.com/office/drawing/2014/main" id="{8815D9F0-94CD-40BC-AC75-5CB8DB7F0B48}"/>
              </a:ext>
            </a:extLst>
          </p:cNvPr>
          <p:cNvSpPr/>
          <p:nvPr/>
        </p:nvSpPr>
        <p:spPr>
          <a:xfrm>
            <a:off x="2510162" y="2848234"/>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sp>
        <p:nvSpPr>
          <p:cNvPr id="13" name="Rectangle 12">
            <a:extLst>
              <a:ext uri="{FF2B5EF4-FFF2-40B4-BE49-F238E27FC236}">
                <a16:creationId xmlns:a16="http://schemas.microsoft.com/office/drawing/2014/main" id="{F141023C-E7F3-4CA4-BFDA-8EA45D04CE0D}"/>
              </a:ext>
            </a:extLst>
          </p:cNvPr>
          <p:cNvSpPr/>
          <p:nvPr/>
        </p:nvSpPr>
        <p:spPr>
          <a:xfrm>
            <a:off x="2497778" y="2241580"/>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Deployable</a:t>
            </a:r>
            <a:r>
              <a:rPr lang="nl-NL" sz="1013" dirty="0"/>
              <a:t> Software = </a:t>
            </a:r>
            <a:r>
              <a:rPr lang="nl-NL" sz="1200" dirty="0"/>
              <a:t>DONE</a:t>
            </a:r>
            <a:endParaRPr lang="en-NL" sz="1013" dirty="0"/>
          </a:p>
        </p:txBody>
      </p:sp>
      <p:sp>
        <p:nvSpPr>
          <p:cNvPr id="15" name="Rectangle 14">
            <a:extLst>
              <a:ext uri="{FF2B5EF4-FFF2-40B4-BE49-F238E27FC236}">
                <a16:creationId xmlns:a16="http://schemas.microsoft.com/office/drawing/2014/main" id="{3B708ACA-6DEE-4792-9E7D-0DE0E53ABE99}"/>
              </a:ext>
            </a:extLst>
          </p:cNvPr>
          <p:cNvSpPr/>
          <p:nvPr/>
        </p:nvSpPr>
        <p:spPr>
          <a:xfrm>
            <a:off x="2497778" y="1114059"/>
            <a:ext cx="1561776" cy="91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Professional &amp; ABLE: </a:t>
            </a:r>
            <a:br>
              <a:rPr lang="nl-NL" sz="1200" dirty="0"/>
            </a:br>
            <a:r>
              <a:rPr lang="nl-NL" sz="1200" dirty="0"/>
              <a:t>Live Software (</a:t>
            </a:r>
            <a:r>
              <a:rPr lang="nl-NL" sz="1200" dirty="0" err="1"/>
              <a:t>under</a:t>
            </a:r>
            <a:r>
              <a:rPr lang="nl-NL" sz="1200" dirty="0"/>
              <a:t> </a:t>
            </a:r>
            <a:r>
              <a:rPr lang="nl-NL" sz="1200" dirty="0" err="1"/>
              <a:t>Ops</a:t>
            </a:r>
            <a:r>
              <a:rPr lang="nl-NL" sz="1200" dirty="0"/>
              <a:t>) </a:t>
            </a:r>
            <a:endParaRPr lang="en-NL" sz="1200" dirty="0"/>
          </a:p>
        </p:txBody>
      </p:sp>
      <p:cxnSp>
        <p:nvCxnSpPr>
          <p:cNvPr id="18" name="Straight Connector 17">
            <a:extLst>
              <a:ext uri="{FF2B5EF4-FFF2-40B4-BE49-F238E27FC236}">
                <a16:creationId xmlns:a16="http://schemas.microsoft.com/office/drawing/2014/main" id="{589BF3B8-568F-4038-A1B6-CA1270971721}"/>
              </a:ext>
            </a:extLst>
          </p:cNvPr>
          <p:cNvCxnSpPr/>
          <p:nvPr/>
        </p:nvCxnSpPr>
        <p:spPr>
          <a:xfrm>
            <a:off x="1623060" y="3505200"/>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C43791C3-04CF-4C2E-88C7-F82CB71C182A}"/>
              </a:ext>
            </a:extLst>
          </p:cNvPr>
          <p:cNvSpPr txBox="1"/>
          <p:nvPr/>
        </p:nvSpPr>
        <p:spPr>
          <a:xfrm>
            <a:off x="5224121" y="3461298"/>
            <a:ext cx="777777" cy="248209"/>
          </a:xfrm>
          <a:prstGeom prst="rect">
            <a:avLst/>
          </a:prstGeom>
          <a:noFill/>
        </p:spPr>
        <p:txBody>
          <a:bodyPr wrap="none" rtlCol="0">
            <a:spAutoFit/>
          </a:bodyPr>
          <a:lstStyle/>
          <a:p>
            <a:r>
              <a:rPr lang="nl-NL" sz="1013" i="1" dirty="0"/>
              <a:t>Developer</a:t>
            </a:r>
            <a:endParaRPr lang="en-NL" sz="1013" i="1" dirty="0"/>
          </a:p>
        </p:txBody>
      </p:sp>
      <p:sp>
        <p:nvSpPr>
          <p:cNvPr id="20" name="TextBox 19">
            <a:extLst>
              <a:ext uri="{FF2B5EF4-FFF2-40B4-BE49-F238E27FC236}">
                <a16:creationId xmlns:a16="http://schemas.microsoft.com/office/drawing/2014/main" id="{5BB269CF-BF10-4556-8B81-2C00F7528C1D}"/>
              </a:ext>
            </a:extLst>
          </p:cNvPr>
          <p:cNvSpPr txBox="1"/>
          <p:nvPr/>
        </p:nvSpPr>
        <p:spPr>
          <a:xfrm>
            <a:off x="5483807" y="3272198"/>
            <a:ext cx="518091" cy="248209"/>
          </a:xfrm>
          <a:prstGeom prst="rect">
            <a:avLst/>
          </a:prstGeom>
          <a:noFill/>
        </p:spPr>
        <p:txBody>
          <a:bodyPr wrap="none" rtlCol="0">
            <a:spAutoFit/>
          </a:bodyPr>
          <a:lstStyle/>
          <a:p>
            <a:r>
              <a:rPr lang="nl-NL" sz="1013" i="1"/>
              <a:t>Team</a:t>
            </a:r>
            <a:endParaRPr lang="en-NL" sz="1013" i="1"/>
          </a:p>
        </p:txBody>
      </p:sp>
      <p:cxnSp>
        <p:nvCxnSpPr>
          <p:cNvPr id="23" name="Straight Connector 22">
            <a:extLst>
              <a:ext uri="{FF2B5EF4-FFF2-40B4-BE49-F238E27FC236}">
                <a16:creationId xmlns:a16="http://schemas.microsoft.com/office/drawing/2014/main" id="{9668412D-6C9C-4CC8-BDCC-1D05681B40A5}"/>
              </a:ext>
            </a:extLst>
          </p:cNvPr>
          <p:cNvCxnSpPr/>
          <p:nvPr/>
        </p:nvCxnSpPr>
        <p:spPr>
          <a:xfrm>
            <a:off x="1554480" y="2125059"/>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6465FE01-559F-4AC2-8918-B5B4CE5D69B9}"/>
              </a:ext>
            </a:extLst>
          </p:cNvPr>
          <p:cNvSpPr txBox="1"/>
          <p:nvPr/>
        </p:nvSpPr>
        <p:spPr>
          <a:xfrm>
            <a:off x="5142367" y="1892057"/>
            <a:ext cx="859531" cy="261610"/>
          </a:xfrm>
          <a:prstGeom prst="rect">
            <a:avLst/>
          </a:prstGeom>
          <a:noFill/>
        </p:spPr>
        <p:txBody>
          <a:bodyPr wrap="none" rtlCol="0">
            <a:spAutoFit/>
          </a:bodyPr>
          <a:lstStyle/>
          <a:p>
            <a:r>
              <a:rPr lang="nl-NL" sz="1100" dirty="0" err="1"/>
              <a:t>Production</a:t>
            </a:r>
            <a:endParaRPr lang="en-NL" sz="1100" dirty="0"/>
          </a:p>
        </p:txBody>
      </p:sp>
      <p:sp>
        <p:nvSpPr>
          <p:cNvPr id="30" name="TextBox 29">
            <a:extLst>
              <a:ext uri="{FF2B5EF4-FFF2-40B4-BE49-F238E27FC236}">
                <a16:creationId xmlns:a16="http://schemas.microsoft.com/office/drawing/2014/main" id="{D8A484CF-8E18-4B04-BEDB-DCF2E99B0381}"/>
              </a:ext>
            </a:extLst>
          </p:cNvPr>
          <p:cNvSpPr txBox="1"/>
          <p:nvPr/>
        </p:nvSpPr>
        <p:spPr>
          <a:xfrm>
            <a:off x="5087865" y="2102938"/>
            <a:ext cx="914033" cy="261610"/>
          </a:xfrm>
          <a:prstGeom prst="rect">
            <a:avLst/>
          </a:prstGeom>
          <a:noFill/>
        </p:spPr>
        <p:txBody>
          <a:bodyPr wrap="none" rtlCol="0">
            <a:spAutoFit/>
          </a:bodyPr>
          <a:lstStyle/>
          <a:p>
            <a:r>
              <a:rPr lang="nl-NL" sz="1100" dirty="0" err="1"/>
              <a:t>Preparation</a:t>
            </a:r>
            <a:endParaRPr lang="en-NL" sz="1100" dirty="0"/>
          </a:p>
        </p:txBody>
      </p:sp>
      <p:pic>
        <p:nvPicPr>
          <p:cNvPr id="33" name="Graphic 32" descr="Person with idea">
            <a:extLst>
              <a:ext uri="{FF2B5EF4-FFF2-40B4-BE49-F238E27FC236}">
                <a16:creationId xmlns:a16="http://schemas.microsoft.com/office/drawing/2014/main" id="{E6CCB204-F524-45EA-8DA2-2070AB1DE4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83322" y="3530614"/>
            <a:ext cx="389752" cy="389752"/>
          </a:xfrm>
          <a:prstGeom prst="rect">
            <a:avLst/>
          </a:prstGeom>
        </p:spPr>
      </p:pic>
      <p:pic>
        <p:nvPicPr>
          <p:cNvPr id="34" name="Content Placeholder 30" descr="Group">
            <a:extLst>
              <a:ext uri="{FF2B5EF4-FFF2-40B4-BE49-F238E27FC236}">
                <a16:creationId xmlns:a16="http://schemas.microsoft.com/office/drawing/2014/main" id="{52F41349-74BF-4161-8716-F7A85DFED0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987497" y="4356914"/>
            <a:ext cx="449343" cy="449343"/>
          </a:xfrm>
          <a:prstGeom prst="rect">
            <a:avLst/>
          </a:prstGeom>
        </p:spPr>
      </p:pic>
      <p:cxnSp>
        <p:nvCxnSpPr>
          <p:cNvPr id="35" name="Straight Connector 34">
            <a:extLst>
              <a:ext uri="{FF2B5EF4-FFF2-40B4-BE49-F238E27FC236}">
                <a16:creationId xmlns:a16="http://schemas.microsoft.com/office/drawing/2014/main" id="{0B87236B-A151-46C0-895A-5CE0223926F4}"/>
              </a:ext>
            </a:extLst>
          </p:cNvPr>
          <p:cNvCxnSpPr/>
          <p:nvPr/>
        </p:nvCxnSpPr>
        <p:spPr>
          <a:xfrm>
            <a:off x="1623060" y="4391012"/>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36" name="TextBox 35">
            <a:extLst>
              <a:ext uri="{FF2B5EF4-FFF2-40B4-BE49-F238E27FC236}">
                <a16:creationId xmlns:a16="http://schemas.microsoft.com/office/drawing/2014/main" id="{860C51DD-1B5E-4A39-8251-632C2A73C369}"/>
              </a:ext>
            </a:extLst>
          </p:cNvPr>
          <p:cNvSpPr txBox="1"/>
          <p:nvPr/>
        </p:nvSpPr>
        <p:spPr>
          <a:xfrm>
            <a:off x="5483807" y="4364516"/>
            <a:ext cx="518091" cy="248209"/>
          </a:xfrm>
          <a:prstGeom prst="rect">
            <a:avLst/>
          </a:prstGeom>
          <a:noFill/>
        </p:spPr>
        <p:txBody>
          <a:bodyPr wrap="none" rtlCol="0">
            <a:spAutoFit/>
          </a:bodyPr>
          <a:lstStyle/>
          <a:p>
            <a:r>
              <a:rPr lang="nl-NL" sz="1013" i="1" dirty="0"/>
              <a:t>Team</a:t>
            </a:r>
            <a:endParaRPr lang="en-NL" sz="1013" i="1" dirty="0"/>
          </a:p>
        </p:txBody>
      </p:sp>
      <p:pic>
        <p:nvPicPr>
          <p:cNvPr id="7170" name="Picture 2" descr="Beach sunset android wallpaper #wallpaper #iphone #android #background  #followme | Sunset wallpaper, Aesthetic wallpapers, Beautiful wallpapers">
            <a:extLst>
              <a:ext uri="{FF2B5EF4-FFF2-40B4-BE49-F238E27FC236}">
                <a16:creationId xmlns:a16="http://schemas.microsoft.com/office/drawing/2014/main" id="{020A2E77-EF70-4EBC-896D-DEF304808DEF}"/>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39076"/>
          <a:stretch/>
        </p:blipFill>
        <p:spPr bwMode="auto">
          <a:xfrm>
            <a:off x="4847806" y="545111"/>
            <a:ext cx="660783" cy="715491"/>
          </a:xfrm>
          <a:prstGeom prst="rect">
            <a:avLst/>
          </a:prstGeom>
          <a:noFill/>
          <a:extLst>
            <a:ext uri="{909E8E84-426E-40DD-AFC4-6F175D3DCCD1}">
              <a14:hiddenFill xmlns:a14="http://schemas.microsoft.com/office/drawing/2010/main">
                <a:solidFill>
                  <a:srgbClr val="FFFFFF"/>
                </a:solidFill>
              </a14:hiddenFill>
            </a:ext>
          </a:extLst>
        </p:spPr>
      </p:pic>
      <p:pic>
        <p:nvPicPr>
          <p:cNvPr id="40" name="Graphic 39" descr="World">
            <a:extLst>
              <a:ext uri="{FF2B5EF4-FFF2-40B4-BE49-F238E27FC236}">
                <a16:creationId xmlns:a16="http://schemas.microsoft.com/office/drawing/2014/main" id="{75E3CEAE-AF9D-4D3C-A8E0-CFFEA532B36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66921" y="1605090"/>
            <a:ext cx="457200" cy="457200"/>
          </a:xfrm>
          <a:prstGeom prst="rect">
            <a:avLst/>
          </a:prstGeom>
        </p:spPr>
      </p:pic>
      <p:cxnSp>
        <p:nvCxnSpPr>
          <p:cNvPr id="42" name="Straight Connector 41">
            <a:extLst>
              <a:ext uri="{FF2B5EF4-FFF2-40B4-BE49-F238E27FC236}">
                <a16:creationId xmlns:a16="http://schemas.microsoft.com/office/drawing/2014/main" id="{D66FEAEC-75EA-4BB1-952F-2990117ECB5D}"/>
              </a:ext>
            </a:extLst>
          </p:cNvPr>
          <p:cNvCxnSpPr>
            <a:cxnSpLocks/>
          </p:cNvCxnSpPr>
          <p:nvPr/>
        </p:nvCxnSpPr>
        <p:spPr>
          <a:xfrm>
            <a:off x="3628103" y="893243"/>
            <a:ext cx="1944029" cy="625841"/>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44" name="Scroll: Horizontal 43">
            <a:extLst>
              <a:ext uri="{FF2B5EF4-FFF2-40B4-BE49-F238E27FC236}">
                <a16:creationId xmlns:a16="http://schemas.microsoft.com/office/drawing/2014/main" id="{3E21A8D6-67F0-4217-AFE5-4445E2AAA7E4}"/>
              </a:ext>
            </a:extLst>
          </p:cNvPr>
          <p:cNvSpPr/>
          <p:nvPr/>
        </p:nvSpPr>
        <p:spPr>
          <a:xfrm>
            <a:off x="438608" y="4194559"/>
            <a:ext cx="1113503" cy="392906"/>
          </a:xfrm>
          <a:prstGeom prst="horizontalScroll">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solidFill>
                  <a:schemeClr val="accent4">
                    <a:lumMod val="75000"/>
                  </a:schemeClr>
                </a:solidFill>
              </a:rPr>
              <a:t>DoR</a:t>
            </a:r>
            <a:endParaRPr lang="en-US" dirty="0">
              <a:solidFill>
                <a:schemeClr val="accent4">
                  <a:lumMod val="75000"/>
                </a:schemeClr>
              </a:solidFill>
            </a:endParaRPr>
          </a:p>
        </p:txBody>
      </p:sp>
      <p:sp>
        <p:nvSpPr>
          <p:cNvPr id="46" name="Scroll: Horizontal 45">
            <a:extLst>
              <a:ext uri="{FF2B5EF4-FFF2-40B4-BE49-F238E27FC236}">
                <a16:creationId xmlns:a16="http://schemas.microsoft.com/office/drawing/2014/main" id="{021575BA-2B8E-4AC7-BCD1-6035ABF6FA69}"/>
              </a:ext>
            </a:extLst>
          </p:cNvPr>
          <p:cNvSpPr/>
          <p:nvPr/>
        </p:nvSpPr>
        <p:spPr>
          <a:xfrm>
            <a:off x="437484" y="3323954"/>
            <a:ext cx="1113503" cy="392906"/>
          </a:xfrm>
          <a:prstGeom prst="horizontalScroll">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DoaD</a:t>
            </a:r>
            <a:endParaRPr lang="en-US" dirty="0"/>
          </a:p>
        </p:txBody>
      </p:sp>
      <p:sp>
        <p:nvSpPr>
          <p:cNvPr id="47" name="Scroll: Horizontal 46">
            <a:extLst>
              <a:ext uri="{FF2B5EF4-FFF2-40B4-BE49-F238E27FC236}">
                <a16:creationId xmlns:a16="http://schemas.microsoft.com/office/drawing/2014/main" id="{DEE3384C-DF63-42FD-A1E3-ED5F437467AF}"/>
              </a:ext>
            </a:extLst>
          </p:cNvPr>
          <p:cNvSpPr/>
          <p:nvPr/>
        </p:nvSpPr>
        <p:spPr>
          <a:xfrm>
            <a:off x="436360" y="2201705"/>
            <a:ext cx="1113503" cy="392906"/>
          </a:xfrm>
          <a:prstGeom prst="horizontalScroll">
            <a:avLst/>
          </a:prstGeom>
          <a:solidFill>
            <a:schemeClr val="accent4"/>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DoD</a:t>
            </a:r>
          </a:p>
        </p:txBody>
      </p:sp>
      <p:sp>
        <p:nvSpPr>
          <p:cNvPr id="49" name="Footer Placeholder 48">
            <a:extLst>
              <a:ext uri="{FF2B5EF4-FFF2-40B4-BE49-F238E27FC236}">
                <a16:creationId xmlns:a16="http://schemas.microsoft.com/office/drawing/2014/main" id="{1E00FC61-75F7-409F-AC51-327C91A6FD9E}"/>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3" name="TextBox 2">
            <a:extLst>
              <a:ext uri="{FF2B5EF4-FFF2-40B4-BE49-F238E27FC236}">
                <a16:creationId xmlns:a16="http://schemas.microsoft.com/office/drawing/2014/main" id="{92043D16-D1E0-46D6-A3B2-56D6688B2929}"/>
              </a:ext>
            </a:extLst>
          </p:cNvPr>
          <p:cNvSpPr txBox="1"/>
          <p:nvPr/>
        </p:nvSpPr>
        <p:spPr>
          <a:xfrm>
            <a:off x="6895413" y="4352306"/>
            <a:ext cx="1425070" cy="615553"/>
          </a:xfrm>
          <a:prstGeom prst="rect">
            <a:avLst/>
          </a:prstGeom>
          <a:noFill/>
        </p:spPr>
        <p:txBody>
          <a:bodyPr wrap="none" lIns="0" tIns="0" rIns="0" bIns="0" rtlCol="0">
            <a:spAutoFit/>
          </a:bodyPr>
          <a:lstStyle/>
          <a:p>
            <a:r>
              <a:rPr lang="en-US" sz="4000" dirty="0" err="1">
                <a:solidFill>
                  <a:schemeClr val="accent6">
                    <a:lumMod val="75000"/>
                  </a:schemeClr>
                </a:solidFill>
              </a:rPr>
              <a:t>PR</a:t>
            </a:r>
            <a:r>
              <a:rPr lang="en-US" sz="4000" dirty="0" err="1">
                <a:solidFill>
                  <a:schemeClr val="accent3">
                    <a:lumMod val="60000"/>
                    <a:lumOff val="40000"/>
                  </a:schemeClr>
                </a:solidFill>
              </a:rPr>
              <a:t>oof</a:t>
            </a:r>
            <a:endParaRPr lang="en-US" sz="4000" dirty="0">
              <a:solidFill>
                <a:schemeClr val="accent3">
                  <a:lumMod val="60000"/>
                  <a:lumOff val="40000"/>
                </a:schemeClr>
              </a:solidFill>
            </a:endParaRPr>
          </a:p>
        </p:txBody>
      </p:sp>
      <p:sp>
        <p:nvSpPr>
          <p:cNvPr id="7" name="TextBox 6">
            <a:extLst>
              <a:ext uri="{FF2B5EF4-FFF2-40B4-BE49-F238E27FC236}">
                <a16:creationId xmlns:a16="http://schemas.microsoft.com/office/drawing/2014/main" id="{88BC8EF3-A6B9-4AB9-B531-72ACE87D4E09}"/>
              </a:ext>
            </a:extLst>
          </p:cNvPr>
          <p:cNvSpPr txBox="1"/>
          <p:nvPr/>
        </p:nvSpPr>
        <p:spPr>
          <a:xfrm>
            <a:off x="6331154" y="2413333"/>
            <a:ext cx="2720296" cy="1292662"/>
          </a:xfrm>
          <a:prstGeom prst="rect">
            <a:avLst/>
          </a:prstGeom>
          <a:noFill/>
        </p:spPr>
        <p:txBody>
          <a:bodyPr wrap="none" lIns="0" tIns="0" rIns="0" bIns="0" rtlCol="0">
            <a:spAutoFit/>
          </a:bodyPr>
          <a:lstStyle/>
          <a:p>
            <a:r>
              <a:rPr lang="en-US" sz="2800" b="1" dirty="0">
                <a:solidFill>
                  <a:schemeClr val="accent4">
                    <a:lumMod val="50000"/>
                  </a:schemeClr>
                </a:solidFill>
                <a:latin typeface="Bradley Hand ITC" panose="03070402050302030203" pitchFamily="66" charset="0"/>
              </a:rPr>
              <a:t>P</a:t>
            </a:r>
            <a:r>
              <a:rPr lang="en-US" sz="2800" dirty="0">
                <a:solidFill>
                  <a:schemeClr val="accent3">
                    <a:lumMod val="60000"/>
                    <a:lumOff val="40000"/>
                  </a:schemeClr>
                </a:solidFill>
                <a:latin typeface="Bradley Hand ITC" panose="03070402050302030203" pitchFamily="66" charset="0"/>
              </a:rPr>
              <a:t>ull </a:t>
            </a:r>
            <a:r>
              <a:rPr lang="en-US" sz="2800" b="1" dirty="0">
                <a:solidFill>
                  <a:schemeClr val="accent4">
                    <a:lumMod val="50000"/>
                  </a:schemeClr>
                </a:solidFill>
                <a:latin typeface="Bradley Hand ITC" panose="03070402050302030203" pitchFamily="66" charset="0"/>
              </a:rPr>
              <a:t>R</a:t>
            </a:r>
            <a:r>
              <a:rPr lang="en-US" sz="2800" dirty="0">
                <a:solidFill>
                  <a:schemeClr val="accent3">
                    <a:lumMod val="60000"/>
                    <a:lumOff val="40000"/>
                  </a:schemeClr>
                </a:solidFill>
                <a:latin typeface="Bradley Hand ITC" panose="03070402050302030203" pitchFamily="66" charset="0"/>
              </a:rPr>
              <a:t>equest</a:t>
            </a:r>
          </a:p>
          <a:p>
            <a:r>
              <a:rPr lang="en-US" sz="2800" b="1" dirty="0">
                <a:solidFill>
                  <a:schemeClr val="accent4">
                    <a:lumMod val="50000"/>
                  </a:schemeClr>
                </a:solidFill>
                <a:latin typeface="Bradley Hand ITC" panose="03070402050302030203" pitchFamily="66" charset="0"/>
              </a:rPr>
              <a:t>P</a:t>
            </a:r>
            <a:r>
              <a:rPr lang="en-US" sz="2800" dirty="0">
                <a:solidFill>
                  <a:schemeClr val="accent3">
                    <a:lumMod val="60000"/>
                    <a:lumOff val="40000"/>
                  </a:schemeClr>
                </a:solidFill>
                <a:latin typeface="Bradley Hand ITC" panose="03070402050302030203" pitchFamily="66" charset="0"/>
              </a:rPr>
              <a:t>eer </a:t>
            </a:r>
            <a:r>
              <a:rPr lang="en-US" sz="2800" b="1" dirty="0">
                <a:solidFill>
                  <a:schemeClr val="accent4">
                    <a:lumMod val="50000"/>
                  </a:schemeClr>
                </a:solidFill>
                <a:latin typeface="Bradley Hand ITC" panose="03070402050302030203" pitchFamily="66" charset="0"/>
              </a:rPr>
              <a:t>R</a:t>
            </a:r>
            <a:r>
              <a:rPr lang="en-US" sz="2800" dirty="0">
                <a:solidFill>
                  <a:schemeClr val="accent3">
                    <a:lumMod val="60000"/>
                    <a:lumOff val="40000"/>
                  </a:schemeClr>
                </a:solidFill>
                <a:latin typeface="Bradley Hand ITC" panose="03070402050302030203" pitchFamily="66" charset="0"/>
              </a:rPr>
              <a:t>eview</a:t>
            </a:r>
          </a:p>
          <a:p>
            <a:r>
              <a:rPr lang="en-US" sz="2800" b="1" dirty="0">
                <a:solidFill>
                  <a:schemeClr val="accent4">
                    <a:lumMod val="50000"/>
                  </a:schemeClr>
                </a:solidFill>
                <a:latin typeface="Bradley Hand ITC" panose="03070402050302030203" pitchFamily="66" charset="0"/>
              </a:rPr>
              <a:t>P</a:t>
            </a:r>
            <a:r>
              <a:rPr lang="en-US" sz="2800" dirty="0">
                <a:solidFill>
                  <a:schemeClr val="accent3">
                    <a:lumMod val="60000"/>
                    <a:lumOff val="40000"/>
                  </a:schemeClr>
                </a:solidFill>
                <a:latin typeface="Bradley Hand ITC" panose="03070402050302030203" pitchFamily="66" charset="0"/>
              </a:rPr>
              <a:t>roduction </a:t>
            </a:r>
            <a:r>
              <a:rPr lang="en-US" sz="2800" b="1" dirty="0">
                <a:solidFill>
                  <a:schemeClr val="accent4">
                    <a:lumMod val="50000"/>
                  </a:schemeClr>
                </a:solidFill>
                <a:latin typeface="Bradley Hand ITC" panose="03070402050302030203" pitchFamily="66" charset="0"/>
              </a:rPr>
              <a:t>R</a:t>
            </a:r>
            <a:r>
              <a:rPr lang="en-US" sz="2800" dirty="0">
                <a:solidFill>
                  <a:schemeClr val="accent3">
                    <a:lumMod val="60000"/>
                    <a:lumOff val="40000"/>
                  </a:schemeClr>
                </a:solidFill>
                <a:latin typeface="Bradley Hand ITC" panose="03070402050302030203" pitchFamily="66" charset="0"/>
              </a:rPr>
              <a:t>eady</a:t>
            </a:r>
          </a:p>
        </p:txBody>
      </p:sp>
      <p:sp>
        <p:nvSpPr>
          <p:cNvPr id="8" name="TextBox 7">
            <a:extLst>
              <a:ext uri="{FF2B5EF4-FFF2-40B4-BE49-F238E27FC236}">
                <a16:creationId xmlns:a16="http://schemas.microsoft.com/office/drawing/2014/main" id="{CC564846-F2EB-4D4B-8922-BBFFF268BB98}"/>
              </a:ext>
            </a:extLst>
          </p:cNvPr>
          <p:cNvSpPr txBox="1"/>
          <p:nvPr/>
        </p:nvSpPr>
        <p:spPr>
          <a:xfrm>
            <a:off x="6849331" y="1522914"/>
            <a:ext cx="1668727" cy="615553"/>
          </a:xfrm>
          <a:prstGeom prst="rect">
            <a:avLst/>
          </a:prstGeom>
          <a:noFill/>
        </p:spPr>
        <p:txBody>
          <a:bodyPr wrap="none" lIns="0" tIns="0" rIns="0" bIns="0" rtlCol="0">
            <a:spAutoFit/>
          </a:bodyPr>
          <a:lstStyle/>
          <a:p>
            <a:r>
              <a:rPr lang="en-US" sz="2800" dirty="0" err="1">
                <a:solidFill>
                  <a:schemeClr val="accent1">
                    <a:lumMod val="60000"/>
                    <a:lumOff val="40000"/>
                  </a:schemeClr>
                </a:solidFill>
              </a:rPr>
              <a:t>o</a:t>
            </a:r>
            <a:r>
              <a:rPr lang="en-US" sz="4000" dirty="0" err="1">
                <a:solidFill>
                  <a:schemeClr val="accent1">
                    <a:lumMod val="60000"/>
                    <a:lumOff val="40000"/>
                  </a:schemeClr>
                </a:solidFill>
              </a:rPr>
              <a:t>P</a:t>
            </a:r>
            <a:r>
              <a:rPr lang="en-US" sz="2800" dirty="0" err="1">
                <a:solidFill>
                  <a:schemeClr val="accent1">
                    <a:lumMod val="60000"/>
                    <a:lumOff val="40000"/>
                  </a:schemeClr>
                </a:solidFill>
              </a:rPr>
              <a:t>e</a:t>
            </a:r>
            <a:r>
              <a:rPr lang="en-US" sz="4000" dirty="0" err="1">
                <a:solidFill>
                  <a:schemeClr val="accent1">
                    <a:lumMod val="60000"/>
                    <a:lumOff val="40000"/>
                  </a:schemeClr>
                </a:solidFill>
              </a:rPr>
              <a:t>R</a:t>
            </a:r>
            <a:r>
              <a:rPr lang="en-US" sz="2800" dirty="0" err="1">
                <a:solidFill>
                  <a:schemeClr val="accent1">
                    <a:lumMod val="60000"/>
                    <a:lumOff val="40000"/>
                  </a:schemeClr>
                </a:solidFill>
              </a:rPr>
              <a:t>ate</a:t>
            </a:r>
            <a:endParaRPr lang="en-US" sz="4000" dirty="0">
              <a:solidFill>
                <a:schemeClr val="accent1">
                  <a:lumMod val="60000"/>
                  <a:lumOff val="40000"/>
                </a:schemeClr>
              </a:solidFill>
            </a:endParaRPr>
          </a:p>
        </p:txBody>
      </p:sp>
      <p:sp>
        <p:nvSpPr>
          <p:cNvPr id="37" name="TextBox 36">
            <a:extLst>
              <a:ext uri="{FF2B5EF4-FFF2-40B4-BE49-F238E27FC236}">
                <a16:creationId xmlns:a16="http://schemas.microsoft.com/office/drawing/2014/main" id="{1ED97A8C-CF80-49C8-A83E-419B2948E82F}"/>
              </a:ext>
            </a:extLst>
          </p:cNvPr>
          <p:cNvSpPr txBox="1"/>
          <p:nvPr/>
        </p:nvSpPr>
        <p:spPr>
          <a:xfrm>
            <a:off x="6842595" y="681966"/>
            <a:ext cx="1336904" cy="553998"/>
          </a:xfrm>
          <a:prstGeom prst="rect">
            <a:avLst/>
          </a:prstGeom>
          <a:noFill/>
        </p:spPr>
        <p:txBody>
          <a:bodyPr wrap="none" lIns="0" tIns="0" rIns="0" bIns="0" rtlCol="0">
            <a:spAutoFit/>
          </a:bodyPr>
          <a:lstStyle/>
          <a:p>
            <a:r>
              <a:rPr lang="en-US" sz="3600" dirty="0">
                <a:solidFill>
                  <a:schemeClr val="accent6">
                    <a:lumMod val="60000"/>
                    <a:lumOff val="40000"/>
                  </a:schemeClr>
                </a:solidFill>
                <a:latin typeface="Agency FB" panose="020B0604020202020204" pitchFamily="34" charset="0"/>
              </a:rPr>
              <a:t>P</a:t>
            </a:r>
            <a:r>
              <a:rPr lang="en-US" sz="2800" dirty="0">
                <a:solidFill>
                  <a:schemeClr val="accent6">
                    <a:lumMod val="60000"/>
                    <a:lumOff val="40000"/>
                  </a:schemeClr>
                </a:solidFill>
                <a:latin typeface="Agency FB" panose="020B0604020202020204" pitchFamily="34" charset="0"/>
              </a:rPr>
              <a:t>ut to </a:t>
            </a:r>
            <a:r>
              <a:rPr lang="en-US" sz="3600" dirty="0">
                <a:solidFill>
                  <a:schemeClr val="accent6">
                    <a:lumMod val="60000"/>
                    <a:lumOff val="40000"/>
                  </a:schemeClr>
                </a:solidFill>
                <a:latin typeface="Agency FB" panose="020B0604020202020204" pitchFamily="34" charset="0"/>
              </a:rPr>
              <a:t>R</a:t>
            </a:r>
            <a:r>
              <a:rPr lang="en-US" sz="2800" dirty="0">
                <a:solidFill>
                  <a:schemeClr val="accent6">
                    <a:lumMod val="60000"/>
                    <a:lumOff val="40000"/>
                  </a:schemeClr>
                </a:solidFill>
                <a:latin typeface="Agency FB" panose="020B0604020202020204" pitchFamily="34" charset="0"/>
              </a:rPr>
              <a:t>est</a:t>
            </a:r>
            <a:endParaRPr lang="en-US" sz="4000" dirty="0">
              <a:solidFill>
                <a:schemeClr val="accent6">
                  <a:lumMod val="60000"/>
                  <a:lumOff val="40000"/>
                </a:schemeClr>
              </a:solidFill>
              <a:latin typeface="Agency FB" panose="020B0604020202020204" pitchFamily="34" charset="0"/>
            </a:endParaRPr>
          </a:p>
        </p:txBody>
      </p:sp>
      <p:sp>
        <p:nvSpPr>
          <p:cNvPr id="10" name="Slide Number Placeholder 9">
            <a:extLst>
              <a:ext uri="{FF2B5EF4-FFF2-40B4-BE49-F238E27FC236}">
                <a16:creationId xmlns:a16="http://schemas.microsoft.com/office/drawing/2014/main" id="{63DBF754-F669-4CC5-8129-7E7F6B0CD698}"/>
              </a:ext>
            </a:extLst>
          </p:cNvPr>
          <p:cNvSpPr>
            <a:spLocks noGrp="1"/>
          </p:cNvSpPr>
          <p:nvPr>
            <p:ph type="sldNum" sz="quarter" idx="12"/>
          </p:nvPr>
        </p:nvSpPr>
        <p:spPr/>
        <p:txBody>
          <a:bodyPr/>
          <a:lstStyle/>
          <a:p>
            <a:fld id="{BF590972-BD5A-4E8E-8655-ACB12844DF5C}" type="slidenum">
              <a:rPr lang="en-NL" smtClean="0"/>
              <a:t>25</a:t>
            </a:fld>
            <a:endParaRPr lang="en-NL"/>
          </a:p>
        </p:txBody>
      </p:sp>
    </p:spTree>
    <p:extLst>
      <p:ext uri="{BB962C8B-B14F-4D97-AF65-F5344CB8AC3E}">
        <p14:creationId xmlns:p14="http://schemas.microsoft.com/office/powerpoint/2010/main" val="27535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4"/>
                                        </p:tgtEl>
                                        <p:attrNameLst>
                                          <p:attrName>style.visibility</p:attrName>
                                        </p:attrNameLst>
                                      </p:cBhvr>
                                      <p:to>
                                        <p:strVal val="visible"/>
                                      </p:to>
                                    </p:set>
                                    <p:animEffect transition="in" filter="fade">
                                      <p:cBhvr>
                                        <p:cTn id="19" dur="500"/>
                                        <p:tgtEl>
                                          <p:spTgt spid="44"/>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8"/>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4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47"/>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30"/>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15"/>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40"/>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4"/>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8"/>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42"/>
                                        </p:tgtEl>
                                        <p:attrNameLst>
                                          <p:attrName>style.visibility</p:attrName>
                                        </p:attrNameLst>
                                      </p:cBhvr>
                                      <p:to>
                                        <p:strVal val="visible"/>
                                      </p:to>
                                    </p:set>
                                  </p:childTnLst>
                                </p:cTn>
                              </p:par>
                              <p:par>
                                <p:cTn id="60" presetID="1" presetClass="entr" presetSubtype="0" fill="hold" nodeType="withEffect">
                                  <p:stCondLst>
                                    <p:cond delay="0"/>
                                  </p:stCondLst>
                                  <p:childTnLst>
                                    <p:set>
                                      <p:cBhvr>
                                        <p:cTn id="61" dur="1" fill="hold">
                                          <p:stCondLst>
                                            <p:cond delay="0"/>
                                          </p:stCondLst>
                                        </p:cTn>
                                        <p:tgtEl>
                                          <p:spTgt spid="7170"/>
                                        </p:tgtEl>
                                        <p:attrNameLst>
                                          <p:attrName>style.visibility</p:attrName>
                                        </p:attrNameLst>
                                      </p:cBhvr>
                                      <p:to>
                                        <p:strVal val="visible"/>
                                      </p:to>
                                    </p:set>
                                  </p:childTnLst>
                                </p:cTn>
                              </p:par>
                              <p:par>
                                <p:cTn id="62" presetID="1" presetClass="entr" presetSubtype="0" fill="hold" grpId="0" nodeType="withEffect">
                                  <p:stCondLst>
                                    <p:cond delay="0"/>
                                  </p:stCondLst>
                                  <p:childTnLst>
                                    <p:set>
                                      <p:cBhvr>
                                        <p:cTn id="63"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P spid="13" grpId="0" animBg="1"/>
      <p:bldP spid="15" grpId="0" animBg="1"/>
      <p:bldP spid="20" grpId="0"/>
      <p:bldP spid="24" grpId="0"/>
      <p:bldP spid="30" grpId="0"/>
      <p:bldP spid="36" grpId="0"/>
      <p:bldP spid="44" grpId="0" animBg="1"/>
      <p:bldP spid="46" grpId="0" animBg="1"/>
      <p:bldP spid="47" grpId="0" animBg="1"/>
      <p:bldP spid="3" grpId="0"/>
      <p:bldP spid="7" grpId="0"/>
      <p:bldP spid="8" grpId="0"/>
      <p:bldP spid="3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97DF-BD94-4450-A8C3-289260166E9F}"/>
              </a:ext>
            </a:extLst>
          </p:cNvPr>
          <p:cNvSpPr>
            <a:spLocks noGrp="1"/>
          </p:cNvSpPr>
          <p:nvPr>
            <p:ph type="title"/>
          </p:nvPr>
        </p:nvSpPr>
        <p:spPr/>
        <p:txBody>
          <a:bodyPr/>
          <a:lstStyle/>
          <a:p>
            <a:r>
              <a:rPr lang="en-US" dirty="0"/>
              <a:t>Working</a:t>
            </a:r>
          </a:p>
        </p:txBody>
      </p:sp>
      <p:sp>
        <p:nvSpPr>
          <p:cNvPr id="3" name="Content Placeholder 2">
            <a:extLst>
              <a:ext uri="{FF2B5EF4-FFF2-40B4-BE49-F238E27FC236}">
                <a16:creationId xmlns:a16="http://schemas.microsoft.com/office/drawing/2014/main" id="{68DB487A-96DD-487B-A720-EE20C7280A3C}"/>
              </a:ext>
            </a:extLst>
          </p:cNvPr>
          <p:cNvSpPr>
            <a:spLocks noGrp="1"/>
          </p:cNvSpPr>
          <p:nvPr>
            <p:ph idx="1"/>
          </p:nvPr>
        </p:nvSpPr>
        <p:spPr/>
        <p:txBody>
          <a:bodyPr/>
          <a:lstStyle/>
          <a:p>
            <a:r>
              <a:rPr lang="en-US" dirty="0"/>
              <a:t>according to functional specifications and technical interfaces</a:t>
            </a:r>
          </a:p>
          <a:p>
            <a:r>
              <a:rPr lang="en-US" dirty="0"/>
              <a:t>proven </a:t>
            </a:r>
          </a:p>
        </p:txBody>
      </p:sp>
      <p:sp>
        <p:nvSpPr>
          <p:cNvPr id="4" name="Footer Placeholder 3">
            <a:extLst>
              <a:ext uri="{FF2B5EF4-FFF2-40B4-BE49-F238E27FC236}">
                <a16:creationId xmlns:a16="http://schemas.microsoft.com/office/drawing/2014/main" id="{064CBDE3-900D-4E36-A701-B85F45721D25}"/>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5" name="Rectangle 4">
            <a:extLst>
              <a:ext uri="{FF2B5EF4-FFF2-40B4-BE49-F238E27FC236}">
                <a16:creationId xmlns:a16="http://schemas.microsoft.com/office/drawing/2014/main" id="{F5457244-707D-4FC8-869C-1B331F072812}"/>
              </a:ext>
            </a:extLst>
          </p:cNvPr>
          <p:cNvSpPr/>
          <p:nvPr/>
        </p:nvSpPr>
        <p:spPr>
          <a:xfrm>
            <a:off x="2510161" y="2126827"/>
            <a:ext cx="5583971" cy="21999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4000" dirty="0" err="1"/>
              <a:t>Working</a:t>
            </a:r>
            <a:r>
              <a:rPr lang="nl-NL" sz="4000" dirty="0"/>
              <a:t> Software</a:t>
            </a:r>
            <a:endParaRPr lang="en-NL" sz="4000" dirty="0"/>
          </a:p>
        </p:txBody>
      </p:sp>
      <p:sp>
        <p:nvSpPr>
          <p:cNvPr id="7" name="Slide Number Placeholder 6">
            <a:extLst>
              <a:ext uri="{FF2B5EF4-FFF2-40B4-BE49-F238E27FC236}">
                <a16:creationId xmlns:a16="http://schemas.microsoft.com/office/drawing/2014/main" id="{95BA5910-5963-4EFD-BAAB-AB24C445A487}"/>
              </a:ext>
            </a:extLst>
          </p:cNvPr>
          <p:cNvSpPr>
            <a:spLocks noGrp="1"/>
          </p:cNvSpPr>
          <p:nvPr>
            <p:ph type="sldNum" sz="quarter" idx="12"/>
          </p:nvPr>
        </p:nvSpPr>
        <p:spPr/>
        <p:txBody>
          <a:bodyPr/>
          <a:lstStyle/>
          <a:p>
            <a:fld id="{BF590972-BD5A-4E8E-8655-ACB12844DF5C}" type="slidenum">
              <a:rPr lang="en-NL" smtClean="0"/>
              <a:t>26</a:t>
            </a:fld>
            <a:endParaRPr lang="en-NL"/>
          </a:p>
        </p:txBody>
      </p:sp>
    </p:spTree>
    <p:extLst>
      <p:ext uri="{BB962C8B-B14F-4D97-AF65-F5344CB8AC3E}">
        <p14:creationId xmlns:p14="http://schemas.microsoft.com/office/powerpoint/2010/main" val="2780649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2" descr="Where Should We Draw the Line Between Rejecting and Embracing Black Box AI?">
            <a:extLst>
              <a:ext uri="{FF2B5EF4-FFF2-40B4-BE49-F238E27FC236}">
                <a16:creationId xmlns:a16="http://schemas.microsoft.com/office/drawing/2014/main" id="{C0AD2E80-1CD0-4D29-BBA8-D23A0964E5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8"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04F1D6A-8F11-4EA2-90CC-B1348CF37107}"/>
              </a:ext>
            </a:extLst>
          </p:cNvPr>
          <p:cNvSpPr>
            <a:spLocks noGrp="1"/>
          </p:cNvSpPr>
          <p:nvPr>
            <p:ph type="title"/>
          </p:nvPr>
        </p:nvSpPr>
        <p:spPr/>
        <p:txBody>
          <a:bodyPr/>
          <a:lstStyle/>
          <a:p>
            <a:r>
              <a:rPr lang="en-US" dirty="0"/>
              <a:t>Behavior Test</a:t>
            </a:r>
          </a:p>
        </p:txBody>
      </p:sp>
      <p:sp>
        <p:nvSpPr>
          <p:cNvPr id="3" name="Content Placeholder 2">
            <a:extLst>
              <a:ext uri="{FF2B5EF4-FFF2-40B4-BE49-F238E27FC236}">
                <a16:creationId xmlns:a16="http://schemas.microsoft.com/office/drawing/2014/main" id="{0BBA6FC6-9FDC-4C3D-BCB9-512723DD189D}"/>
              </a:ext>
            </a:extLst>
          </p:cNvPr>
          <p:cNvSpPr>
            <a:spLocks noGrp="1"/>
          </p:cNvSpPr>
          <p:nvPr>
            <p:ph idx="1"/>
          </p:nvPr>
        </p:nvSpPr>
        <p:spPr>
          <a:xfrm>
            <a:off x="720004" y="936000"/>
            <a:ext cx="1960322" cy="3780000"/>
          </a:xfrm>
        </p:spPr>
        <p:txBody>
          <a:bodyPr/>
          <a:lstStyle/>
          <a:p>
            <a:r>
              <a:rPr lang="en-US" dirty="0">
                <a:solidFill>
                  <a:schemeClr val="bg1">
                    <a:lumMod val="85000"/>
                  </a:schemeClr>
                </a:solidFill>
              </a:rPr>
              <a:t>The required behavior as experienced from the outside</a:t>
            </a:r>
            <a:br>
              <a:rPr lang="en-US" dirty="0">
                <a:solidFill>
                  <a:schemeClr val="bg1">
                    <a:lumMod val="85000"/>
                  </a:schemeClr>
                </a:solidFill>
              </a:rPr>
            </a:br>
            <a:endParaRPr lang="en-US" dirty="0">
              <a:solidFill>
                <a:schemeClr val="bg1">
                  <a:lumMod val="85000"/>
                </a:schemeClr>
              </a:solidFill>
            </a:endParaRPr>
          </a:p>
          <a:p>
            <a:pPr lvl="1"/>
            <a:r>
              <a:rPr lang="en-US" dirty="0">
                <a:solidFill>
                  <a:schemeClr val="bg1">
                    <a:lumMod val="85000"/>
                  </a:schemeClr>
                </a:solidFill>
              </a:rPr>
              <a:t>specify</a:t>
            </a:r>
          </a:p>
          <a:p>
            <a:pPr lvl="1"/>
            <a:r>
              <a:rPr lang="en-US" dirty="0">
                <a:solidFill>
                  <a:schemeClr val="bg1">
                    <a:lumMod val="85000"/>
                  </a:schemeClr>
                </a:solidFill>
              </a:rPr>
              <a:t>document</a:t>
            </a:r>
          </a:p>
          <a:p>
            <a:pPr lvl="1"/>
            <a:r>
              <a:rPr lang="en-US" dirty="0">
                <a:solidFill>
                  <a:schemeClr val="bg1">
                    <a:lumMod val="85000"/>
                  </a:schemeClr>
                </a:solidFill>
              </a:rPr>
              <a:t>verify</a:t>
            </a:r>
          </a:p>
        </p:txBody>
      </p:sp>
      <p:sp>
        <p:nvSpPr>
          <p:cNvPr id="5" name="Rectangle 4">
            <a:extLst>
              <a:ext uri="{FF2B5EF4-FFF2-40B4-BE49-F238E27FC236}">
                <a16:creationId xmlns:a16="http://schemas.microsoft.com/office/drawing/2014/main" id="{CB88600F-5185-4728-8A58-BB6FD062EACC}"/>
              </a:ext>
            </a:extLst>
          </p:cNvPr>
          <p:cNvSpPr/>
          <p:nvPr/>
        </p:nvSpPr>
        <p:spPr>
          <a:xfrm>
            <a:off x="4884564" y="4463630"/>
            <a:ext cx="2161019"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Functional</a:t>
            </a:r>
            <a:r>
              <a:rPr lang="nl-NL" sz="1013" dirty="0"/>
              <a:t> </a:t>
            </a:r>
            <a:r>
              <a:rPr lang="nl-NL" sz="1013" dirty="0" err="1"/>
              <a:t>Specification</a:t>
            </a:r>
            <a:endParaRPr lang="nl-NL" sz="1013" dirty="0"/>
          </a:p>
          <a:p>
            <a:pPr algn="ctr"/>
            <a:r>
              <a:rPr lang="nl-NL" sz="1013" dirty="0" err="1"/>
              <a:t>Behavior</a:t>
            </a:r>
            <a:r>
              <a:rPr lang="nl-NL" sz="1013" dirty="0"/>
              <a:t> test</a:t>
            </a:r>
            <a:endParaRPr lang="en-NL" sz="1013" dirty="0"/>
          </a:p>
        </p:txBody>
      </p:sp>
      <p:sp>
        <p:nvSpPr>
          <p:cNvPr id="6" name="Rectangle 5">
            <a:extLst>
              <a:ext uri="{FF2B5EF4-FFF2-40B4-BE49-F238E27FC236}">
                <a16:creationId xmlns:a16="http://schemas.microsoft.com/office/drawing/2014/main" id="{4D49FAB7-9708-409B-A54C-CEDB839DEAEF}"/>
              </a:ext>
            </a:extLst>
          </p:cNvPr>
          <p:cNvSpPr/>
          <p:nvPr/>
        </p:nvSpPr>
        <p:spPr>
          <a:xfrm>
            <a:off x="5483807" y="3933918"/>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Working</a:t>
            </a:r>
            <a:r>
              <a:rPr lang="nl-NL" sz="1013" dirty="0"/>
              <a:t> Software</a:t>
            </a:r>
            <a:endParaRPr lang="en-NL" sz="1013" dirty="0"/>
          </a:p>
        </p:txBody>
      </p:sp>
      <p:pic>
        <p:nvPicPr>
          <p:cNvPr id="7" name="Content Placeholder 30" descr="Group">
            <a:extLst>
              <a:ext uri="{FF2B5EF4-FFF2-40B4-BE49-F238E27FC236}">
                <a16:creationId xmlns:a16="http://schemas.microsoft.com/office/drawing/2014/main" id="{FC1233F6-8B49-4265-90E4-55B98701E03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61142" y="4356914"/>
            <a:ext cx="449343" cy="449343"/>
          </a:xfrm>
          <a:prstGeom prst="rect">
            <a:avLst/>
          </a:prstGeom>
        </p:spPr>
      </p:pic>
      <p:cxnSp>
        <p:nvCxnSpPr>
          <p:cNvPr id="8" name="Straight Connector 7">
            <a:extLst>
              <a:ext uri="{FF2B5EF4-FFF2-40B4-BE49-F238E27FC236}">
                <a16:creationId xmlns:a16="http://schemas.microsoft.com/office/drawing/2014/main" id="{3FFA8BE0-A393-4D39-BBF6-2777EE25BE9E}"/>
              </a:ext>
            </a:extLst>
          </p:cNvPr>
          <p:cNvCxnSpPr/>
          <p:nvPr/>
        </p:nvCxnSpPr>
        <p:spPr>
          <a:xfrm>
            <a:off x="4596705" y="4391012"/>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004726F0-A60F-4A35-B257-C6FFDE8556D0}"/>
              </a:ext>
            </a:extLst>
          </p:cNvPr>
          <p:cNvSpPr txBox="1"/>
          <p:nvPr/>
        </p:nvSpPr>
        <p:spPr>
          <a:xfrm>
            <a:off x="8457452" y="4364516"/>
            <a:ext cx="518091" cy="248209"/>
          </a:xfrm>
          <a:prstGeom prst="rect">
            <a:avLst/>
          </a:prstGeom>
          <a:noFill/>
        </p:spPr>
        <p:txBody>
          <a:bodyPr wrap="none" rtlCol="0">
            <a:spAutoFit/>
          </a:bodyPr>
          <a:lstStyle/>
          <a:p>
            <a:r>
              <a:rPr lang="nl-NL" sz="1013" i="1" dirty="0"/>
              <a:t>Team</a:t>
            </a:r>
            <a:endParaRPr lang="en-NL" sz="1013" i="1" dirty="0"/>
          </a:p>
        </p:txBody>
      </p:sp>
      <p:sp>
        <p:nvSpPr>
          <p:cNvPr id="10" name="Scroll: Horizontal 9">
            <a:extLst>
              <a:ext uri="{FF2B5EF4-FFF2-40B4-BE49-F238E27FC236}">
                <a16:creationId xmlns:a16="http://schemas.microsoft.com/office/drawing/2014/main" id="{07B63BA1-5AC2-4710-984B-8DB16AF443AC}"/>
              </a:ext>
            </a:extLst>
          </p:cNvPr>
          <p:cNvSpPr/>
          <p:nvPr/>
        </p:nvSpPr>
        <p:spPr>
          <a:xfrm>
            <a:off x="3412253" y="4194559"/>
            <a:ext cx="1113503" cy="392906"/>
          </a:xfrm>
          <a:prstGeom prst="horizontalScroll">
            <a:avLst/>
          </a:prstGeom>
          <a:solidFill>
            <a:schemeClr val="accent4">
              <a:lumMod val="20000"/>
              <a:lumOff val="80000"/>
            </a:schemeClr>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solidFill>
                  <a:schemeClr val="accent4">
                    <a:lumMod val="75000"/>
                  </a:schemeClr>
                </a:solidFill>
              </a:rPr>
              <a:t>DoR</a:t>
            </a:r>
            <a:endParaRPr lang="en-US" dirty="0">
              <a:solidFill>
                <a:schemeClr val="accent4">
                  <a:lumMod val="75000"/>
                </a:schemeClr>
              </a:solidFill>
            </a:endParaRPr>
          </a:p>
        </p:txBody>
      </p:sp>
      <p:sp>
        <p:nvSpPr>
          <p:cNvPr id="12" name="Footer Placeholder 11">
            <a:extLst>
              <a:ext uri="{FF2B5EF4-FFF2-40B4-BE49-F238E27FC236}">
                <a16:creationId xmlns:a16="http://schemas.microsoft.com/office/drawing/2014/main" id="{CFC2575A-A834-43B1-9D27-9D58DA9A0942}"/>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13" name="Slide Number Placeholder 12">
            <a:extLst>
              <a:ext uri="{FF2B5EF4-FFF2-40B4-BE49-F238E27FC236}">
                <a16:creationId xmlns:a16="http://schemas.microsoft.com/office/drawing/2014/main" id="{ABDD37A9-56F1-488F-BBFF-F216D5E1D40B}"/>
              </a:ext>
            </a:extLst>
          </p:cNvPr>
          <p:cNvSpPr>
            <a:spLocks noGrp="1"/>
          </p:cNvSpPr>
          <p:nvPr>
            <p:ph type="sldNum" sz="quarter" idx="12"/>
          </p:nvPr>
        </p:nvSpPr>
        <p:spPr/>
        <p:txBody>
          <a:bodyPr/>
          <a:lstStyle/>
          <a:p>
            <a:fld id="{BF590972-BD5A-4E8E-8655-ACB12844DF5C}" type="slidenum">
              <a:rPr lang="en-NL" smtClean="0"/>
              <a:t>27</a:t>
            </a:fld>
            <a:endParaRPr lang="en-NL"/>
          </a:p>
        </p:txBody>
      </p:sp>
    </p:spTree>
    <p:extLst>
      <p:ext uri="{BB962C8B-B14F-4D97-AF65-F5344CB8AC3E}">
        <p14:creationId xmlns:p14="http://schemas.microsoft.com/office/powerpoint/2010/main" val="1364379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Footer Placeholder 1">
            <a:extLst>
              <a:ext uri="{FF2B5EF4-FFF2-40B4-BE49-F238E27FC236}">
                <a16:creationId xmlns:a16="http://schemas.microsoft.com/office/drawing/2014/main" id="{A79A21F1-4970-4978-B487-41364565AE72}"/>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sp>
        <p:nvSpPr>
          <p:cNvPr id="2" name="Title 1">
            <a:extLst>
              <a:ext uri="{FF2B5EF4-FFF2-40B4-BE49-F238E27FC236}">
                <a16:creationId xmlns:a16="http://schemas.microsoft.com/office/drawing/2014/main" id="{5514D0E5-0383-42C3-A758-9ADF6721D84A}"/>
              </a:ext>
            </a:extLst>
          </p:cNvPr>
          <p:cNvSpPr>
            <a:spLocks noGrp="1"/>
          </p:cNvSpPr>
          <p:nvPr>
            <p:ph type="title"/>
          </p:nvPr>
        </p:nvSpPr>
        <p:spPr>
          <a:xfrm>
            <a:off x="719999" y="288000"/>
            <a:ext cx="6624000" cy="504000"/>
          </a:xfrm>
        </p:spPr>
        <p:txBody>
          <a:bodyPr anchor="ctr">
            <a:normAutofit/>
          </a:bodyPr>
          <a:lstStyle/>
          <a:p>
            <a:r>
              <a:rPr lang="en-US" dirty="0"/>
              <a:t>Unit Test</a:t>
            </a:r>
          </a:p>
        </p:txBody>
      </p:sp>
      <p:pic>
        <p:nvPicPr>
          <p:cNvPr id="60418" name="Picture 2" descr="A Business Used to be a Black Box. Now it's a Glass Box. | by David Mattin  | Medium">
            <a:extLst>
              <a:ext uri="{FF2B5EF4-FFF2-40B4-BE49-F238E27FC236}">
                <a16:creationId xmlns:a16="http://schemas.microsoft.com/office/drawing/2014/main" id="{6FD80A4A-F612-41D2-83BF-58E7E48EE15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3599" b="10503"/>
          <a:stretch/>
        </p:blipFill>
        <p:spPr bwMode="auto">
          <a:xfrm>
            <a:off x="20" y="810001"/>
            <a:ext cx="9143980" cy="3510000"/>
          </a:xfrm>
          <a:prstGeom prst="rect">
            <a:avLst/>
          </a:prstGeom>
          <a:solidFill>
            <a:srgbClr val="FFFFFF"/>
          </a:solidFill>
        </p:spPr>
      </p:pic>
      <p:sp>
        <p:nvSpPr>
          <p:cNvPr id="7" name="Content Placeholder 2">
            <a:extLst>
              <a:ext uri="{FF2B5EF4-FFF2-40B4-BE49-F238E27FC236}">
                <a16:creationId xmlns:a16="http://schemas.microsoft.com/office/drawing/2014/main" id="{ADB510DE-7876-49BF-A6F5-9908E5F65372}"/>
              </a:ext>
            </a:extLst>
          </p:cNvPr>
          <p:cNvSpPr txBox="1">
            <a:spLocks/>
          </p:cNvSpPr>
          <p:nvPr/>
        </p:nvSpPr>
        <p:spPr>
          <a:xfrm>
            <a:off x="83395" y="882001"/>
            <a:ext cx="6623999" cy="3780000"/>
          </a:xfrm>
          <a:prstGeom prst="rect">
            <a:avLst/>
          </a:prstGeom>
        </p:spPr>
        <p:txBody>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dirty="0"/>
              <a:t>Verify behavior of</a:t>
            </a:r>
          </a:p>
          <a:p>
            <a:pPr lvl="1"/>
            <a:r>
              <a:rPr lang="en-US" dirty="0"/>
              <a:t>APIs &amp; Interfaces</a:t>
            </a:r>
          </a:p>
          <a:p>
            <a:pPr lvl="1"/>
            <a:r>
              <a:rPr lang="en-US" dirty="0"/>
              <a:t>Reusable elements</a:t>
            </a:r>
          </a:p>
          <a:p>
            <a:pPr lvl="1"/>
            <a:r>
              <a:rPr lang="en-US" dirty="0"/>
              <a:t>Algorithms</a:t>
            </a:r>
          </a:p>
          <a:p>
            <a:pPr lvl="1"/>
            <a:endParaRPr lang="en-US" dirty="0"/>
          </a:p>
          <a:p>
            <a:r>
              <a:rPr lang="en-US" dirty="0"/>
              <a:t>Aspects</a:t>
            </a:r>
          </a:p>
          <a:p>
            <a:pPr lvl="1"/>
            <a:r>
              <a:rPr lang="en-US" dirty="0"/>
              <a:t>Functionality</a:t>
            </a:r>
          </a:p>
          <a:p>
            <a:pPr lvl="1"/>
            <a:r>
              <a:rPr lang="en-US" dirty="0"/>
              <a:t>Non Functionality</a:t>
            </a:r>
          </a:p>
          <a:p>
            <a:pPr lvl="1"/>
            <a:r>
              <a:rPr lang="en-US" dirty="0"/>
              <a:t>Happy &amp; Non-Happy</a:t>
            </a:r>
          </a:p>
          <a:p>
            <a:pPr lvl="1"/>
            <a:endParaRPr lang="en-US" dirty="0"/>
          </a:p>
          <a:p>
            <a:pPr lvl="1"/>
            <a:r>
              <a:rPr lang="en-US" dirty="0"/>
              <a:t>not: dependencies</a:t>
            </a:r>
          </a:p>
        </p:txBody>
      </p:sp>
      <p:sp>
        <p:nvSpPr>
          <p:cNvPr id="4" name="Slide Number Placeholder 3">
            <a:extLst>
              <a:ext uri="{FF2B5EF4-FFF2-40B4-BE49-F238E27FC236}">
                <a16:creationId xmlns:a16="http://schemas.microsoft.com/office/drawing/2014/main" id="{B6983A8E-E4E2-45D6-89EC-D03AE7F09BBE}"/>
              </a:ext>
            </a:extLst>
          </p:cNvPr>
          <p:cNvSpPr>
            <a:spLocks noGrp="1"/>
          </p:cNvSpPr>
          <p:nvPr>
            <p:ph type="sldNum" sz="quarter" idx="12"/>
          </p:nvPr>
        </p:nvSpPr>
        <p:spPr/>
        <p:txBody>
          <a:bodyPr/>
          <a:lstStyle/>
          <a:p>
            <a:fld id="{14F1411D-0280-154F-AEAC-4C20B7AA46B2}" type="slidenum">
              <a:rPr lang="nl-NL" smtClean="0"/>
              <a:t>28</a:t>
            </a:fld>
            <a:endParaRPr lang="nl-NL"/>
          </a:p>
        </p:txBody>
      </p:sp>
    </p:spTree>
    <p:extLst>
      <p:ext uri="{BB962C8B-B14F-4D97-AF65-F5344CB8AC3E}">
        <p14:creationId xmlns:p14="http://schemas.microsoft.com/office/powerpoint/2010/main" val="277473856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FAC2F-F3F2-46B1-A206-AD4EFCC953DB}"/>
              </a:ext>
            </a:extLst>
          </p:cNvPr>
          <p:cNvSpPr>
            <a:spLocks noGrp="1"/>
          </p:cNvSpPr>
          <p:nvPr>
            <p:ph type="title"/>
          </p:nvPr>
        </p:nvSpPr>
        <p:spPr>
          <a:xfrm>
            <a:off x="719999" y="288000"/>
            <a:ext cx="6624000" cy="504000"/>
          </a:xfrm>
        </p:spPr>
        <p:txBody>
          <a:bodyPr anchor="ctr">
            <a:normAutofit/>
          </a:bodyPr>
          <a:lstStyle/>
          <a:p>
            <a:r>
              <a:rPr lang="en-US" dirty="0"/>
              <a:t>Test is many things</a:t>
            </a:r>
          </a:p>
        </p:txBody>
      </p:sp>
      <p:sp>
        <p:nvSpPr>
          <p:cNvPr id="10" name="Footer Placeholder 3">
            <a:extLst>
              <a:ext uri="{FF2B5EF4-FFF2-40B4-BE49-F238E27FC236}">
                <a16:creationId xmlns:a16="http://schemas.microsoft.com/office/drawing/2014/main" id="{B5D2CF8B-CBD3-4CE9-81A4-994D34181FAD}"/>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graphicFrame>
        <p:nvGraphicFramePr>
          <p:cNvPr id="6" name="Content Placeholder 2">
            <a:extLst>
              <a:ext uri="{FF2B5EF4-FFF2-40B4-BE49-F238E27FC236}">
                <a16:creationId xmlns:a16="http://schemas.microsoft.com/office/drawing/2014/main" id="{2D1E0E1E-D444-43EB-87DF-D981FB99311D}"/>
              </a:ext>
            </a:extLst>
          </p:cNvPr>
          <p:cNvGraphicFramePr>
            <a:graphicFrameLocks noGrp="1"/>
          </p:cNvGraphicFramePr>
          <p:nvPr>
            <p:ph idx="1"/>
            <p:extLst>
              <p:ext uri="{D42A27DB-BD31-4B8C-83A1-F6EECF244321}">
                <p14:modId xmlns:p14="http://schemas.microsoft.com/office/powerpoint/2010/main" val="1117716638"/>
              </p:ext>
            </p:extLst>
          </p:nvPr>
        </p:nvGraphicFramePr>
        <p:xfrm>
          <a:off x="720003" y="936000"/>
          <a:ext cx="6623999" cy="3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1442" name="Picture 2" descr="HOW TO CARRY OUT A FINAL TEST ON A MACHINE TOOL - Flexible Production">
            <a:extLst>
              <a:ext uri="{FF2B5EF4-FFF2-40B4-BE49-F238E27FC236}">
                <a16:creationId xmlns:a16="http://schemas.microsoft.com/office/drawing/2014/main" id="{C8BF5819-D319-45D5-9F2F-5935CD133DC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0360" y="164116"/>
            <a:ext cx="2651375" cy="1991614"/>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A042A6B-A126-410F-B91F-F4303F587DDD}"/>
              </a:ext>
            </a:extLst>
          </p:cNvPr>
          <p:cNvSpPr>
            <a:spLocks noGrp="1"/>
          </p:cNvSpPr>
          <p:nvPr>
            <p:ph type="sldNum" sz="quarter" idx="12"/>
          </p:nvPr>
        </p:nvSpPr>
        <p:spPr/>
        <p:txBody>
          <a:bodyPr/>
          <a:lstStyle/>
          <a:p>
            <a:fld id="{14F1411D-0280-154F-AEAC-4C20B7AA46B2}" type="slidenum">
              <a:rPr lang="nl-NL" smtClean="0"/>
              <a:t>29</a:t>
            </a:fld>
            <a:endParaRPr lang="nl-NL"/>
          </a:p>
        </p:txBody>
      </p:sp>
    </p:spTree>
    <p:extLst>
      <p:ext uri="{BB962C8B-B14F-4D97-AF65-F5344CB8AC3E}">
        <p14:creationId xmlns:p14="http://schemas.microsoft.com/office/powerpoint/2010/main" val="8384657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2292E-6823-468A-9DDF-6D13A6A4EA7D}"/>
              </a:ext>
            </a:extLst>
          </p:cNvPr>
          <p:cNvSpPr>
            <a:spLocks noGrp="1"/>
          </p:cNvSpPr>
          <p:nvPr>
            <p:ph type="title"/>
          </p:nvPr>
        </p:nvSpPr>
        <p:spPr/>
        <p:txBody>
          <a:bodyPr/>
          <a:lstStyle/>
          <a:p>
            <a:r>
              <a:rPr lang="en-US" dirty="0"/>
              <a:t>Programming </a:t>
            </a:r>
            <a:r>
              <a:rPr lang="en-US" dirty="0">
                <a:sym typeface="Wingdings" panose="05000000000000000000" pitchFamily="2" charset="2"/>
              </a:rPr>
              <a:t> Software Engineering</a:t>
            </a:r>
            <a:endParaRPr lang="en-US" dirty="0"/>
          </a:p>
        </p:txBody>
      </p:sp>
      <p:sp>
        <p:nvSpPr>
          <p:cNvPr id="3" name="Footer Placeholder 2">
            <a:extLst>
              <a:ext uri="{FF2B5EF4-FFF2-40B4-BE49-F238E27FC236}">
                <a16:creationId xmlns:a16="http://schemas.microsoft.com/office/drawing/2014/main" id="{AEF1861F-23AC-4722-88B9-A60662A4945B}"/>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cxnSp>
        <p:nvCxnSpPr>
          <p:cNvPr id="7" name="Straight Connector 6">
            <a:extLst>
              <a:ext uri="{FF2B5EF4-FFF2-40B4-BE49-F238E27FC236}">
                <a16:creationId xmlns:a16="http://schemas.microsoft.com/office/drawing/2014/main" id="{839E6CDB-2312-42B8-A34C-632A2A291E05}"/>
              </a:ext>
            </a:extLst>
          </p:cNvPr>
          <p:cNvCxnSpPr/>
          <p:nvPr/>
        </p:nvCxnSpPr>
        <p:spPr>
          <a:xfrm>
            <a:off x="3312160" y="1280160"/>
            <a:ext cx="0" cy="3220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14B71A-1548-4B63-AAA3-5F8070683085}"/>
              </a:ext>
            </a:extLst>
          </p:cNvPr>
          <p:cNvSpPr txBox="1"/>
          <p:nvPr/>
        </p:nvSpPr>
        <p:spPr>
          <a:xfrm>
            <a:off x="1146719" y="4543092"/>
            <a:ext cx="1003480" cy="200055"/>
          </a:xfrm>
          <a:prstGeom prst="rect">
            <a:avLst/>
          </a:prstGeom>
          <a:noFill/>
        </p:spPr>
        <p:txBody>
          <a:bodyPr wrap="none" lIns="0" tIns="0" rIns="0" bIns="0" rtlCol="0">
            <a:spAutoFit/>
          </a:bodyPr>
          <a:lstStyle/>
          <a:p>
            <a:r>
              <a:rPr lang="en-US" sz="1300" dirty="0"/>
              <a:t>Programming</a:t>
            </a:r>
          </a:p>
        </p:txBody>
      </p:sp>
      <p:sp>
        <p:nvSpPr>
          <p:cNvPr id="10" name="TextBox 9">
            <a:extLst>
              <a:ext uri="{FF2B5EF4-FFF2-40B4-BE49-F238E27FC236}">
                <a16:creationId xmlns:a16="http://schemas.microsoft.com/office/drawing/2014/main" id="{51CC1ABD-A1C1-43EA-9231-77FE3EB39AE6}"/>
              </a:ext>
            </a:extLst>
          </p:cNvPr>
          <p:cNvSpPr txBox="1"/>
          <p:nvPr/>
        </p:nvSpPr>
        <p:spPr>
          <a:xfrm>
            <a:off x="719999" y="2367463"/>
            <a:ext cx="1848455" cy="200055"/>
          </a:xfrm>
          <a:prstGeom prst="rect">
            <a:avLst/>
          </a:prstGeom>
          <a:noFill/>
        </p:spPr>
        <p:txBody>
          <a:bodyPr wrap="none" lIns="0" tIns="0" rIns="0" bIns="0" rtlCol="0">
            <a:spAutoFit/>
          </a:bodyPr>
          <a:lstStyle/>
          <a:p>
            <a:r>
              <a:rPr lang="en-US" sz="1300" dirty="0"/>
              <a:t>“Writing code that works”</a:t>
            </a:r>
          </a:p>
        </p:txBody>
      </p:sp>
      <p:pic>
        <p:nvPicPr>
          <p:cNvPr id="2050" name="Picture 2" descr="Interesting Facts About Time, The Fourth Dimension, And Time Travel -">
            <a:extLst>
              <a:ext uri="{FF2B5EF4-FFF2-40B4-BE49-F238E27FC236}">
                <a16:creationId xmlns:a16="http://schemas.microsoft.com/office/drawing/2014/main" id="{55CBBEDE-2E20-4B08-8467-F0466BC61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79235" y="1347401"/>
            <a:ext cx="5492043" cy="3086237"/>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393A8DB9-13F4-4C76-8014-47960C11FFBA}"/>
              </a:ext>
            </a:extLst>
          </p:cNvPr>
          <p:cNvSpPr>
            <a:spLocks noGrp="1"/>
          </p:cNvSpPr>
          <p:nvPr>
            <p:ph type="sldNum" sz="quarter" idx="12"/>
          </p:nvPr>
        </p:nvSpPr>
        <p:spPr/>
        <p:txBody>
          <a:bodyPr/>
          <a:lstStyle/>
          <a:p>
            <a:fld id="{BF590972-BD5A-4E8E-8655-ACB12844DF5C}" type="slidenum">
              <a:rPr lang="en-NL" smtClean="0"/>
              <a:t>3</a:t>
            </a:fld>
            <a:endParaRPr lang="en-NL"/>
          </a:p>
        </p:txBody>
      </p:sp>
    </p:spTree>
    <p:extLst>
      <p:ext uri="{BB962C8B-B14F-4D97-AF65-F5344CB8AC3E}">
        <p14:creationId xmlns:p14="http://schemas.microsoft.com/office/powerpoint/2010/main" val="3886923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par>
                                <p:cTn id="15" presetID="2" presetClass="entr" presetSubtype="2" fill="hold" nodeType="withEffect">
                                  <p:stCondLst>
                                    <p:cond delay="0"/>
                                  </p:stCondLst>
                                  <p:childTnLst>
                                    <p:set>
                                      <p:cBhvr>
                                        <p:cTn id="16" dur="1" fill="hold">
                                          <p:stCondLst>
                                            <p:cond delay="0"/>
                                          </p:stCondLst>
                                        </p:cTn>
                                        <p:tgtEl>
                                          <p:spTgt spid="2050"/>
                                        </p:tgtEl>
                                        <p:attrNameLst>
                                          <p:attrName>style.visibility</p:attrName>
                                        </p:attrNameLst>
                                      </p:cBhvr>
                                      <p:to>
                                        <p:strVal val="visible"/>
                                      </p:to>
                                    </p:set>
                                    <p:anim calcmode="lin" valueType="num">
                                      <p:cBhvr additive="base">
                                        <p:cTn id="17" dur="500" fill="hold"/>
                                        <p:tgtEl>
                                          <p:spTgt spid="2050"/>
                                        </p:tgtEl>
                                        <p:attrNameLst>
                                          <p:attrName>ppt_x</p:attrName>
                                        </p:attrNameLst>
                                      </p:cBhvr>
                                      <p:tavLst>
                                        <p:tav tm="0">
                                          <p:val>
                                            <p:strVal val="1+#ppt_w/2"/>
                                          </p:val>
                                        </p:tav>
                                        <p:tav tm="100000">
                                          <p:val>
                                            <p:strVal val="#ppt_x"/>
                                          </p:val>
                                        </p:tav>
                                      </p:tavLst>
                                    </p:anim>
                                    <p:anim calcmode="lin" valueType="num">
                                      <p:cBhvr additive="base">
                                        <p:cTn id="18"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5FF3768D-0B61-4FBD-917A-E0528B558E31}"/>
              </a:ext>
            </a:extLst>
          </p:cNvPr>
          <p:cNvSpPr>
            <a:spLocks noGrp="1"/>
          </p:cNvSpPr>
          <p:nvPr>
            <p:ph type="title"/>
          </p:nvPr>
        </p:nvSpPr>
        <p:spPr>
          <a:xfrm>
            <a:off x="720000" y="288000"/>
            <a:ext cx="6623999" cy="503999"/>
          </a:xfrm>
        </p:spPr>
        <p:txBody>
          <a:bodyPr/>
          <a:lstStyle/>
          <a:p>
            <a:endParaRPr lang="en-US"/>
          </a:p>
        </p:txBody>
      </p:sp>
      <p:sp>
        <p:nvSpPr>
          <p:cNvPr id="3" name="Content Placeholder 2">
            <a:extLst>
              <a:ext uri="{FF2B5EF4-FFF2-40B4-BE49-F238E27FC236}">
                <a16:creationId xmlns:a16="http://schemas.microsoft.com/office/drawing/2014/main" id="{0666BC52-114C-4447-80C2-9A9A4E918D1B}"/>
              </a:ext>
            </a:extLst>
          </p:cNvPr>
          <p:cNvSpPr>
            <a:spLocks noGrp="1"/>
          </p:cNvSpPr>
          <p:nvPr>
            <p:ph idx="1"/>
          </p:nvPr>
        </p:nvSpPr>
        <p:spPr>
          <a:xfrm>
            <a:off x="720000" y="853700"/>
            <a:ext cx="3744000" cy="3706723"/>
          </a:xfrm>
        </p:spPr>
        <p:txBody>
          <a:bodyPr anchor="t">
            <a:normAutofit/>
          </a:bodyPr>
          <a:lstStyle/>
          <a:p>
            <a:pPr>
              <a:lnSpc>
                <a:spcPct val="110000"/>
              </a:lnSpc>
              <a:spcAft>
                <a:spcPts val="600"/>
              </a:spcAft>
            </a:pPr>
            <a:r>
              <a:rPr lang="en-US" dirty="0"/>
              <a:t>Who creates the test?</a:t>
            </a:r>
          </a:p>
          <a:p>
            <a:pPr lvl="1">
              <a:lnSpc>
                <a:spcPct val="110000"/>
              </a:lnSpc>
              <a:spcAft>
                <a:spcPts val="600"/>
              </a:spcAft>
            </a:pPr>
            <a:r>
              <a:rPr lang="en-US" dirty="0"/>
              <a:t>and at what time?</a:t>
            </a:r>
          </a:p>
          <a:p>
            <a:pPr>
              <a:lnSpc>
                <a:spcPct val="110000"/>
              </a:lnSpc>
              <a:spcAft>
                <a:spcPts val="600"/>
              </a:spcAft>
            </a:pPr>
            <a:r>
              <a:rPr lang="en-US" dirty="0"/>
              <a:t>Who (or what?) executes the test</a:t>
            </a:r>
          </a:p>
          <a:p>
            <a:pPr lvl="1">
              <a:lnSpc>
                <a:spcPct val="110000"/>
              </a:lnSpc>
              <a:spcAft>
                <a:spcPts val="600"/>
              </a:spcAft>
            </a:pPr>
            <a:r>
              <a:rPr lang="en-US" dirty="0"/>
              <a:t>at what moment | trigger?</a:t>
            </a:r>
          </a:p>
          <a:p>
            <a:pPr lvl="1">
              <a:lnSpc>
                <a:spcPct val="110000"/>
              </a:lnSpc>
              <a:spcAft>
                <a:spcPts val="600"/>
              </a:spcAft>
            </a:pPr>
            <a:r>
              <a:rPr lang="en-US" dirty="0"/>
              <a:t>what is the outcome</a:t>
            </a:r>
          </a:p>
          <a:p>
            <a:pPr>
              <a:lnSpc>
                <a:spcPct val="110000"/>
              </a:lnSpc>
              <a:spcAft>
                <a:spcPts val="600"/>
              </a:spcAft>
            </a:pPr>
            <a:r>
              <a:rPr lang="en-US" dirty="0"/>
              <a:t>Who checks on the tests?</a:t>
            </a:r>
          </a:p>
          <a:p>
            <a:pPr lvl="1">
              <a:lnSpc>
                <a:spcPct val="110000"/>
              </a:lnSpc>
              <a:spcAft>
                <a:spcPts val="600"/>
              </a:spcAft>
            </a:pPr>
            <a:r>
              <a:rPr lang="en-US" dirty="0"/>
              <a:t>specification coverage</a:t>
            </a:r>
          </a:p>
          <a:p>
            <a:pPr lvl="1">
              <a:lnSpc>
                <a:spcPct val="110000"/>
              </a:lnSpc>
              <a:spcAft>
                <a:spcPts val="600"/>
              </a:spcAft>
            </a:pPr>
            <a:r>
              <a:rPr lang="en-US" dirty="0"/>
              <a:t>code coverage</a:t>
            </a:r>
          </a:p>
          <a:p>
            <a:pPr lvl="1">
              <a:lnSpc>
                <a:spcPct val="110000"/>
              </a:lnSpc>
              <a:spcAft>
                <a:spcPts val="600"/>
              </a:spcAft>
            </a:pPr>
            <a:r>
              <a:rPr lang="en-US" dirty="0"/>
              <a:t>[real world] condition coverage</a:t>
            </a:r>
          </a:p>
          <a:p>
            <a:pPr lvl="1">
              <a:lnSpc>
                <a:spcPct val="110000"/>
              </a:lnSpc>
              <a:spcAft>
                <a:spcPts val="600"/>
              </a:spcAft>
            </a:pPr>
            <a:r>
              <a:rPr lang="en-US" dirty="0"/>
              <a:t>timely execution of test and handling of result</a:t>
            </a:r>
          </a:p>
          <a:p>
            <a:pPr lvl="1">
              <a:lnSpc>
                <a:spcPct val="110000"/>
              </a:lnSpc>
              <a:spcAft>
                <a:spcPts val="600"/>
              </a:spcAft>
            </a:pPr>
            <a:endParaRPr lang="en-US" dirty="0"/>
          </a:p>
        </p:txBody>
      </p:sp>
      <p:sp>
        <p:nvSpPr>
          <p:cNvPr id="73" name="Footer Placeholder 3">
            <a:extLst>
              <a:ext uri="{FF2B5EF4-FFF2-40B4-BE49-F238E27FC236}">
                <a16:creationId xmlns:a16="http://schemas.microsoft.com/office/drawing/2014/main" id="{948A20B1-E132-409C-A5AA-AC79154D3170}"/>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pic>
        <p:nvPicPr>
          <p:cNvPr id="9218" name="Picture 2" descr="Wall sticker Quis custodiet ipsos custodes | MuralDecal.com">
            <a:extLst>
              <a:ext uri="{FF2B5EF4-FFF2-40B4-BE49-F238E27FC236}">
                <a16:creationId xmlns:a16="http://schemas.microsoft.com/office/drawing/2014/main" id="{DDBF689B-39F6-4F53-AD70-87915FAAF59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139000" y="810001"/>
            <a:ext cx="3510000" cy="3510000"/>
          </a:xfrm>
          <a:prstGeom prst="rect">
            <a:avLst/>
          </a:prstGeom>
          <a:solidFill>
            <a:srgbClr val="FFFFFF"/>
          </a:solidFill>
        </p:spPr>
      </p:pic>
      <p:sp>
        <p:nvSpPr>
          <p:cNvPr id="2" name="Slide Number Placeholder 1">
            <a:extLst>
              <a:ext uri="{FF2B5EF4-FFF2-40B4-BE49-F238E27FC236}">
                <a16:creationId xmlns:a16="http://schemas.microsoft.com/office/drawing/2014/main" id="{A6D62301-C583-4121-86B7-AB25E3634DE5}"/>
              </a:ext>
            </a:extLst>
          </p:cNvPr>
          <p:cNvSpPr>
            <a:spLocks noGrp="1"/>
          </p:cNvSpPr>
          <p:nvPr>
            <p:ph type="sldNum" sz="quarter" idx="12"/>
          </p:nvPr>
        </p:nvSpPr>
        <p:spPr/>
        <p:txBody>
          <a:bodyPr/>
          <a:lstStyle/>
          <a:p>
            <a:fld id="{14F1411D-0280-154F-AEAC-4C20B7AA46B2}" type="slidenum">
              <a:rPr lang="nl-NL" smtClean="0"/>
              <a:t>30</a:t>
            </a:fld>
            <a:endParaRPr lang="nl-NL"/>
          </a:p>
        </p:txBody>
      </p:sp>
    </p:spTree>
    <p:extLst>
      <p:ext uri="{BB962C8B-B14F-4D97-AF65-F5344CB8AC3E}">
        <p14:creationId xmlns:p14="http://schemas.microsoft.com/office/powerpoint/2010/main" val="282283667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139D445D-382C-4F64-8BC6-E99047BD862D}"/>
              </a:ext>
            </a:extLst>
          </p:cNvPr>
          <p:cNvSpPr>
            <a:spLocks noGrp="1"/>
          </p:cNvSpPr>
          <p:nvPr>
            <p:ph type="title"/>
          </p:nvPr>
        </p:nvSpPr>
        <p:spPr>
          <a:xfrm>
            <a:off x="720000" y="288000"/>
            <a:ext cx="6623999" cy="503999"/>
          </a:xfrm>
        </p:spPr>
        <p:txBody>
          <a:bodyPr/>
          <a:lstStyle/>
          <a:p>
            <a:r>
              <a:rPr lang="en-US" dirty="0"/>
              <a:t>Definition</a:t>
            </a:r>
          </a:p>
        </p:txBody>
      </p:sp>
      <p:sp>
        <p:nvSpPr>
          <p:cNvPr id="7" name="Content Placeholder 6">
            <a:extLst>
              <a:ext uri="{FF2B5EF4-FFF2-40B4-BE49-F238E27FC236}">
                <a16:creationId xmlns:a16="http://schemas.microsoft.com/office/drawing/2014/main" id="{5D7BCA76-8C6C-45FA-AB96-A9FE8785AA80}"/>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600" dirty="0"/>
              <a:t>functional specifications </a:t>
            </a:r>
            <a:br>
              <a:rPr lang="en-US" sz="1600" dirty="0"/>
            </a:br>
            <a:r>
              <a:rPr lang="en-US" sz="1600" dirty="0"/>
              <a:t>clear, unambiguous and understood</a:t>
            </a:r>
          </a:p>
          <a:p>
            <a:pPr lvl="1">
              <a:lnSpc>
                <a:spcPct val="110000"/>
              </a:lnSpc>
              <a:spcAft>
                <a:spcPts val="600"/>
              </a:spcAft>
            </a:pPr>
            <a:r>
              <a:rPr lang="en-US" sz="1600" dirty="0"/>
              <a:t>boundary conditions, non happy cases and exceptional situations are covered in specifications</a:t>
            </a:r>
          </a:p>
          <a:p>
            <a:pPr>
              <a:lnSpc>
                <a:spcPct val="110000"/>
              </a:lnSpc>
              <a:spcAft>
                <a:spcPts val="600"/>
              </a:spcAft>
            </a:pPr>
            <a:r>
              <a:rPr lang="en-US" sz="1600" dirty="0"/>
              <a:t>non-functional requirements are clear</a:t>
            </a:r>
          </a:p>
          <a:p>
            <a:pPr>
              <a:lnSpc>
                <a:spcPct val="110000"/>
              </a:lnSpc>
              <a:spcAft>
                <a:spcPts val="600"/>
              </a:spcAft>
            </a:pPr>
            <a:r>
              <a:rPr lang="en-US" sz="1600" dirty="0"/>
              <a:t>business value of feature is defined</a:t>
            </a:r>
          </a:p>
          <a:p>
            <a:pPr lvl="1">
              <a:lnSpc>
                <a:spcPct val="110000"/>
              </a:lnSpc>
              <a:spcAft>
                <a:spcPts val="600"/>
              </a:spcAft>
            </a:pPr>
            <a:r>
              <a:rPr lang="en-US" sz="1600" dirty="0"/>
              <a:t>TCO budget is specified</a:t>
            </a:r>
            <a:br>
              <a:rPr lang="en-US" sz="1600" dirty="0"/>
            </a:br>
            <a:endParaRPr lang="en-US" sz="1600" dirty="0"/>
          </a:p>
        </p:txBody>
      </p:sp>
      <p:sp>
        <p:nvSpPr>
          <p:cNvPr id="4" name="Footer Placeholder 3">
            <a:extLst>
              <a:ext uri="{FF2B5EF4-FFF2-40B4-BE49-F238E27FC236}">
                <a16:creationId xmlns:a16="http://schemas.microsoft.com/office/drawing/2014/main" id="{8644C990-CF38-4AE0-A69F-0D601DD56DE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10242" name="Picture 2" descr="Ready | Netflix">
            <a:extLst>
              <a:ext uri="{FF2B5EF4-FFF2-40B4-BE49-F238E27FC236}">
                <a16:creationId xmlns:a16="http://schemas.microsoft.com/office/drawing/2014/main" id="{A9510798-E4C3-42CA-BF32-5D46AE6973D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4000" y="1608751"/>
            <a:ext cx="4500000" cy="19124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6A207C4-65BD-40BF-B8D0-ECD93688DC44}"/>
              </a:ext>
            </a:extLst>
          </p:cNvPr>
          <p:cNvSpPr>
            <a:spLocks noGrp="1"/>
          </p:cNvSpPr>
          <p:nvPr>
            <p:ph type="sldNum" sz="quarter" idx="12"/>
          </p:nvPr>
        </p:nvSpPr>
        <p:spPr/>
        <p:txBody>
          <a:bodyPr/>
          <a:lstStyle/>
          <a:p>
            <a:fld id="{14F1411D-0280-154F-AEAC-4C20B7AA46B2}" type="slidenum">
              <a:rPr lang="nl-NL" smtClean="0"/>
              <a:t>31</a:t>
            </a:fld>
            <a:endParaRPr lang="nl-NL"/>
          </a:p>
        </p:txBody>
      </p:sp>
    </p:spTree>
    <p:extLst>
      <p:ext uri="{BB962C8B-B14F-4D97-AF65-F5344CB8AC3E}">
        <p14:creationId xmlns:p14="http://schemas.microsoft.com/office/powerpoint/2010/main" val="48000161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DE745E-7B87-4239-99E7-96DCBB661C9B}"/>
              </a:ext>
            </a:extLst>
          </p:cNvPr>
          <p:cNvSpPr>
            <a:spLocks noGrp="1"/>
          </p:cNvSpPr>
          <p:nvPr>
            <p:ph type="title"/>
          </p:nvPr>
        </p:nvSpPr>
        <p:spPr>
          <a:xfrm>
            <a:off x="720000" y="288000"/>
            <a:ext cx="6623999" cy="503999"/>
          </a:xfrm>
        </p:spPr>
        <p:txBody>
          <a:bodyPr anchor="ctr">
            <a:normAutofit/>
          </a:bodyPr>
          <a:lstStyle/>
          <a:p>
            <a:r>
              <a:rPr lang="en-US" dirty="0"/>
              <a:t>Test Trophy</a:t>
            </a:r>
          </a:p>
        </p:txBody>
      </p:sp>
      <p:sp>
        <p:nvSpPr>
          <p:cNvPr id="4" name="Footer Placeholder 3">
            <a:extLst>
              <a:ext uri="{FF2B5EF4-FFF2-40B4-BE49-F238E27FC236}">
                <a16:creationId xmlns:a16="http://schemas.microsoft.com/office/drawing/2014/main" id="{6FDC2F58-B16C-45C5-B00E-C35CAAB105B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5" name="Picture 4">
            <a:extLst>
              <a:ext uri="{FF2B5EF4-FFF2-40B4-BE49-F238E27FC236}">
                <a16:creationId xmlns:a16="http://schemas.microsoft.com/office/drawing/2014/main" id="{1909EF39-AACA-466D-9C0C-5397AD14129E}"/>
              </a:ext>
            </a:extLst>
          </p:cNvPr>
          <p:cNvPicPr>
            <a:picLocks noChangeAspect="1"/>
          </p:cNvPicPr>
          <p:nvPr/>
        </p:nvPicPr>
        <p:blipFill>
          <a:blip r:embed="rId2"/>
          <a:stretch>
            <a:fillRect/>
          </a:stretch>
        </p:blipFill>
        <p:spPr>
          <a:xfrm>
            <a:off x="5169712" y="810001"/>
            <a:ext cx="3448575" cy="3510000"/>
          </a:xfrm>
          <a:prstGeom prst="rect">
            <a:avLst/>
          </a:prstGeom>
          <a:noFill/>
        </p:spPr>
      </p:pic>
      <p:sp>
        <p:nvSpPr>
          <p:cNvPr id="6" name="Oval 5">
            <a:extLst>
              <a:ext uri="{FF2B5EF4-FFF2-40B4-BE49-F238E27FC236}">
                <a16:creationId xmlns:a16="http://schemas.microsoft.com/office/drawing/2014/main" id="{106C189A-44D1-419A-A9A4-A8B1E759985D}"/>
              </a:ext>
            </a:extLst>
          </p:cNvPr>
          <p:cNvSpPr/>
          <p:nvPr/>
        </p:nvSpPr>
        <p:spPr>
          <a:xfrm>
            <a:off x="6342053" y="420329"/>
            <a:ext cx="1031891" cy="389672"/>
          </a:xfrm>
          <a:prstGeom prst="ellipse">
            <a:avLst/>
          </a:prstGeom>
          <a:solidFill>
            <a:srgbClr val="FF0000"/>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Live</a:t>
            </a:r>
          </a:p>
        </p:txBody>
      </p:sp>
      <p:sp>
        <p:nvSpPr>
          <p:cNvPr id="8" name="Cloud 7">
            <a:extLst>
              <a:ext uri="{FF2B5EF4-FFF2-40B4-BE49-F238E27FC236}">
                <a16:creationId xmlns:a16="http://schemas.microsoft.com/office/drawing/2014/main" id="{353CB3D1-0E03-4C31-B3FA-96FF136E8AF9}"/>
              </a:ext>
            </a:extLst>
          </p:cNvPr>
          <p:cNvSpPr/>
          <p:nvPr/>
        </p:nvSpPr>
        <p:spPr>
          <a:xfrm>
            <a:off x="7417416" y="74762"/>
            <a:ext cx="220050" cy="223572"/>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9" name="Cloud 8">
            <a:extLst>
              <a:ext uri="{FF2B5EF4-FFF2-40B4-BE49-F238E27FC236}">
                <a16:creationId xmlns:a16="http://schemas.microsoft.com/office/drawing/2014/main" id="{A52EE24E-7ECD-4007-902E-0050ADE7EF0E}"/>
              </a:ext>
            </a:extLst>
          </p:cNvPr>
          <p:cNvSpPr/>
          <p:nvPr/>
        </p:nvSpPr>
        <p:spPr>
          <a:xfrm>
            <a:off x="7121671" y="155467"/>
            <a:ext cx="222328" cy="45969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62466" name="Picture 2" descr="Amazon.com: 12&quot; Treasure Chest: Office Products">
            <a:extLst>
              <a:ext uri="{FF2B5EF4-FFF2-40B4-BE49-F238E27FC236}">
                <a16:creationId xmlns:a16="http://schemas.microsoft.com/office/drawing/2014/main" id="{70C16515-0801-44D8-AAB3-388424B0A092}"/>
              </a:ext>
            </a:extLst>
          </p:cNvPr>
          <p:cNvPicPr>
            <a:picLocks noGrp="1" noChangeAspect="1" noChangeArrowheads="1"/>
          </p:cNvPicPr>
          <p:nvPr>
            <p:ph idx="1"/>
          </p:nvPr>
        </p:nvPicPr>
        <p:blipFill>
          <a:blip r:embed="rId3">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1023424" y="1159951"/>
            <a:ext cx="3120314" cy="2823597"/>
          </a:xfrm>
          <a:prstGeom prst="rect">
            <a:avLst/>
          </a:prstGeom>
          <a:noFill/>
          <a:extLst>
            <a:ext uri="{909E8E84-426E-40DD-AFC4-6F175D3DCCD1}">
              <a14:hiddenFill xmlns:a14="http://schemas.microsoft.com/office/drawing/2010/main">
                <a:solidFill>
                  <a:srgbClr val="FFFFFF"/>
                </a:solidFill>
              </a14:hiddenFill>
            </a:ext>
          </a:extLst>
        </p:spPr>
      </p:pic>
      <p:sp>
        <p:nvSpPr>
          <p:cNvPr id="7" name="Scroll: Horizontal 6">
            <a:extLst>
              <a:ext uri="{FF2B5EF4-FFF2-40B4-BE49-F238E27FC236}">
                <a16:creationId xmlns:a16="http://schemas.microsoft.com/office/drawing/2014/main" id="{B04D7D7D-12B5-41FC-967E-A0EDC0D4B43F}"/>
              </a:ext>
            </a:extLst>
          </p:cNvPr>
          <p:cNvSpPr/>
          <p:nvPr/>
        </p:nvSpPr>
        <p:spPr>
          <a:xfrm>
            <a:off x="1585732" y="1968404"/>
            <a:ext cx="1687010" cy="503999"/>
          </a:xfrm>
          <a:prstGeom prst="horizontalScroll">
            <a:avLst/>
          </a:prstGeom>
          <a:solidFill>
            <a:schemeClr val="accent3">
              <a:lumMod val="20000"/>
              <a:lumOff val="80000"/>
            </a:schemeClr>
          </a:solidFill>
          <a:scene3d>
            <a:camera prst="perspectiveHeroicExtremeLeftFacing"/>
            <a:lightRig rig="threePt" dir="t"/>
          </a:scene3d>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400" dirty="0">
                <a:solidFill>
                  <a:schemeClr val="bg2">
                    <a:lumMod val="75000"/>
                  </a:schemeClr>
                </a:solidFill>
                <a:latin typeface="Brush Script MT" panose="03060802040406070304" pitchFamily="66" charset="0"/>
              </a:rPr>
              <a:t>Test Data</a:t>
            </a:r>
          </a:p>
        </p:txBody>
      </p:sp>
      <p:sp>
        <p:nvSpPr>
          <p:cNvPr id="10" name="Slide Number Placeholder 9">
            <a:extLst>
              <a:ext uri="{FF2B5EF4-FFF2-40B4-BE49-F238E27FC236}">
                <a16:creationId xmlns:a16="http://schemas.microsoft.com/office/drawing/2014/main" id="{2A90AA17-A188-4860-91F6-2872803D7FA3}"/>
              </a:ext>
            </a:extLst>
          </p:cNvPr>
          <p:cNvSpPr>
            <a:spLocks noGrp="1"/>
          </p:cNvSpPr>
          <p:nvPr>
            <p:ph type="sldNum" sz="quarter" idx="12"/>
          </p:nvPr>
        </p:nvSpPr>
        <p:spPr/>
        <p:txBody>
          <a:bodyPr/>
          <a:lstStyle/>
          <a:p>
            <a:fld id="{14F1411D-0280-154F-AEAC-4C20B7AA46B2}" type="slidenum">
              <a:rPr lang="nl-NL" smtClean="0"/>
              <a:t>32</a:t>
            </a:fld>
            <a:endParaRPr lang="nl-NL"/>
          </a:p>
        </p:txBody>
      </p:sp>
    </p:spTree>
    <p:extLst>
      <p:ext uri="{BB962C8B-B14F-4D97-AF65-F5344CB8AC3E}">
        <p14:creationId xmlns:p14="http://schemas.microsoft.com/office/powerpoint/2010/main" val="2173105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2466"/>
                                        </p:tgtEl>
                                        <p:attrNameLst>
                                          <p:attrName>style.visibility</p:attrName>
                                        </p:attrNameLst>
                                      </p:cBhvr>
                                      <p:to>
                                        <p:strVal val="visible"/>
                                      </p:to>
                                    </p:set>
                                    <p:animEffect transition="in" filter="fade">
                                      <p:cBhvr>
                                        <p:cTn id="17" dur="500"/>
                                        <p:tgtEl>
                                          <p:spTgt spid="6246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wipe(down)">
                                      <p:cBhvr>
                                        <p:cTn id="22"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0671B12-4C68-4F90-A02A-E79DEF908C5F}"/>
              </a:ext>
            </a:extLst>
          </p:cNvPr>
          <p:cNvCxnSpPr/>
          <p:nvPr/>
        </p:nvCxnSpPr>
        <p:spPr>
          <a:xfrm>
            <a:off x="5051572" y="29086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F9E544-9FA8-4DA2-BBD1-344D5F1CB634}"/>
              </a:ext>
            </a:extLst>
          </p:cNvPr>
          <p:cNvCxnSpPr/>
          <p:nvPr/>
        </p:nvCxnSpPr>
        <p:spPr>
          <a:xfrm>
            <a:off x="5040923" y="16724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5262E9-DF6B-4421-ABF1-C3BA07E9D303}"/>
              </a:ext>
            </a:extLst>
          </p:cNvPr>
          <p:cNvSpPr>
            <a:spLocks noGrp="1"/>
          </p:cNvSpPr>
          <p:nvPr>
            <p:ph type="title"/>
          </p:nvPr>
        </p:nvSpPr>
        <p:spPr/>
        <p:txBody>
          <a:bodyPr/>
          <a:lstStyle/>
          <a:p>
            <a:r>
              <a:rPr lang="en-US" dirty="0"/>
              <a:t>Breach of Contract – at Dutch Court Systems</a:t>
            </a:r>
            <a:br>
              <a:rPr lang="en-US" dirty="0"/>
            </a:br>
            <a:r>
              <a:rPr lang="en-US" dirty="0"/>
              <a:t>(no obvious technical debt)</a:t>
            </a:r>
          </a:p>
        </p:txBody>
      </p:sp>
      <p:pic>
        <p:nvPicPr>
          <p:cNvPr id="10" name="Content Placeholder 9" descr="Group success outline">
            <a:extLst>
              <a:ext uri="{FF2B5EF4-FFF2-40B4-BE49-F238E27FC236}">
                <a16:creationId xmlns:a16="http://schemas.microsoft.com/office/drawing/2014/main" id="{7F98D70B-1990-4321-AB70-F2C594FC7BC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15604" y="600274"/>
            <a:ext cx="914400" cy="914400"/>
          </a:xfrm>
        </p:spPr>
      </p:pic>
      <p:sp>
        <p:nvSpPr>
          <p:cNvPr id="4" name="Footer Placeholder 3">
            <a:extLst>
              <a:ext uri="{FF2B5EF4-FFF2-40B4-BE49-F238E27FC236}">
                <a16:creationId xmlns:a16="http://schemas.microsoft.com/office/drawing/2014/main" id="{06BA00AE-933A-4150-A254-D3B48706664C}"/>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5" name="Cylinder 4">
            <a:extLst>
              <a:ext uri="{FF2B5EF4-FFF2-40B4-BE49-F238E27FC236}">
                <a16:creationId xmlns:a16="http://schemas.microsoft.com/office/drawing/2014/main" id="{5742B164-73F9-47F2-B2B8-1F1CBB4C4DEC}"/>
              </a:ext>
            </a:extLst>
          </p:cNvPr>
          <p:cNvSpPr/>
          <p:nvPr/>
        </p:nvSpPr>
        <p:spPr>
          <a:xfrm>
            <a:off x="4968000" y="3860800"/>
            <a:ext cx="2519138" cy="994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 Cases DB</a:t>
            </a:r>
          </a:p>
        </p:txBody>
      </p:sp>
      <p:sp>
        <p:nvSpPr>
          <p:cNvPr id="6" name="Rectangle 5">
            <a:extLst>
              <a:ext uri="{FF2B5EF4-FFF2-40B4-BE49-F238E27FC236}">
                <a16:creationId xmlns:a16="http://schemas.microsoft.com/office/drawing/2014/main" id="{ED7C6381-48BC-40F7-B9E2-81422E6471C2}"/>
              </a:ext>
            </a:extLst>
          </p:cNvPr>
          <p:cNvSpPr/>
          <p:nvPr/>
        </p:nvSpPr>
        <p:spPr>
          <a:xfrm>
            <a:off x="5664860" y="3133962"/>
            <a:ext cx="1125415" cy="57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Service</a:t>
            </a:r>
          </a:p>
        </p:txBody>
      </p:sp>
      <p:sp>
        <p:nvSpPr>
          <p:cNvPr id="7" name="Rectangle 6">
            <a:extLst>
              <a:ext uri="{FF2B5EF4-FFF2-40B4-BE49-F238E27FC236}">
                <a16:creationId xmlns:a16="http://schemas.microsoft.com/office/drawing/2014/main" id="{388D5840-3B9F-4B4B-9DDB-DCF5D58D8254}"/>
              </a:ext>
            </a:extLst>
          </p:cNvPr>
          <p:cNvSpPr/>
          <p:nvPr/>
        </p:nvSpPr>
        <p:spPr>
          <a:xfrm>
            <a:off x="5591591" y="1995317"/>
            <a:ext cx="1271951" cy="72683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Composite Business  Service</a:t>
            </a:r>
          </a:p>
        </p:txBody>
      </p:sp>
      <p:sp>
        <p:nvSpPr>
          <p:cNvPr id="8" name="Rectangle 7">
            <a:extLst>
              <a:ext uri="{FF2B5EF4-FFF2-40B4-BE49-F238E27FC236}">
                <a16:creationId xmlns:a16="http://schemas.microsoft.com/office/drawing/2014/main" id="{43FD1EA4-A6A4-4B3E-96DF-CE342AF99602}"/>
              </a:ext>
            </a:extLst>
          </p:cNvPr>
          <p:cNvSpPr/>
          <p:nvPr/>
        </p:nvSpPr>
        <p:spPr>
          <a:xfrm>
            <a:off x="5395227" y="885098"/>
            <a:ext cx="1593595" cy="62957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t>eCase</a:t>
            </a:r>
            <a:endParaRPr lang="en-US" dirty="0"/>
          </a:p>
          <a:p>
            <a:pPr algn="ctr"/>
            <a:r>
              <a:rPr lang="en-US" dirty="0"/>
              <a:t>Portal</a:t>
            </a:r>
          </a:p>
        </p:txBody>
      </p:sp>
      <p:pic>
        <p:nvPicPr>
          <p:cNvPr id="12" name="Graphic 11" descr="Group with solid fill">
            <a:extLst>
              <a:ext uri="{FF2B5EF4-FFF2-40B4-BE49-F238E27FC236}">
                <a16:creationId xmlns:a16="http://schemas.microsoft.com/office/drawing/2014/main" id="{44939BFC-8E67-468B-BF63-2EAE76ADF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0462" y="3243695"/>
            <a:ext cx="914400" cy="914400"/>
          </a:xfrm>
          <a:prstGeom prst="rect">
            <a:avLst/>
          </a:prstGeom>
        </p:spPr>
      </p:pic>
      <p:pic>
        <p:nvPicPr>
          <p:cNvPr id="14" name="Graphic 13" descr="Group outline">
            <a:extLst>
              <a:ext uri="{FF2B5EF4-FFF2-40B4-BE49-F238E27FC236}">
                <a16:creationId xmlns:a16="http://schemas.microsoft.com/office/drawing/2014/main" id="{12FA562F-8426-4C94-A60F-3FDDCB611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5604" y="1847587"/>
            <a:ext cx="914400" cy="914400"/>
          </a:xfrm>
          <a:prstGeom prst="rect">
            <a:avLst/>
          </a:prstGeom>
        </p:spPr>
      </p:pic>
      <p:sp>
        <p:nvSpPr>
          <p:cNvPr id="15" name="TextBox 14">
            <a:extLst>
              <a:ext uri="{FF2B5EF4-FFF2-40B4-BE49-F238E27FC236}">
                <a16:creationId xmlns:a16="http://schemas.microsoft.com/office/drawing/2014/main" id="{C5240A14-5F49-4D32-BD63-C12528402AFD}"/>
              </a:ext>
            </a:extLst>
          </p:cNvPr>
          <p:cNvSpPr txBox="1"/>
          <p:nvPr/>
        </p:nvSpPr>
        <p:spPr>
          <a:xfrm>
            <a:off x="7777066" y="1330249"/>
            <a:ext cx="622735" cy="200055"/>
          </a:xfrm>
          <a:prstGeom prst="rect">
            <a:avLst/>
          </a:prstGeom>
          <a:noFill/>
        </p:spPr>
        <p:txBody>
          <a:bodyPr wrap="none" lIns="0" tIns="0" rIns="0" bIns="0" rtlCol="0">
            <a:spAutoFit/>
          </a:bodyPr>
          <a:lstStyle/>
          <a:p>
            <a:r>
              <a:rPr lang="en-US" sz="1300" dirty="0"/>
              <a:t>Team UI</a:t>
            </a:r>
          </a:p>
        </p:txBody>
      </p:sp>
      <p:sp>
        <p:nvSpPr>
          <p:cNvPr id="16" name="TextBox 15">
            <a:extLst>
              <a:ext uri="{FF2B5EF4-FFF2-40B4-BE49-F238E27FC236}">
                <a16:creationId xmlns:a16="http://schemas.microsoft.com/office/drawing/2014/main" id="{7D466BCC-75D6-47F4-8812-7ED1CFEDC485}"/>
              </a:ext>
            </a:extLst>
          </p:cNvPr>
          <p:cNvSpPr txBox="1"/>
          <p:nvPr/>
        </p:nvSpPr>
        <p:spPr>
          <a:xfrm>
            <a:off x="7452457" y="2572568"/>
            <a:ext cx="1271951" cy="200055"/>
          </a:xfrm>
          <a:prstGeom prst="rect">
            <a:avLst/>
          </a:prstGeom>
          <a:noFill/>
        </p:spPr>
        <p:txBody>
          <a:bodyPr wrap="none" lIns="0" tIns="0" rIns="0" bIns="0" rtlCol="0">
            <a:spAutoFit/>
          </a:bodyPr>
          <a:lstStyle/>
          <a:p>
            <a:r>
              <a:rPr lang="en-US" sz="1300" dirty="0"/>
              <a:t>Team Linking Pin</a:t>
            </a:r>
          </a:p>
        </p:txBody>
      </p:sp>
      <p:sp>
        <p:nvSpPr>
          <p:cNvPr id="17" name="TextBox 16">
            <a:extLst>
              <a:ext uri="{FF2B5EF4-FFF2-40B4-BE49-F238E27FC236}">
                <a16:creationId xmlns:a16="http://schemas.microsoft.com/office/drawing/2014/main" id="{F2D2A124-3ADC-48E6-B15D-337E5B343D78}"/>
              </a:ext>
            </a:extLst>
          </p:cNvPr>
          <p:cNvSpPr txBox="1"/>
          <p:nvPr/>
        </p:nvSpPr>
        <p:spPr>
          <a:xfrm>
            <a:off x="7615604" y="3958040"/>
            <a:ext cx="1495666" cy="200055"/>
          </a:xfrm>
          <a:prstGeom prst="rect">
            <a:avLst/>
          </a:prstGeom>
          <a:noFill/>
        </p:spPr>
        <p:txBody>
          <a:bodyPr wrap="none" lIns="0" tIns="0" rIns="0" bIns="0" rtlCol="0">
            <a:spAutoFit/>
          </a:bodyPr>
          <a:lstStyle/>
          <a:p>
            <a:r>
              <a:rPr lang="en-US" sz="1300" dirty="0"/>
              <a:t>Team On Your Case</a:t>
            </a:r>
          </a:p>
        </p:txBody>
      </p:sp>
      <p:sp>
        <p:nvSpPr>
          <p:cNvPr id="18" name="Speech Bubble: Rectangle 17">
            <a:extLst>
              <a:ext uri="{FF2B5EF4-FFF2-40B4-BE49-F238E27FC236}">
                <a16:creationId xmlns:a16="http://schemas.microsoft.com/office/drawing/2014/main" id="{7A565874-596A-4EA8-9A10-9E68E9D52DB1}"/>
              </a:ext>
            </a:extLst>
          </p:cNvPr>
          <p:cNvSpPr/>
          <p:nvPr/>
        </p:nvSpPr>
        <p:spPr>
          <a:xfrm>
            <a:off x="3118338" y="3423131"/>
            <a:ext cx="1586335" cy="578338"/>
          </a:xfrm>
          <a:prstGeom prst="wedgeRectCallout">
            <a:avLst>
              <a:gd name="adj1" fmla="val 79177"/>
              <a:gd name="adj2" fmla="val 10304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 check constraint was added</a:t>
            </a:r>
          </a:p>
        </p:txBody>
      </p:sp>
      <p:sp>
        <p:nvSpPr>
          <p:cNvPr id="19" name="Speech Bubble: Rectangle 18">
            <a:extLst>
              <a:ext uri="{FF2B5EF4-FFF2-40B4-BE49-F238E27FC236}">
                <a16:creationId xmlns:a16="http://schemas.microsoft.com/office/drawing/2014/main" id="{9AAA3A45-6349-495C-84B5-441078317DB0}"/>
              </a:ext>
            </a:extLst>
          </p:cNvPr>
          <p:cNvSpPr/>
          <p:nvPr/>
        </p:nvSpPr>
        <p:spPr>
          <a:xfrm>
            <a:off x="3141056" y="792000"/>
            <a:ext cx="1586335" cy="740441"/>
          </a:xfrm>
          <a:prstGeom prst="wedgeRectCallout">
            <a:avLst>
              <a:gd name="adj1" fmla="val 97899"/>
              <a:gd name="adj2" fmla="val 3040"/>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users could no longer submit court cases </a:t>
            </a:r>
          </a:p>
        </p:txBody>
      </p:sp>
      <p:sp>
        <p:nvSpPr>
          <p:cNvPr id="20" name="Arrow: Down 19">
            <a:extLst>
              <a:ext uri="{FF2B5EF4-FFF2-40B4-BE49-F238E27FC236}">
                <a16:creationId xmlns:a16="http://schemas.microsoft.com/office/drawing/2014/main" id="{E00DFAD5-EA0F-487B-9D5C-F72268983F9D}"/>
              </a:ext>
            </a:extLst>
          </p:cNvPr>
          <p:cNvSpPr/>
          <p:nvPr/>
        </p:nvSpPr>
        <p:spPr>
          <a:xfrm>
            <a:off x="6118150" y="1492243"/>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D9C3630D-1730-4E65-A119-FC57EDBC9B12}"/>
              </a:ext>
            </a:extLst>
          </p:cNvPr>
          <p:cNvSpPr/>
          <p:nvPr/>
        </p:nvSpPr>
        <p:spPr>
          <a:xfrm>
            <a:off x="6118150" y="2700647"/>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B792B61B-A961-4F22-B11A-ACB6F18F428D}"/>
              </a:ext>
            </a:extLst>
          </p:cNvPr>
          <p:cNvSpPr/>
          <p:nvPr/>
        </p:nvSpPr>
        <p:spPr>
          <a:xfrm>
            <a:off x="6118150" y="3641975"/>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08A137C3-D2DA-41A6-B44A-F2623EAFF19E}"/>
              </a:ext>
            </a:extLst>
          </p:cNvPr>
          <p:cNvSpPr>
            <a:spLocks noGrp="1"/>
          </p:cNvSpPr>
          <p:nvPr>
            <p:ph type="sldNum" sz="quarter" idx="12"/>
          </p:nvPr>
        </p:nvSpPr>
        <p:spPr/>
        <p:txBody>
          <a:bodyPr/>
          <a:lstStyle/>
          <a:p>
            <a:fld id="{14F1411D-0280-154F-AEAC-4C20B7AA46B2}" type="slidenum">
              <a:rPr lang="nl-NL" smtClean="0"/>
              <a:t>33</a:t>
            </a:fld>
            <a:endParaRPr lang="nl-NL"/>
          </a:p>
        </p:txBody>
      </p:sp>
    </p:spTree>
    <p:extLst>
      <p:ext uri="{BB962C8B-B14F-4D97-AF65-F5344CB8AC3E}">
        <p14:creationId xmlns:p14="http://schemas.microsoft.com/office/powerpoint/2010/main" val="36937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0671B12-4C68-4F90-A02A-E79DEF908C5F}"/>
              </a:ext>
            </a:extLst>
          </p:cNvPr>
          <p:cNvCxnSpPr/>
          <p:nvPr/>
        </p:nvCxnSpPr>
        <p:spPr>
          <a:xfrm>
            <a:off x="5051572" y="29086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F9E544-9FA8-4DA2-BBD1-344D5F1CB634}"/>
              </a:ext>
            </a:extLst>
          </p:cNvPr>
          <p:cNvCxnSpPr/>
          <p:nvPr/>
        </p:nvCxnSpPr>
        <p:spPr>
          <a:xfrm>
            <a:off x="5040923" y="16724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5262E9-DF6B-4421-ABF1-C3BA07E9D303}"/>
              </a:ext>
            </a:extLst>
          </p:cNvPr>
          <p:cNvSpPr>
            <a:spLocks noGrp="1"/>
          </p:cNvSpPr>
          <p:nvPr>
            <p:ph type="title"/>
          </p:nvPr>
        </p:nvSpPr>
        <p:spPr/>
        <p:txBody>
          <a:bodyPr/>
          <a:lstStyle/>
          <a:p>
            <a:r>
              <a:rPr lang="en-US" dirty="0"/>
              <a:t>Breach of Contract – at Dutch Court Systems</a:t>
            </a:r>
            <a:br>
              <a:rPr lang="en-US" dirty="0"/>
            </a:br>
            <a:r>
              <a:rPr lang="en-US" dirty="0"/>
              <a:t>Process Refinement</a:t>
            </a:r>
          </a:p>
        </p:txBody>
      </p:sp>
      <p:pic>
        <p:nvPicPr>
          <p:cNvPr id="10" name="Content Placeholder 9" descr="Group success outline">
            <a:extLst>
              <a:ext uri="{FF2B5EF4-FFF2-40B4-BE49-F238E27FC236}">
                <a16:creationId xmlns:a16="http://schemas.microsoft.com/office/drawing/2014/main" id="{7F98D70B-1990-4321-AB70-F2C594FC7BC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31232" y="621222"/>
            <a:ext cx="914400" cy="914400"/>
          </a:xfrm>
        </p:spPr>
      </p:pic>
      <p:sp>
        <p:nvSpPr>
          <p:cNvPr id="4" name="Footer Placeholder 3">
            <a:extLst>
              <a:ext uri="{FF2B5EF4-FFF2-40B4-BE49-F238E27FC236}">
                <a16:creationId xmlns:a16="http://schemas.microsoft.com/office/drawing/2014/main" id="{06BA00AE-933A-4150-A254-D3B48706664C}"/>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5" name="Cylinder 4">
            <a:extLst>
              <a:ext uri="{FF2B5EF4-FFF2-40B4-BE49-F238E27FC236}">
                <a16:creationId xmlns:a16="http://schemas.microsoft.com/office/drawing/2014/main" id="{5742B164-73F9-47F2-B2B8-1F1CBB4C4DEC}"/>
              </a:ext>
            </a:extLst>
          </p:cNvPr>
          <p:cNvSpPr/>
          <p:nvPr/>
        </p:nvSpPr>
        <p:spPr>
          <a:xfrm>
            <a:off x="4968000" y="3860800"/>
            <a:ext cx="2519138" cy="994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 Cases DB</a:t>
            </a:r>
          </a:p>
        </p:txBody>
      </p:sp>
      <p:sp>
        <p:nvSpPr>
          <p:cNvPr id="6" name="Rectangle 5">
            <a:extLst>
              <a:ext uri="{FF2B5EF4-FFF2-40B4-BE49-F238E27FC236}">
                <a16:creationId xmlns:a16="http://schemas.microsoft.com/office/drawing/2014/main" id="{ED7C6381-48BC-40F7-B9E2-81422E6471C2}"/>
              </a:ext>
            </a:extLst>
          </p:cNvPr>
          <p:cNvSpPr/>
          <p:nvPr/>
        </p:nvSpPr>
        <p:spPr>
          <a:xfrm>
            <a:off x="5664860" y="3133962"/>
            <a:ext cx="1125415" cy="57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Service</a:t>
            </a:r>
          </a:p>
        </p:txBody>
      </p:sp>
      <p:sp>
        <p:nvSpPr>
          <p:cNvPr id="7" name="Rectangle 6">
            <a:extLst>
              <a:ext uri="{FF2B5EF4-FFF2-40B4-BE49-F238E27FC236}">
                <a16:creationId xmlns:a16="http://schemas.microsoft.com/office/drawing/2014/main" id="{388D5840-3B9F-4B4B-9DDB-DCF5D58D8254}"/>
              </a:ext>
            </a:extLst>
          </p:cNvPr>
          <p:cNvSpPr/>
          <p:nvPr/>
        </p:nvSpPr>
        <p:spPr>
          <a:xfrm>
            <a:off x="5591591" y="1995317"/>
            <a:ext cx="1271951" cy="72683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Composite Business  Service</a:t>
            </a:r>
          </a:p>
        </p:txBody>
      </p:sp>
      <p:sp>
        <p:nvSpPr>
          <p:cNvPr id="8" name="Rectangle 7">
            <a:extLst>
              <a:ext uri="{FF2B5EF4-FFF2-40B4-BE49-F238E27FC236}">
                <a16:creationId xmlns:a16="http://schemas.microsoft.com/office/drawing/2014/main" id="{43FD1EA4-A6A4-4B3E-96DF-CE342AF99602}"/>
              </a:ext>
            </a:extLst>
          </p:cNvPr>
          <p:cNvSpPr/>
          <p:nvPr/>
        </p:nvSpPr>
        <p:spPr>
          <a:xfrm>
            <a:off x="5395227" y="885098"/>
            <a:ext cx="1593595" cy="62957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t>eCase</a:t>
            </a:r>
            <a:endParaRPr lang="en-US" dirty="0"/>
          </a:p>
          <a:p>
            <a:pPr algn="ctr"/>
            <a:r>
              <a:rPr lang="en-US" dirty="0"/>
              <a:t>Portal</a:t>
            </a:r>
          </a:p>
        </p:txBody>
      </p:sp>
      <p:pic>
        <p:nvPicPr>
          <p:cNvPr id="12" name="Graphic 11" descr="Group with solid fill">
            <a:extLst>
              <a:ext uri="{FF2B5EF4-FFF2-40B4-BE49-F238E27FC236}">
                <a16:creationId xmlns:a16="http://schemas.microsoft.com/office/drawing/2014/main" id="{44939BFC-8E67-468B-BF63-2EAE76ADF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0462" y="3243695"/>
            <a:ext cx="914400" cy="914400"/>
          </a:xfrm>
          <a:prstGeom prst="rect">
            <a:avLst/>
          </a:prstGeom>
        </p:spPr>
      </p:pic>
      <p:pic>
        <p:nvPicPr>
          <p:cNvPr id="14" name="Graphic 13" descr="Group outline">
            <a:extLst>
              <a:ext uri="{FF2B5EF4-FFF2-40B4-BE49-F238E27FC236}">
                <a16:creationId xmlns:a16="http://schemas.microsoft.com/office/drawing/2014/main" id="{12FA562F-8426-4C94-A60F-3FDDCB611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5604" y="1847587"/>
            <a:ext cx="914400" cy="914400"/>
          </a:xfrm>
          <a:prstGeom prst="rect">
            <a:avLst/>
          </a:prstGeom>
        </p:spPr>
      </p:pic>
      <p:sp>
        <p:nvSpPr>
          <p:cNvPr id="15" name="TextBox 14">
            <a:extLst>
              <a:ext uri="{FF2B5EF4-FFF2-40B4-BE49-F238E27FC236}">
                <a16:creationId xmlns:a16="http://schemas.microsoft.com/office/drawing/2014/main" id="{C5240A14-5F49-4D32-BD63-C12528402AFD}"/>
              </a:ext>
            </a:extLst>
          </p:cNvPr>
          <p:cNvSpPr txBox="1"/>
          <p:nvPr/>
        </p:nvSpPr>
        <p:spPr>
          <a:xfrm>
            <a:off x="7777066" y="1330249"/>
            <a:ext cx="622735" cy="200055"/>
          </a:xfrm>
          <a:prstGeom prst="rect">
            <a:avLst/>
          </a:prstGeom>
          <a:noFill/>
        </p:spPr>
        <p:txBody>
          <a:bodyPr wrap="none" lIns="0" tIns="0" rIns="0" bIns="0" rtlCol="0">
            <a:spAutoFit/>
          </a:bodyPr>
          <a:lstStyle/>
          <a:p>
            <a:r>
              <a:rPr lang="en-US" sz="1300" dirty="0"/>
              <a:t>Team UI</a:t>
            </a:r>
          </a:p>
        </p:txBody>
      </p:sp>
      <p:sp>
        <p:nvSpPr>
          <p:cNvPr id="16" name="TextBox 15">
            <a:extLst>
              <a:ext uri="{FF2B5EF4-FFF2-40B4-BE49-F238E27FC236}">
                <a16:creationId xmlns:a16="http://schemas.microsoft.com/office/drawing/2014/main" id="{7D466BCC-75D6-47F4-8812-7ED1CFEDC485}"/>
              </a:ext>
            </a:extLst>
          </p:cNvPr>
          <p:cNvSpPr txBox="1"/>
          <p:nvPr/>
        </p:nvSpPr>
        <p:spPr>
          <a:xfrm>
            <a:off x="7452457" y="2572568"/>
            <a:ext cx="1271951" cy="200055"/>
          </a:xfrm>
          <a:prstGeom prst="rect">
            <a:avLst/>
          </a:prstGeom>
          <a:noFill/>
        </p:spPr>
        <p:txBody>
          <a:bodyPr wrap="none" lIns="0" tIns="0" rIns="0" bIns="0" rtlCol="0">
            <a:spAutoFit/>
          </a:bodyPr>
          <a:lstStyle/>
          <a:p>
            <a:r>
              <a:rPr lang="en-US" sz="1300" dirty="0"/>
              <a:t>Team Linking Pin</a:t>
            </a:r>
          </a:p>
        </p:txBody>
      </p:sp>
      <p:sp>
        <p:nvSpPr>
          <p:cNvPr id="17" name="TextBox 16">
            <a:extLst>
              <a:ext uri="{FF2B5EF4-FFF2-40B4-BE49-F238E27FC236}">
                <a16:creationId xmlns:a16="http://schemas.microsoft.com/office/drawing/2014/main" id="{F2D2A124-3ADC-48E6-B15D-337E5B343D78}"/>
              </a:ext>
            </a:extLst>
          </p:cNvPr>
          <p:cNvSpPr txBox="1"/>
          <p:nvPr/>
        </p:nvSpPr>
        <p:spPr>
          <a:xfrm>
            <a:off x="7615604" y="3958040"/>
            <a:ext cx="1495666" cy="200055"/>
          </a:xfrm>
          <a:prstGeom prst="rect">
            <a:avLst/>
          </a:prstGeom>
          <a:noFill/>
        </p:spPr>
        <p:txBody>
          <a:bodyPr wrap="none" lIns="0" tIns="0" rIns="0" bIns="0" rtlCol="0">
            <a:spAutoFit/>
          </a:bodyPr>
          <a:lstStyle/>
          <a:p>
            <a:r>
              <a:rPr lang="en-US" sz="1300" dirty="0"/>
              <a:t>Team On Your Case</a:t>
            </a:r>
          </a:p>
        </p:txBody>
      </p:sp>
      <p:sp>
        <p:nvSpPr>
          <p:cNvPr id="20" name="Arrow: Down 19">
            <a:extLst>
              <a:ext uri="{FF2B5EF4-FFF2-40B4-BE49-F238E27FC236}">
                <a16:creationId xmlns:a16="http://schemas.microsoft.com/office/drawing/2014/main" id="{E00DFAD5-EA0F-487B-9D5C-F72268983F9D}"/>
              </a:ext>
            </a:extLst>
          </p:cNvPr>
          <p:cNvSpPr/>
          <p:nvPr/>
        </p:nvSpPr>
        <p:spPr>
          <a:xfrm>
            <a:off x="6118150" y="1492243"/>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D9C3630D-1730-4E65-A119-FC57EDBC9B12}"/>
              </a:ext>
            </a:extLst>
          </p:cNvPr>
          <p:cNvSpPr/>
          <p:nvPr/>
        </p:nvSpPr>
        <p:spPr>
          <a:xfrm>
            <a:off x="6118150" y="2700647"/>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B792B61B-A961-4F22-B11A-ACB6F18F428D}"/>
              </a:ext>
            </a:extLst>
          </p:cNvPr>
          <p:cNvSpPr/>
          <p:nvPr/>
        </p:nvSpPr>
        <p:spPr>
          <a:xfrm>
            <a:off x="6118150" y="3641975"/>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Graphic 8" descr="Suitcase with solid fill">
            <a:extLst>
              <a:ext uri="{FF2B5EF4-FFF2-40B4-BE49-F238E27FC236}">
                <a16:creationId xmlns:a16="http://schemas.microsoft.com/office/drawing/2014/main" id="{913E67CE-A838-45AE-8293-A05781A940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8118" y="3255100"/>
            <a:ext cx="914400" cy="914400"/>
          </a:xfrm>
          <a:prstGeom prst="rect">
            <a:avLst/>
          </a:prstGeom>
        </p:spPr>
      </p:pic>
      <p:pic>
        <p:nvPicPr>
          <p:cNvPr id="13" name="Graphic 12" descr="Suitcase outline">
            <a:extLst>
              <a:ext uri="{FF2B5EF4-FFF2-40B4-BE49-F238E27FC236}">
                <a16:creationId xmlns:a16="http://schemas.microsoft.com/office/drawing/2014/main" id="{DD0DFA01-D91F-4D60-B01E-57CB8E3F49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30432" y="2819508"/>
            <a:ext cx="914400" cy="914400"/>
          </a:xfrm>
          <a:prstGeom prst="rect">
            <a:avLst/>
          </a:prstGeom>
        </p:spPr>
      </p:pic>
      <p:sp>
        <p:nvSpPr>
          <p:cNvPr id="26" name="Freeform: Shape 25">
            <a:extLst>
              <a:ext uri="{FF2B5EF4-FFF2-40B4-BE49-F238E27FC236}">
                <a16:creationId xmlns:a16="http://schemas.microsoft.com/office/drawing/2014/main" id="{A394CF49-F6ED-4F89-BB13-37010BB9E2CE}"/>
              </a:ext>
            </a:extLst>
          </p:cNvPr>
          <p:cNvSpPr/>
          <p:nvPr/>
        </p:nvSpPr>
        <p:spPr>
          <a:xfrm>
            <a:off x="3680460" y="1165860"/>
            <a:ext cx="1691640" cy="1882140"/>
          </a:xfrm>
          <a:custGeom>
            <a:avLst/>
            <a:gdLst>
              <a:gd name="connsiteX0" fmla="*/ 1691640 w 1691640"/>
              <a:gd name="connsiteY0" fmla="*/ 0 h 1882140"/>
              <a:gd name="connsiteX1" fmla="*/ 350520 w 1691640"/>
              <a:gd name="connsiteY1" fmla="*/ 381000 h 1882140"/>
              <a:gd name="connsiteX2" fmla="*/ 0 w 1691640"/>
              <a:gd name="connsiteY2" fmla="*/ 1882140 h 1882140"/>
            </a:gdLst>
            <a:ahLst/>
            <a:cxnLst>
              <a:cxn ang="0">
                <a:pos x="connsiteX0" y="connsiteY0"/>
              </a:cxn>
              <a:cxn ang="0">
                <a:pos x="connsiteX1" y="connsiteY1"/>
              </a:cxn>
              <a:cxn ang="0">
                <a:pos x="connsiteX2" y="connsiteY2"/>
              </a:cxn>
            </a:cxnLst>
            <a:rect l="l" t="t" r="r" b="b"/>
            <a:pathLst>
              <a:path w="1691640" h="1882140" fill="none" extrusionOk="0">
                <a:moveTo>
                  <a:pt x="1691640" y="0"/>
                </a:moveTo>
                <a:cubicBezTo>
                  <a:pt x="1161314" y="39267"/>
                  <a:pt x="694173" y="59382"/>
                  <a:pt x="350520" y="381000"/>
                </a:cubicBezTo>
                <a:cubicBezTo>
                  <a:pt x="78889" y="697430"/>
                  <a:pt x="-249" y="1278326"/>
                  <a:pt x="0" y="1882140"/>
                </a:cubicBezTo>
              </a:path>
              <a:path w="1691640" h="1882140" stroke="0" extrusionOk="0">
                <a:moveTo>
                  <a:pt x="1691640" y="0"/>
                </a:moveTo>
                <a:cubicBezTo>
                  <a:pt x="1089869" y="35000"/>
                  <a:pt x="632772" y="75662"/>
                  <a:pt x="350520" y="381000"/>
                </a:cubicBezTo>
                <a:cubicBezTo>
                  <a:pt x="100310" y="712250"/>
                  <a:pt x="1910" y="1242755"/>
                  <a:pt x="0" y="1882140"/>
                </a:cubicBezTo>
              </a:path>
            </a:pathLst>
          </a:custGeom>
          <a:ln>
            <a:headEnd type="none" w="med" len="med"/>
            <a:tailEnd type="arrow" w="med" len="med"/>
            <a:extLst>
              <a:ext uri="{C807C97D-BFC1-408E-A445-0C87EB9F89A2}">
                <ask:lineSketchStyleProps xmlns:ask="http://schemas.microsoft.com/office/drawing/2018/sketchyshapes" sd="1268953324">
                  <a:custGeom>
                    <a:avLst/>
                    <a:gdLst>
                      <a:gd name="connsiteX0" fmla="*/ 1691640 w 1691640"/>
                      <a:gd name="connsiteY0" fmla="*/ 0 h 1882140"/>
                      <a:gd name="connsiteX1" fmla="*/ 350520 w 1691640"/>
                      <a:gd name="connsiteY1" fmla="*/ 381000 h 1882140"/>
                      <a:gd name="connsiteX2" fmla="*/ 0 w 1691640"/>
                      <a:gd name="connsiteY2" fmla="*/ 1882140 h 1882140"/>
                    </a:gdLst>
                    <a:ahLst/>
                    <a:cxnLst>
                      <a:cxn ang="0">
                        <a:pos x="connsiteX0" y="connsiteY0"/>
                      </a:cxn>
                      <a:cxn ang="0">
                        <a:pos x="connsiteX1" y="connsiteY1"/>
                      </a:cxn>
                      <a:cxn ang="0">
                        <a:pos x="connsiteX2" y="connsiteY2"/>
                      </a:cxn>
                    </a:cxnLst>
                    <a:rect l="l" t="t" r="r" b="b"/>
                    <a:pathLst>
                      <a:path w="1691640" h="1882140">
                        <a:moveTo>
                          <a:pt x="1691640" y="0"/>
                        </a:moveTo>
                        <a:cubicBezTo>
                          <a:pt x="1162050" y="33655"/>
                          <a:pt x="632460" y="67310"/>
                          <a:pt x="350520" y="381000"/>
                        </a:cubicBezTo>
                        <a:cubicBezTo>
                          <a:pt x="68580" y="694690"/>
                          <a:pt x="34290" y="1288415"/>
                          <a:pt x="0" y="1882140"/>
                        </a:cubicBezTo>
                      </a:path>
                    </a:pathLst>
                  </a:custGeom>
                  <ask:type>
                    <ask:lineSketchCurved/>
                  </ask:type>
                </ask:lineSketchStyleProps>
              </a:ext>
            </a:extLs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7" name="Freeform: Shape 26">
            <a:extLst>
              <a:ext uri="{FF2B5EF4-FFF2-40B4-BE49-F238E27FC236}">
                <a16:creationId xmlns:a16="http://schemas.microsoft.com/office/drawing/2014/main" id="{E28FBE8A-F7AD-44EB-B388-D7C4387CB413}"/>
              </a:ext>
            </a:extLst>
          </p:cNvPr>
          <p:cNvSpPr/>
          <p:nvPr/>
        </p:nvSpPr>
        <p:spPr>
          <a:xfrm>
            <a:off x="4481407" y="2354580"/>
            <a:ext cx="1050713" cy="1005840"/>
          </a:xfrm>
          <a:custGeom>
            <a:avLst/>
            <a:gdLst>
              <a:gd name="connsiteX0" fmla="*/ 1050713 w 1050713"/>
              <a:gd name="connsiteY0" fmla="*/ 0 h 1005840"/>
              <a:gd name="connsiteX1" fmla="*/ 143933 w 1050713"/>
              <a:gd name="connsiteY1" fmla="*/ 327660 h 1005840"/>
              <a:gd name="connsiteX2" fmla="*/ 14393 w 1050713"/>
              <a:gd name="connsiteY2" fmla="*/ 1005840 h 1005840"/>
            </a:gdLst>
            <a:ahLst/>
            <a:cxnLst>
              <a:cxn ang="0">
                <a:pos x="connsiteX0" y="connsiteY0"/>
              </a:cxn>
              <a:cxn ang="0">
                <a:pos x="connsiteX1" y="connsiteY1"/>
              </a:cxn>
              <a:cxn ang="0">
                <a:pos x="connsiteX2" y="connsiteY2"/>
              </a:cxn>
            </a:cxnLst>
            <a:rect l="l" t="t" r="r" b="b"/>
            <a:pathLst>
              <a:path w="1050713" h="1005840">
                <a:moveTo>
                  <a:pt x="1050713" y="0"/>
                </a:moveTo>
                <a:cubicBezTo>
                  <a:pt x="683683" y="80010"/>
                  <a:pt x="316653" y="160020"/>
                  <a:pt x="143933" y="327660"/>
                </a:cubicBezTo>
                <a:cubicBezTo>
                  <a:pt x="-28787" y="495300"/>
                  <a:pt x="-7197" y="750570"/>
                  <a:pt x="14393" y="1005840"/>
                </a:cubicBezTo>
              </a:path>
            </a:pathLst>
          </a:custGeom>
          <a:ln>
            <a:solidFill>
              <a:srgbClr val="FBD100"/>
            </a:solidFill>
            <a:headEnd type="none" w="med" len="med"/>
            <a:tailEnd type="arrow" w="med" len="med"/>
            <a:extLst>
              <a:ext uri="{C807C97D-BFC1-408E-A445-0C87EB9F89A2}">
                <ask:lineSketchStyleProps xmlns:ask="http://schemas.microsoft.com/office/drawing/2018/sketchyshapes" sd="1103912513">
                  <ask:type>
                    <ask:lineSketchCurved/>
                  </ask:type>
                </ask:lineSketchStyleProps>
              </a:ext>
            </a:extLs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solidFill>
                <a:schemeClr val="tx1"/>
              </a:solidFill>
            </a:endParaRPr>
          </a:p>
        </p:txBody>
      </p:sp>
      <p:sp>
        <p:nvSpPr>
          <p:cNvPr id="28" name="Speech Bubble: Rectangle 27">
            <a:extLst>
              <a:ext uri="{FF2B5EF4-FFF2-40B4-BE49-F238E27FC236}">
                <a16:creationId xmlns:a16="http://schemas.microsoft.com/office/drawing/2014/main" id="{A076A51B-7509-4374-BABE-64913191B855}"/>
              </a:ext>
            </a:extLst>
          </p:cNvPr>
          <p:cNvSpPr/>
          <p:nvPr/>
        </p:nvSpPr>
        <p:spPr>
          <a:xfrm>
            <a:off x="117231" y="2932545"/>
            <a:ext cx="3036667" cy="914400"/>
          </a:xfrm>
          <a:prstGeom prst="wedgeRectCallout">
            <a:avLst>
              <a:gd name="adj1" fmla="val 72927"/>
              <a:gd name="adj2" fmla="val 1080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Every team prepares test set </a:t>
            </a:r>
          </a:p>
          <a:p>
            <a:pPr algn="ctr"/>
            <a:r>
              <a:rPr lang="en-US" dirty="0"/>
              <a:t>for other teams to automatically run when they roll out any changes</a:t>
            </a:r>
          </a:p>
        </p:txBody>
      </p:sp>
      <p:pic>
        <p:nvPicPr>
          <p:cNvPr id="30" name="Graphic 29" descr="Continuous Improvement outline">
            <a:extLst>
              <a:ext uri="{FF2B5EF4-FFF2-40B4-BE49-F238E27FC236}">
                <a16:creationId xmlns:a16="http://schemas.microsoft.com/office/drawing/2014/main" id="{3646BD21-F1B6-46A8-859F-9AD9649FCE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19500" y="3977640"/>
            <a:ext cx="914400" cy="914400"/>
          </a:xfrm>
          <a:prstGeom prst="rect">
            <a:avLst/>
          </a:prstGeom>
        </p:spPr>
      </p:pic>
      <p:sp>
        <p:nvSpPr>
          <p:cNvPr id="3" name="Slide Number Placeholder 2">
            <a:extLst>
              <a:ext uri="{FF2B5EF4-FFF2-40B4-BE49-F238E27FC236}">
                <a16:creationId xmlns:a16="http://schemas.microsoft.com/office/drawing/2014/main" id="{E55A21DD-A8C9-483A-9C96-4A9893AD0EC0}"/>
              </a:ext>
            </a:extLst>
          </p:cNvPr>
          <p:cNvSpPr>
            <a:spLocks noGrp="1"/>
          </p:cNvSpPr>
          <p:nvPr>
            <p:ph type="sldNum" sz="quarter" idx="12"/>
          </p:nvPr>
        </p:nvSpPr>
        <p:spPr/>
        <p:txBody>
          <a:bodyPr/>
          <a:lstStyle/>
          <a:p>
            <a:fld id="{14F1411D-0280-154F-AEAC-4C20B7AA46B2}" type="slidenum">
              <a:rPr lang="nl-NL" smtClean="0"/>
              <a:t>34</a:t>
            </a:fld>
            <a:endParaRPr lang="nl-NL"/>
          </a:p>
        </p:txBody>
      </p:sp>
    </p:spTree>
    <p:extLst>
      <p:ext uri="{BB962C8B-B14F-4D97-AF65-F5344CB8AC3E}">
        <p14:creationId xmlns:p14="http://schemas.microsoft.com/office/powerpoint/2010/main" val="25826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1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F74D3-2B4D-4018-947F-E53226CE65B9}"/>
              </a:ext>
            </a:extLst>
          </p:cNvPr>
          <p:cNvSpPr>
            <a:spLocks noGrp="1"/>
          </p:cNvSpPr>
          <p:nvPr>
            <p:ph type="title"/>
          </p:nvPr>
        </p:nvSpPr>
        <p:spPr>
          <a:xfrm>
            <a:off x="720000" y="288000"/>
            <a:ext cx="6623999" cy="503999"/>
          </a:xfrm>
        </p:spPr>
        <p:txBody>
          <a:bodyPr anchor="ctr">
            <a:normAutofit/>
          </a:bodyPr>
          <a:lstStyle/>
          <a:p>
            <a:r>
              <a:rPr lang="en-US" dirty="0"/>
              <a:t>QA: Static Code Analysis</a:t>
            </a:r>
          </a:p>
        </p:txBody>
      </p:sp>
      <p:sp>
        <p:nvSpPr>
          <p:cNvPr id="3" name="Content Placeholder 2">
            <a:extLst>
              <a:ext uri="{FF2B5EF4-FFF2-40B4-BE49-F238E27FC236}">
                <a16:creationId xmlns:a16="http://schemas.microsoft.com/office/drawing/2014/main" id="{72D0DA34-B9C0-4B78-A07D-823BF527A647}"/>
              </a:ext>
            </a:extLst>
          </p:cNvPr>
          <p:cNvSpPr>
            <a:spLocks noGrp="1"/>
          </p:cNvSpPr>
          <p:nvPr>
            <p:ph idx="1"/>
          </p:nvPr>
        </p:nvSpPr>
        <p:spPr>
          <a:xfrm>
            <a:off x="720000" y="900001"/>
            <a:ext cx="3744000" cy="3401999"/>
          </a:xfrm>
        </p:spPr>
        <p:txBody>
          <a:bodyPr anchor="t">
            <a:normAutofit/>
          </a:bodyPr>
          <a:lstStyle/>
          <a:p>
            <a:pPr>
              <a:spcAft>
                <a:spcPts val="600"/>
              </a:spcAft>
            </a:pPr>
            <a:r>
              <a:rPr lang="en-US" dirty="0"/>
              <a:t>According to coding standards</a:t>
            </a:r>
            <a:br>
              <a:rPr lang="en-US" dirty="0"/>
            </a:br>
            <a:endParaRPr lang="en-US" dirty="0"/>
          </a:p>
          <a:p>
            <a:pPr>
              <a:spcAft>
                <a:spcPts val="600"/>
              </a:spcAft>
            </a:pPr>
            <a:r>
              <a:rPr lang="en-US" dirty="0"/>
              <a:t>Consistent</a:t>
            </a:r>
          </a:p>
          <a:p>
            <a:pPr>
              <a:spcAft>
                <a:spcPts val="600"/>
              </a:spcAft>
            </a:pPr>
            <a:r>
              <a:rPr lang="en-US" dirty="0"/>
              <a:t>Readable (naming, formatting, length, …)</a:t>
            </a:r>
          </a:p>
          <a:p>
            <a:pPr>
              <a:spcAft>
                <a:spcPts val="600"/>
              </a:spcAft>
            </a:pPr>
            <a:r>
              <a:rPr lang="en-US" dirty="0"/>
              <a:t>Maintainable (Code Smells)</a:t>
            </a:r>
          </a:p>
          <a:p>
            <a:pPr>
              <a:spcAft>
                <a:spcPts val="600"/>
              </a:spcAft>
            </a:pPr>
            <a:r>
              <a:rPr lang="en-US" dirty="0"/>
              <a:t>Limited complexity</a:t>
            </a:r>
          </a:p>
          <a:p>
            <a:pPr>
              <a:spcAft>
                <a:spcPts val="600"/>
              </a:spcAft>
            </a:pPr>
            <a:r>
              <a:rPr lang="en-US" dirty="0"/>
              <a:t>Code Coverage (of tests)</a:t>
            </a:r>
          </a:p>
          <a:p>
            <a:pPr>
              <a:spcAft>
                <a:spcPts val="600"/>
              </a:spcAft>
            </a:pPr>
            <a:r>
              <a:rPr lang="en-US" dirty="0"/>
              <a:t>Vulnerabilities (in dependencies)</a:t>
            </a:r>
          </a:p>
          <a:p>
            <a:pPr>
              <a:spcAft>
                <a:spcPts val="600"/>
              </a:spcAft>
            </a:pPr>
            <a:r>
              <a:rPr lang="en-US" dirty="0"/>
              <a:t>Automatic improvements</a:t>
            </a:r>
          </a:p>
        </p:txBody>
      </p:sp>
      <p:sp>
        <p:nvSpPr>
          <p:cNvPr id="11" name="Footer Placeholder 3">
            <a:extLst>
              <a:ext uri="{FF2B5EF4-FFF2-40B4-BE49-F238E27FC236}">
                <a16:creationId xmlns:a16="http://schemas.microsoft.com/office/drawing/2014/main" id="{74684EAA-D0C5-414F-A1CC-7324D72A2199}"/>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pic>
        <p:nvPicPr>
          <p:cNvPr id="6" name="Picture 5">
            <a:extLst>
              <a:ext uri="{FF2B5EF4-FFF2-40B4-BE49-F238E27FC236}">
                <a16:creationId xmlns:a16="http://schemas.microsoft.com/office/drawing/2014/main" id="{CC85CE0D-A31B-4256-991E-8C84A1E31C04}"/>
              </a:ext>
            </a:extLst>
          </p:cNvPr>
          <p:cNvPicPr>
            <a:picLocks noChangeAspect="1"/>
          </p:cNvPicPr>
          <p:nvPr/>
        </p:nvPicPr>
        <p:blipFill rotWithShape="1">
          <a:blip r:embed="rId2"/>
          <a:srcRect l="8445" r="4054" b="-1"/>
          <a:stretch/>
        </p:blipFill>
        <p:spPr>
          <a:xfrm>
            <a:off x="4644000" y="810001"/>
            <a:ext cx="4500000" cy="3510000"/>
          </a:xfrm>
          <a:prstGeom prst="rect">
            <a:avLst/>
          </a:prstGeom>
          <a:noFill/>
        </p:spPr>
      </p:pic>
      <p:pic>
        <p:nvPicPr>
          <p:cNvPr id="9" name="Picture 8">
            <a:extLst>
              <a:ext uri="{FF2B5EF4-FFF2-40B4-BE49-F238E27FC236}">
                <a16:creationId xmlns:a16="http://schemas.microsoft.com/office/drawing/2014/main" id="{1269ED72-1F90-467C-8351-6E9A21B6F149}"/>
              </a:ext>
            </a:extLst>
          </p:cNvPr>
          <p:cNvPicPr>
            <a:picLocks noChangeAspect="1"/>
          </p:cNvPicPr>
          <p:nvPr/>
        </p:nvPicPr>
        <p:blipFill>
          <a:blip r:embed="rId3">
            <a:clrChange>
              <a:clrFrom>
                <a:srgbClr val="FDFEFD"/>
              </a:clrFrom>
              <a:clrTo>
                <a:srgbClr val="FDFEFD">
                  <a:alpha val="0"/>
                </a:srgbClr>
              </a:clrTo>
            </a:clrChange>
          </a:blip>
          <a:stretch>
            <a:fillRect/>
          </a:stretch>
        </p:blipFill>
        <p:spPr>
          <a:xfrm>
            <a:off x="3685564" y="24122"/>
            <a:ext cx="886436" cy="903076"/>
          </a:xfrm>
          <a:prstGeom prst="rect">
            <a:avLst/>
          </a:prstGeom>
        </p:spPr>
      </p:pic>
      <p:pic>
        <p:nvPicPr>
          <p:cNvPr id="8" name="Picture 7">
            <a:extLst>
              <a:ext uri="{FF2B5EF4-FFF2-40B4-BE49-F238E27FC236}">
                <a16:creationId xmlns:a16="http://schemas.microsoft.com/office/drawing/2014/main" id="{74980AA7-F1CF-4FA9-B24D-95113B76935E}"/>
              </a:ext>
            </a:extLst>
          </p:cNvPr>
          <p:cNvPicPr>
            <a:picLocks noChangeAspect="1"/>
          </p:cNvPicPr>
          <p:nvPr/>
        </p:nvPicPr>
        <p:blipFill rotWithShape="1">
          <a:blip r:embed="rId4">
            <a:clrChange>
              <a:clrFrom>
                <a:srgbClr val="FDFEFD"/>
              </a:clrFrom>
              <a:clrTo>
                <a:srgbClr val="FDFEFD">
                  <a:alpha val="0"/>
                </a:srgbClr>
              </a:clrTo>
            </a:clrChange>
          </a:blip>
          <a:srcRect t="7229"/>
          <a:stretch/>
        </p:blipFill>
        <p:spPr>
          <a:xfrm>
            <a:off x="5104435" y="47272"/>
            <a:ext cx="1344452" cy="746680"/>
          </a:xfrm>
          <a:prstGeom prst="rect">
            <a:avLst/>
          </a:prstGeom>
        </p:spPr>
      </p:pic>
      <p:pic>
        <p:nvPicPr>
          <p:cNvPr id="12" name="Graphic 11" descr="Magnifying glass">
            <a:extLst>
              <a:ext uri="{FF2B5EF4-FFF2-40B4-BE49-F238E27FC236}">
                <a16:creationId xmlns:a16="http://schemas.microsoft.com/office/drawing/2014/main" id="{C8A200C9-60D5-4818-A97C-0116B0CE176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729600" y="433800"/>
            <a:ext cx="914400" cy="914400"/>
          </a:xfrm>
          <a:prstGeom prst="rect">
            <a:avLst/>
          </a:prstGeom>
        </p:spPr>
      </p:pic>
      <p:sp>
        <p:nvSpPr>
          <p:cNvPr id="5" name="Slide Number Placeholder 4">
            <a:extLst>
              <a:ext uri="{FF2B5EF4-FFF2-40B4-BE49-F238E27FC236}">
                <a16:creationId xmlns:a16="http://schemas.microsoft.com/office/drawing/2014/main" id="{FC19257F-9985-44DA-B698-442F59C791C6}"/>
              </a:ext>
            </a:extLst>
          </p:cNvPr>
          <p:cNvSpPr>
            <a:spLocks noGrp="1"/>
          </p:cNvSpPr>
          <p:nvPr>
            <p:ph type="sldNum" sz="quarter" idx="12"/>
          </p:nvPr>
        </p:nvSpPr>
        <p:spPr/>
        <p:txBody>
          <a:bodyPr/>
          <a:lstStyle/>
          <a:p>
            <a:fld id="{14F1411D-0280-154F-AEAC-4C20B7AA46B2}" type="slidenum">
              <a:rPr lang="nl-NL" smtClean="0"/>
              <a:t>35</a:t>
            </a:fld>
            <a:endParaRPr lang="nl-NL"/>
          </a:p>
        </p:txBody>
      </p:sp>
    </p:spTree>
    <p:extLst>
      <p:ext uri="{BB962C8B-B14F-4D97-AF65-F5344CB8AC3E}">
        <p14:creationId xmlns:p14="http://schemas.microsoft.com/office/powerpoint/2010/main" val="3812133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BF5D69B-C77D-4E8E-8B7F-24517B153BD4}"/>
              </a:ext>
            </a:extLst>
          </p:cNvPr>
          <p:cNvSpPr>
            <a:spLocks noGrp="1"/>
          </p:cNvSpPr>
          <p:nvPr>
            <p:ph type="ftr" sz="quarter" idx="11"/>
          </p:nvPr>
        </p:nvSpPr>
        <p:spPr/>
        <p:txBody>
          <a:bodyPr/>
          <a:lstStyle/>
          <a:p>
            <a:r>
              <a:rPr lang="en-US"/>
              <a:t>Software Engineering as the Next Level Up from Programming | APAC GB Tour 2021</a:t>
            </a:r>
            <a:endParaRPr lang="en-NL"/>
          </a:p>
        </p:txBody>
      </p:sp>
      <p:pic>
        <p:nvPicPr>
          <p:cNvPr id="13316" name="Picture 4">
            <a:extLst>
              <a:ext uri="{FF2B5EF4-FFF2-40B4-BE49-F238E27FC236}">
                <a16:creationId xmlns:a16="http://schemas.microsoft.com/office/drawing/2014/main" id="{9F043E5D-2599-4F39-BD3F-F99537AB1F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180" y="2499616"/>
            <a:ext cx="3783203" cy="2124124"/>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Why Are The Cadillac Engine Treatments So Bad? | GM Authority">
            <a:extLst>
              <a:ext uri="{FF2B5EF4-FFF2-40B4-BE49-F238E27FC236}">
                <a16:creationId xmlns:a16="http://schemas.microsoft.com/office/drawing/2014/main" id="{F165984E-61FD-4502-9634-839E3EEE5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15119" y="638786"/>
            <a:ext cx="3384866" cy="225611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descr="Lexus PNG Image for Free Download">
            <a:extLst>
              <a:ext uri="{FF2B5EF4-FFF2-40B4-BE49-F238E27FC236}">
                <a16:creationId xmlns:a16="http://schemas.microsoft.com/office/drawing/2014/main" id="{E2AFB4D6-EB50-4FD0-BA81-9E1A956E1D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9781" y="57262"/>
            <a:ext cx="4679238" cy="2571143"/>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1D7B2BA4-CC1D-4F90-A19B-5B0FCBD619D3}"/>
              </a:ext>
            </a:extLst>
          </p:cNvPr>
          <p:cNvGrpSpPr/>
          <p:nvPr/>
        </p:nvGrpSpPr>
        <p:grpSpPr>
          <a:xfrm>
            <a:off x="5292330" y="2774749"/>
            <a:ext cx="471170" cy="1038018"/>
            <a:chOff x="1320800" y="4230995"/>
            <a:chExt cx="735329" cy="752290"/>
          </a:xfrm>
        </p:grpSpPr>
        <p:sp>
          <p:nvSpPr>
            <p:cNvPr id="24" name="Arrow: Curved Down 23">
              <a:extLst>
                <a:ext uri="{FF2B5EF4-FFF2-40B4-BE49-F238E27FC236}">
                  <a16:creationId xmlns:a16="http://schemas.microsoft.com/office/drawing/2014/main" id="{B40A5691-FCF4-4720-95EE-ED96F26AB6BA}"/>
                </a:ext>
              </a:extLst>
            </p:cNvPr>
            <p:cNvSpPr/>
            <p:nvPr/>
          </p:nvSpPr>
          <p:spPr>
            <a:xfrm>
              <a:off x="1320800" y="4230995"/>
              <a:ext cx="731520" cy="3269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25" name="Arrow: Curved Up 24">
              <a:extLst>
                <a:ext uri="{FF2B5EF4-FFF2-40B4-BE49-F238E27FC236}">
                  <a16:creationId xmlns:a16="http://schemas.microsoft.com/office/drawing/2014/main" id="{B2DD3850-EF5C-493B-B8ED-DE5B98EC6099}"/>
                </a:ext>
              </a:extLst>
            </p:cNvPr>
            <p:cNvSpPr/>
            <p:nvPr/>
          </p:nvSpPr>
          <p:spPr>
            <a:xfrm>
              <a:off x="1324609" y="4656383"/>
              <a:ext cx="731520" cy="32690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grpSp>
      <p:sp>
        <p:nvSpPr>
          <p:cNvPr id="27" name="Speech Bubble: Rectangle with Corners Rounded 26">
            <a:extLst>
              <a:ext uri="{FF2B5EF4-FFF2-40B4-BE49-F238E27FC236}">
                <a16:creationId xmlns:a16="http://schemas.microsoft.com/office/drawing/2014/main" id="{C44E570E-221C-4547-8267-00F9D48909A1}"/>
              </a:ext>
            </a:extLst>
          </p:cNvPr>
          <p:cNvSpPr/>
          <p:nvPr/>
        </p:nvSpPr>
        <p:spPr>
          <a:xfrm>
            <a:off x="3368450" y="2894899"/>
            <a:ext cx="1675534" cy="758119"/>
          </a:xfrm>
          <a:prstGeom prst="wedgeRoundRectCallout">
            <a:avLst>
              <a:gd name="adj1" fmla="val 70476"/>
              <a:gd name="adj2" fmla="val -16002"/>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800" dirty="0" err="1">
                <a:solidFill>
                  <a:schemeClr val="accent6">
                    <a:lumMod val="75000"/>
                  </a:schemeClr>
                </a:solidFill>
              </a:rPr>
              <a:t>Refactoring</a:t>
            </a:r>
            <a:endParaRPr lang="en-NL" sz="1800" dirty="0">
              <a:solidFill>
                <a:schemeClr val="accent6">
                  <a:lumMod val="75000"/>
                </a:schemeClr>
              </a:solidFill>
            </a:endParaRPr>
          </a:p>
        </p:txBody>
      </p:sp>
      <p:sp>
        <p:nvSpPr>
          <p:cNvPr id="21" name="Title 20">
            <a:extLst>
              <a:ext uri="{FF2B5EF4-FFF2-40B4-BE49-F238E27FC236}">
                <a16:creationId xmlns:a16="http://schemas.microsoft.com/office/drawing/2014/main" id="{D3E52E90-F4B7-4C5E-89AE-AE505F1ECD8F}"/>
              </a:ext>
            </a:extLst>
          </p:cNvPr>
          <p:cNvSpPr>
            <a:spLocks noGrp="1"/>
          </p:cNvSpPr>
          <p:nvPr>
            <p:ph type="title"/>
          </p:nvPr>
        </p:nvSpPr>
        <p:spPr/>
        <p:txBody>
          <a:bodyPr/>
          <a:lstStyle/>
          <a:p>
            <a:endParaRPr lang="en-US"/>
          </a:p>
        </p:txBody>
      </p:sp>
      <p:sp>
        <p:nvSpPr>
          <p:cNvPr id="3" name="Slide Number Placeholder 2">
            <a:extLst>
              <a:ext uri="{FF2B5EF4-FFF2-40B4-BE49-F238E27FC236}">
                <a16:creationId xmlns:a16="http://schemas.microsoft.com/office/drawing/2014/main" id="{F2B3F09B-827E-4B73-A701-AC881F4AB58C}"/>
              </a:ext>
            </a:extLst>
          </p:cNvPr>
          <p:cNvSpPr>
            <a:spLocks noGrp="1"/>
          </p:cNvSpPr>
          <p:nvPr>
            <p:ph type="sldNum" sz="quarter" idx="12"/>
          </p:nvPr>
        </p:nvSpPr>
        <p:spPr/>
        <p:txBody>
          <a:bodyPr/>
          <a:lstStyle/>
          <a:p>
            <a:fld id="{BF590972-BD5A-4E8E-8655-ACB12844DF5C}" type="slidenum">
              <a:rPr lang="en-NL" smtClean="0"/>
              <a:t>36</a:t>
            </a:fld>
            <a:endParaRPr lang="en-NL"/>
          </a:p>
        </p:txBody>
      </p:sp>
    </p:spTree>
    <p:extLst>
      <p:ext uri="{BB962C8B-B14F-4D97-AF65-F5344CB8AC3E}">
        <p14:creationId xmlns:p14="http://schemas.microsoft.com/office/powerpoint/2010/main" val="2631741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71C3-E3BC-4FA9-9CE4-0E8CAB32AD28}"/>
              </a:ext>
            </a:extLst>
          </p:cNvPr>
          <p:cNvSpPr>
            <a:spLocks noGrp="1"/>
          </p:cNvSpPr>
          <p:nvPr>
            <p:ph type="title"/>
          </p:nvPr>
        </p:nvSpPr>
        <p:spPr/>
        <p:txBody>
          <a:bodyPr/>
          <a:lstStyle/>
          <a:p>
            <a:r>
              <a:rPr lang="nl-NL" dirty="0"/>
              <a:t>Application Architecture</a:t>
            </a:r>
            <a:endParaRPr lang="en-NL" dirty="0"/>
          </a:p>
        </p:txBody>
      </p:sp>
      <p:sp>
        <p:nvSpPr>
          <p:cNvPr id="4" name="Rectangle: Rounded Corners 3">
            <a:extLst>
              <a:ext uri="{FF2B5EF4-FFF2-40B4-BE49-F238E27FC236}">
                <a16:creationId xmlns:a16="http://schemas.microsoft.com/office/drawing/2014/main" id="{A668038A-E42A-48C9-8883-4EF3E1AD4464}"/>
              </a:ext>
            </a:extLst>
          </p:cNvPr>
          <p:cNvSpPr/>
          <p:nvPr/>
        </p:nvSpPr>
        <p:spPr>
          <a:xfrm>
            <a:off x="3917072" y="2592350"/>
            <a:ext cx="2143125" cy="9941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a:t>Business Logic</a:t>
            </a:r>
            <a:endParaRPr lang="en-NL" sz="1013"/>
          </a:p>
        </p:txBody>
      </p:sp>
      <p:sp>
        <p:nvSpPr>
          <p:cNvPr id="5" name="Rectangle: Rounded Corners 4">
            <a:extLst>
              <a:ext uri="{FF2B5EF4-FFF2-40B4-BE49-F238E27FC236}">
                <a16:creationId xmlns:a16="http://schemas.microsoft.com/office/drawing/2014/main" id="{FD070C50-F9DC-42DE-9DC4-29DD2F69DF5E}"/>
              </a:ext>
            </a:extLst>
          </p:cNvPr>
          <p:cNvSpPr/>
          <p:nvPr/>
        </p:nvSpPr>
        <p:spPr>
          <a:xfrm>
            <a:off x="2829142" y="2592349"/>
            <a:ext cx="888460" cy="9941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API/</a:t>
            </a:r>
          </a:p>
          <a:p>
            <a:pPr algn="ctr"/>
            <a:r>
              <a:rPr lang="nl-NL" sz="1013" dirty="0" err="1"/>
              <a:t>Internal</a:t>
            </a:r>
            <a:r>
              <a:rPr lang="nl-NL" sz="1013" dirty="0"/>
              <a:t> Interface</a:t>
            </a:r>
            <a:endParaRPr lang="en-NL" sz="1013" dirty="0"/>
          </a:p>
        </p:txBody>
      </p:sp>
      <p:sp>
        <p:nvSpPr>
          <p:cNvPr id="6" name="Rectangle: Rounded Corners 5">
            <a:extLst>
              <a:ext uri="{FF2B5EF4-FFF2-40B4-BE49-F238E27FC236}">
                <a16:creationId xmlns:a16="http://schemas.microsoft.com/office/drawing/2014/main" id="{827ED295-0FA3-4407-B5A0-9A30A51C0D11}"/>
              </a:ext>
            </a:extLst>
          </p:cNvPr>
          <p:cNvSpPr/>
          <p:nvPr/>
        </p:nvSpPr>
        <p:spPr>
          <a:xfrm>
            <a:off x="1094744" y="2592349"/>
            <a:ext cx="1058939" cy="9941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Frontend</a:t>
            </a:r>
            <a:r>
              <a:rPr lang="nl-NL" sz="1013" dirty="0"/>
              <a:t> (web, chat, public API)</a:t>
            </a:r>
            <a:endParaRPr lang="en-NL" sz="1013" dirty="0"/>
          </a:p>
        </p:txBody>
      </p:sp>
      <p:sp>
        <p:nvSpPr>
          <p:cNvPr id="7" name="Rectangle: Rounded Corners 6">
            <a:extLst>
              <a:ext uri="{FF2B5EF4-FFF2-40B4-BE49-F238E27FC236}">
                <a16:creationId xmlns:a16="http://schemas.microsoft.com/office/drawing/2014/main" id="{53C71934-5118-4613-9241-4D7C74C0219F}"/>
              </a:ext>
            </a:extLst>
          </p:cNvPr>
          <p:cNvSpPr/>
          <p:nvPr/>
        </p:nvSpPr>
        <p:spPr>
          <a:xfrm>
            <a:off x="4149904" y="3895979"/>
            <a:ext cx="1900237" cy="7465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err="1"/>
              <a:t>Persistence</a:t>
            </a:r>
            <a:r>
              <a:rPr lang="nl-NL" sz="1013"/>
              <a:t> </a:t>
            </a:r>
          </a:p>
          <a:p>
            <a:pPr algn="ctr"/>
            <a:r>
              <a:rPr lang="nl-NL" sz="1013"/>
              <a:t>(of state) – </a:t>
            </a:r>
            <a:r>
              <a:rPr lang="nl-NL" sz="1013" err="1"/>
              <a:t>pluggable</a:t>
            </a:r>
            <a:r>
              <a:rPr lang="nl-NL" sz="1013"/>
              <a:t> </a:t>
            </a:r>
            <a:r>
              <a:rPr lang="nl-NL" sz="1013" err="1"/>
              <a:t>persistence</a:t>
            </a:r>
            <a:r>
              <a:rPr lang="nl-NL" sz="1013"/>
              <a:t> providers</a:t>
            </a:r>
            <a:endParaRPr lang="en-NL" sz="1013"/>
          </a:p>
        </p:txBody>
      </p:sp>
      <p:sp>
        <p:nvSpPr>
          <p:cNvPr id="8" name="Rectangle: Rounded Corners 7">
            <a:extLst>
              <a:ext uri="{FF2B5EF4-FFF2-40B4-BE49-F238E27FC236}">
                <a16:creationId xmlns:a16="http://schemas.microsoft.com/office/drawing/2014/main" id="{A431AEFC-9C4F-4900-AD01-8E2757162DAB}"/>
              </a:ext>
            </a:extLst>
          </p:cNvPr>
          <p:cNvSpPr/>
          <p:nvPr/>
        </p:nvSpPr>
        <p:spPr>
          <a:xfrm>
            <a:off x="7590903" y="2592349"/>
            <a:ext cx="888460" cy="994172"/>
          </a:xfrm>
          <a:custGeom>
            <a:avLst/>
            <a:gdLst>
              <a:gd name="connsiteX0" fmla="*/ 0 w 888460"/>
              <a:gd name="connsiteY0" fmla="*/ 148080 h 994172"/>
              <a:gd name="connsiteX1" fmla="*/ 148080 w 888460"/>
              <a:gd name="connsiteY1" fmla="*/ 0 h 994172"/>
              <a:gd name="connsiteX2" fmla="*/ 740380 w 888460"/>
              <a:gd name="connsiteY2" fmla="*/ 0 h 994172"/>
              <a:gd name="connsiteX3" fmla="*/ 888460 w 888460"/>
              <a:gd name="connsiteY3" fmla="*/ 148080 h 994172"/>
              <a:gd name="connsiteX4" fmla="*/ 888460 w 888460"/>
              <a:gd name="connsiteY4" fmla="*/ 846092 h 994172"/>
              <a:gd name="connsiteX5" fmla="*/ 740380 w 888460"/>
              <a:gd name="connsiteY5" fmla="*/ 994172 h 994172"/>
              <a:gd name="connsiteX6" fmla="*/ 148080 w 888460"/>
              <a:gd name="connsiteY6" fmla="*/ 994172 h 994172"/>
              <a:gd name="connsiteX7" fmla="*/ 0 w 888460"/>
              <a:gd name="connsiteY7" fmla="*/ 846092 h 994172"/>
              <a:gd name="connsiteX8" fmla="*/ 0 w 888460"/>
              <a:gd name="connsiteY8" fmla="*/ 148080 h 99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460" h="994172" fill="none" extrusionOk="0">
                <a:moveTo>
                  <a:pt x="0" y="148080"/>
                </a:moveTo>
                <a:cubicBezTo>
                  <a:pt x="4073" y="72648"/>
                  <a:pt x="66315" y="-12659"/>
                  <a:pt x="148080" y="0"/>
                </a:cubicBezTo>
                <a:cubicBezTo>
                  <a:pt x="384346" y="6170"/>
                  <a:pt x="504530" y="17072"/>
                  <a:pt x="740380" y="0"/>
                </a:cubicBezTo>
                <a:cubicBezTo>
                  <a:pt x="810201" y="1010"/>
                  <a:pt x="882178" y="66554"/>
                  <a:pt x="888460" y="148080"/>
                </a:cubicBezTo>
                <a:cubicBezTo>
                  <a:pt x="886455" y="449481"/>
                  <a:pt x="904081" y="580536"/>
                  <a:pt x="888460" y="846092"/>
                </a:cubicBezTo>
                <a:cubicBezTo>
                  <a:pt x="903014" y="914274"/>
                  <a:pt x="813128" y="990205"/>
                  <a:pt x="740380" y="994172"/>
                </a:cubicBezTo>
                <a:cubicBezTo>
                  <a:pt x="471326" y="980022"/>
                  <a:pt x="342077" y="968201"/>
                  <a:pt x="148080" y="994172"/>
                </a:cubicBezTo>
                <a:cubicBezTo>
                  <a:pt x="67577" y="997049"/>
                  <a:pt x="3583" y="931750"/>
                  <a:pt x="0" y="846092"/>
                </a:cubicBezTo>
                <a:cubicBezTo>
                  <a:pt x="1520" y="699712"/>
                  <a:pt x="26096" y="491836"/>
                  <a:pt x="0" y="148080"/>
                </a:cubicBezTo>
                <a:close/>
              </a:path>
              <a:path w="888460" h="994172" stroke="0" extrusionOk="0">
                <a:moveTo>
                  <a:pt x="0" y="148080"/>
                </a:moveTo>
                <a:cubicBezTo>
                  <a:pt x="-9097" y="61144"/>
                  <a:pt x="57652" y="-8280"/>
                  <a:pt x="148080" y="0"/>
                </a:cubicBezTo>
                <a:cubicBezTo>
                  <a:pt x="400267" y="27011"/>
                  <a:pt x="561321" y="-879"/>
                  <a:pt x="740380" y="0"/>
                </a:cubicBezTo>
                <a:cubicBezTo>
                  <a:pt x="811891" y="12033"/>
                  <a:pt x="887325" y="62719"/>
                  <a:pt x="888460" y="148080"/>
                </a:cubicBezTo>
                <a:cubicBezTo>
                  <a:pt x="886982" y="375583"/>
                  <a:pt x="891600" y="663858"/>
                  <a:pt x="888460" y="846092"/>
                </a:cubicBezTo>
                <a:cubicBezTo>
                  <a:pt x="874154" y="935312"/>
                  <a:pt x="825059" y="997114"/>
                  <a:pt x="740380" y="994172"/>
                </a:cubicBezTo>
                <a:cubicBezTo>
                  <a:pt x="465125" y="964874"/>
                  <a:pt x="357005" y="994141"/>
                  <a:pt x="148080" y="994172"/>
                </a:cubicBezTo>
                <a:cubicBezTo>
                  <a:pt x="71363" y="993104"/>
                  <a:pt x="-3780" y="931868"/>
                  <a:pt x="0" y="846092"/>
                </a:cubicBezTo>
                <a:cubicBezTo>
                  <a:pt x="-15204" y="584184"/>
                  <a:pt x="7069" y="389810"/>
                  <a:pt x="0" y="148080"/>
                </a:cubicBezTo>
                <a:close/>
              </a:path>
            </a:pathLst>
          </a:custGeom>
          <a:ln>
            <a:prstDash val="dash"/>
            <a:extLst>
              <a:ext uri="{C807C97D-BFC1-408E-A445-0C87EB9F89A2}">
                <ask:lineSketchStyleProps xmlns:ask="http://schemas.microsoft.com/office/drawing/2018/sketchyshapes" sd="2489513004">
                  <a:prstGeom prst="round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013" dirty="0" err="1"/>
              <a:t>Internal</a:t>
            </a:r>
            <a:r>
              <a:rPr lang="nl-NL" sz="1013" dirty="0"/>
              <a:t> &amp; External Systems Systems</a:t>
            </a:r>
            <a:endParaRPr lang="en-NL" sz="1013" dirty="0"/>
          </a:p>
        </p:txBody>
      </p:sp>
      <p:cxnSp>
        <p:nvCxnSpPr>
          <p:cNvPr id="10" name="Straight Arrow Connector 9">
            <a:extLst>
              <a:ext uri="{FF2B5EF4-FFF2-40B4-BE49-F238E27FC236}">
                <a16:creationId xmlns:a16="http://schemas.microsoft.com/office/drawing/2014/main" id="{06F49952-5F12-4AC9-8C7D-C4D5D8A00151}"/>
              </a:ext>
            </a:extLst>
          </p:cNvPr>
          <p:cNvCxnSpPr>
            <a:stCxn id="4" idx="3"/>
          </p:cNvCxnSpPr>
          <p:nvPr/>
        </p:nvCxnSpPr>
        <p:spPr>
          <a:xfrm flipV="1">
            <a:off x="6060197" y="2890306"/>
            <a:ext cx="1530705" cy="1991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Freeform: Shape 13">
            <a:extLst>
              <a:ext uri="{FF2B5EF4-FFF2-40B4-BE49-F238E27FC236}">
                <a16:creationId xmlns:a16="http://schemas.microsoft.com/office/drawing/2014/main" id="{B240EA51-0C5B-4824-9771-14598935644B}"/>
              </a:ext>
            </a:extLst>
          </p:cNvPr>
          <p:cNvSpPr/>
          <p:nvPr/>
        </p:nvSpPr>
        <p:spPr>
          <a:xfrm>
            <a:off x="6050141" y="3236119"/>
            <a:ext cx="1550608" cy="128588"/>
          </a:xfrm>
          <a:custGeom>
            <a:avLst/>
            <a:gdLst>
              <a:gd name="connsiteX0" fmla="*/ 0 w 2067477"/>
              <a:gd name="connsiteY0" fmla="*/ 0 h 171450"/>
              <a:gd name="connsiteX1" fmla="*/ 2066925 w 2067477"/>
              <a:gd name="connsiteY1" fmla="*/ 114300 h 171450"/>
              <a:gd name="connsiteX2" fmla="*/ 161925 w 2067477"/>
              <a:gd name="connsiteY2" fmla="*/ 171450 h 171450"/>
            </a:gdLst>
            <a:ahLst/>
            <a:cxnLst>
              <a:cxn ang="0">
                <a:pos x="connsiteX0" y="connsiteY0"/>
              </a:cxn>
              <a:cxn ang="0">
                <a:pos x="connsiteX1" y="connsiteY1"/>
              </a:cxn>
              <a:cxn ang="0">
                <a:pos x="connsiteX2" y="connsiteY2"/>
              </a:cxn>
            </a:cxnLst>
            <a:rect l="l" t="t" r="r" b="b"/>
            <a:pathLst>
              <a:path w="2067477" h="171450">
                <a:moveTo>
                  <a:pt x="0" y="0"/>
                </a:moveTo>
                <a:cubicBezTo>
                  <a:pt x="1019969" y="42862"/>
                  <a:pt x="2039938" y="85725"/>
                  <a:pt x="2066925" y="114300"/>
                </a:cubicBezTo>
                <a:cubicBezTo>
                  <a:pt x="2093913" y="142875"/>
                  <a:pt x="1127919" y="157162"/>
                  <a:pt x="161925" y="17145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23" name="Rectangle: Rounded Corners 22">
            <a:extLst>
              <a:ext uri="{FF2B5EF4-FFF2-40B4-BE49-F238E27FC236}">
                <a16:creationId xmlns:a16="http://schemas.microsoft.com/office/drawing/2014/main" id="{C57583B3-56C3-410E-AF53-50616A145153}"/>
              </a:ext>
            </a:extLst>
          </p:cNvPr>
          <p:cNvSpPr/>
          <p:nvPr/>
        </p:nvSpPr>
        <p:spPr>
          <a:xfrm>
            <a:off x="2811168" y="1193068"/>
            <a:ext cx="888460" cy="994172"/>
          </a:xfrm>
          <a:custGeom>
            <a:avLst/>
            <a:gdLst>
              <a:gd name="connsiteX0" fmla="*/ 0 w 888460"/>
              <a:gd name="connsiteY0" fmla="*/ 148080 h 994172"/>
              <a:gd name="connsiteX1" fmla="*/ 148080 w 888460"/>
              <a:gd name="connsiteY1" fmla="*/ 0 h 994172"/>
              <a:gd name="connsiteX2" fmla="*/ 740380 w 888460"/>
              <a:gd name="connsiteY2" fmla="*/ 0 h 994172"/>
              <a:gd name="connsiteX3" fmla="*/ 888460 w 888460"/>
              <a:gd name="connsiteY3" fmla="*/ 148080 h 994172"/>
              <a:gd name="connsiteX4" fmla="*/ 888460 w 888460"/>
              <a:gd name="connsiteY4" fmla="*/ 846092 h 994172"/>
              <a:gd name="connsiteX5" fmla="*/ 740380 w 888460"/>
              <a:gd name="connsiteY5" fmla="*/ 994172 h 994172"/>
              <a:gd name="connsiteX6" fmla="*/ 148080 w 888460"/>
              <a:gd name="connsiteY6" fmla="*/ 994172 h 994172"/>
              <a:gd name="connsiteX7" fmla="*/ 0 w 888460"/>
              <a:gd name="connsiteY7" fmla="*/ 846092 h 994172"/>
              <a:gd name="connsiteX8" fmla="*/ 0 w 888460"/>
              <a:gd name="connsiteY8" fmla="*/ 148080 h 99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460" h="994172" fill="none" extrusionOk="0">
                <a:moveTo>
                  <a:pt x="0" y="148080"/>
                </a:moveTo>
                <a:cubicBezTo>
                  <a:pt x="4073" y="72648"/>
                  <a:pt x="66315" y="-12659"/>
                  <a:pt x="148080" y="0"/>
                </a:cubicBezTo>
                <a:cubicBezTo>
                  <a:pt x="384346" y="6170"/>
                  <a:pt x="504530" y="17072"/>
                  <a:pt x="740380" y="0"/>
                </a:cubicBezTo>
                <a:cubicBezTo>
                  <a:pt x="810201" y="1010"/>
                  <a:pt x="882178" y="66554"/>
                  <a:pt x="888460" y="148080"/>
                </a:cubicBezTo>
                <a:cubicBezTo>
                  <a:pt x="886455" y="449481"/>
                  <a:pt x="904081" y="580536"/>
                  <a:pt x="888460" y="846092"/>
                </a:cubicBezTo>
                <a:cubicBezTo>
                  <a:pt x="903014" y="914274"/>
                  <a:pt x="813128" y="990205"/>
                  <a:pt x="740380" y="994172"/>
                </a:cubicBezTo>
                <a:cubicBezTo>
                  <a:pt x="471326" y="980022"/>
                  <a:pt x="342077" y="968201"/>
                  <a:pt x="148080" y="994172"/>
                </a:cubicBezTo>
                <a:cubicBezTo>
                  <a:pt x="67577" y="997049"/>
                  <a:pt x="3583" y="931750"/>
                  <a:pt x="0" y="846092"/>
                </a:cubicBezTo>
                <a:cubicBezTo>
                  <a:pt x="1520" y="699712"/>
                  <a:pt x="26096" y="491836"/>
                  <a:pt x="0" y="148080"/>
                </a:cubicBezTo>
                <a:close/>
              </a:path>
              <a:path w="888460" h="994172" stroke="0" extrusionOk="0">
                <a:moveTo>
                  <a:pt x="0" y="148080"/>
                </a:moveTo>
                <a:cubicBezTo>
                  <a:pt x="-9097" y="61144"/>
                  <a:pt x="57652" y="-8280"/>
                  <a:pt x="148080" y="0"/>
                </a:cubicBezTo>
                <a:cubicBezTo>
                  <a:pt x="400267" y="27011"/>
                  <a:pt x="561321" y="-879"/>
                  <a:pt x="740380" y="0"/>
                </a:cubicBezTo>
                <a:cubicBezTo>
                  <a:pt x="811891" y="12033"/>
                  <a:pt x="887325" y="62719"/>
                  <a:pt x="888460" y="148080"/>
                </a:cubicBezTo>
                <a:cubicBezTo>
                  <a:pt x="886982" y="375583"/>
                  <a:pt x="891600" y="663858"/>
                  <a:pt x="888460" y="846092"/>
                </a:cubicBezTo>
                <a:cubicBezTo>
                  <a:pt x="874154" y="935312"/>
                  <a:pt x="825059" y="997114"/>
                  <a:pt x="740380" y="994172"/>
                </a:cubicBezTo>
                <a:cubicBezTo>
                  <a:pt x="465125" y="964874"/>
                  <a:pt x="357005" y="994141"/>
                  <a:pt x="148080" y="994172"/>
                </a:cubicBezTo>
                <a:cubicBezTo>
                  <a:pt x="71363" y="993104"/>
                  <a:pt x="-3780" y="931868"/>
                  <a:pt x="0" y="846092"/>
                </a:cubicBezTo>
                <a:cubicBezTo>
                  <a:pt x="-15204" y="584184"/>
                  <a:pt x="7069" y="389810"/>
                  <a:pt x="0" y="148080"/>
                </a:cubicBezTo>
                <a:close/>
              </a:path>
            </a:pathLst>
          </a:custGeom>
          <a:ln>
            <a:prstDash val="dash"/>
            <a:extLst>
              <a:ext uri="{C807C97D-BFC1-408E-A445-0C87EB9F89A2}">
                <ask:lineSketchStyleProps xmlns:ask="http://schemas.microsoft.com/office/drawing/2018/sketchyshapes" sd="2489513004">
                  <a:prstGeom prst="round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013" dirty="0" err="1"/>
              <a:t>Internal</a:t>
            </a:r>
            <a:r>
              <a:rPr lang="nl-NL" sz="1013" dirty="0"/>
              <a:t> Systems</a:t>
            </a:r>
            <a:endParaRPr lang="en-NL" sz="1013" dirty="0"/>
          </a:p>
        </p:txBody>
      </p:sp>
      <p:sp>
        <p:nvSpPr>
          <p:cNvPr id="24" name="Rectangle: Rounded Corners 23">
            <a:extLst>
              <a:ext uri="{FF2B5EF4-FFF2-40B4-BE49-F238E27FC236}">
                <a16:creationId xmlns:a16="http://schemas.microsoft.com/office/drawing/2014/main" id="{F4FF2E61-B9BD-4649-9C9F-8560C7D93691}"/>
              </a:ext>
            </a:extLst>
          </p:cNvPr>
          <p:cNvSpPr/>
          <p:nvPr/>
        </p:nvSpPr>
        <p:spPr>
          <a:xfrm>
            <a:off x="1140501" y="1193068"/>
            <a:ext cx="888460" cy="994172"/>
          </a:xfrm>
          <a:custGeom>
            <a:avLst/>
            <a:gdLst>
              <a:gd name="connsiteX0" fmla="*/ 0 w 888460"/>
              <a:gd name="connsiteY0" fmla="*/ 148080 h 994172"/>
              <a:gd name="connsiteX1" fmla="*/ 148080 w 888460"/>
              <a:gd name="connsiteY1" fmla="*/ 0 h 994172"/>
              <a:gd name="connsiteX2" fmla="*/ 740380 w 888460"/>
              <a:gd name="connsiteY2" fmla="*/ 0 h 994172"/>
              <a:gd name="connsiteX3" fmla="*/ 888460 w 888460"/>
              <a:gd name="connsiteY3" fmla="*/ 148080 h 994172"/>
              <a:gd name="connsiteX4" fmla="*/ 888460 w 888460"/>
              <a:gd name="connsiteY4" fmla="*/ 846092 h 994172"/>
              <a:gd name="connsiteX5" fmla="*/ 740380 w 888460"/>
              <a:gd name="connsiteY5" fmla="*/ 994172 h 994172"/>
              <a:gd name="connsiteX6" fmla="*/ 148080 w 888460"/>
              <a:gd name="connsiteY6" fmla="*/ 994172 h 994172"/>
              <a:gd name="connsiteX7" fmla="*/ 0 w 888460"/>
              <a:gd name="connsiteY7" fmla="*/ 846092 h 994172"/>
              <a:gd name="connsiteX8" fmla="*/ 0 w 888460"/>
              <a:gd name="connsiteY8" fmla="*/ 148080 h 99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88460" h="994172" fill="none" extrusionOk="0">
                <a:moveTo>
                  <a:pt x="0" y="148080"/>
                </a:moveTo>
                <a:cubicBezTo>
                  <a:pt x="4073" y="72648"/>
                  <a:pt x="66315" y="-12659"/>
                  <a:pt x="148080" y="0"/>
                </a:cubicBezTo>
                <a:cubicBezTo>
                  <a:pt x="384346" y="6170"/>
                  <a:pt x="504530" y="17072"/>
                  <a:pt x="740380" y="0"/>
                </a:cubicBezTo>
                <a:cubicBezTo>
                  <a:pt x="810201" y="1010"/>
                  <a:pt x="882178" y="66554"/>
                  <a:pt x="888460" y="148080"/>
                </a:cubicBezTo>
                <a:cubicBezTo>
                  <a:pt x="886455" y="449481"/>
                  <a:pt x="904081" y="580536"/>
                  <a:pt x="888460" y="846092"/>
                </a:cubicBezTo>
                <a:cubicBezTo>
                  <a:pt x="903014" y="914274"/>
                  <a:pt x="813128" y="990205"/>
                  <a:pt x="740380" y="994172"/>
                </a:cubicBezTo>
                <a:cubicBezTo>
                  <a:pt x="471326" y="980022"/>
                  <a:pt x="342077" y="968201"/>
                  <a:pt x="148080" y="994172"/>
                </a:cubicBezTo>
                <a:cubicBezTo>
                  <a:pt x="67577" y="997049"/>
                  <a:pt x="3583" y="931750"/>
                  <a:pt x="0" y="846092"/>
                </a:cubicBezTo>
                <a:cubicBezTo>
                  <a:pt x="1520" y="699712"/>
                  <a:pt x="26096" y="491836"/>
                  <a:pt x="0" y="148080"/>
                </a:cubicBezTo>
                <a:close/>
              </a:path>
              <a:path w="888460" h="994172" stroke="0" extrusionOk="0">
                <a:moveTo>
                  <a:pt x="0" y="148080"/>
                </a:moveTo>
                <a:cubicBezTo>
                  <a:pt x="-9097" y="61144"/>
                  <a:pt x="57652" y="-8280"/>
                  <a:pt x="148080" y="0"/>
                </a:cubicBezTo>
                <a:cubicBezTo>
                  <a:pt x="400267" y="27011"/>
                  <a:pt x="561321" y="-879"/>
                  <a:pt x="740380" y="0"/>
                </a:cubicBezTo>
                <a:cubicBezTo>
                  <a:pt x="811891" y="12033"/>
                  <a:pt x="887325" y="62719"/>
                  <a:pt x="888460" y="148080"/>
                </a:cubicBezTo>
                <a:cubicBezTo>
                  <a:pt x="886982" y="375583"/>
                  <a:pt x="891600" y="663858"/>
                  <a:pt x="888460" y="846092"/>
                </a:cubicBezTo>
                <a:cubicBezTo>
                  <a:pt x="874154" y="935312"/>
                  <a:pt x="825059" y="997114"/>
                  <a:pt x="740380" y="994172"/>
                </a:cubicBezTo>
                <a:cubicBezTo>
                  <a:pt x="465125" y="964874"/>
                  <a:pt x="357005" y="994141"/>
                  <a:pt x="148080" y="994172"/>
                </a:cubicBezTo>
                <a:cubicBezTo>
                  <a:pt x="71363" y="993104"/>
                  <a:pt x="-3780" y="931868"/>
                  <a:pt x="0" y="846092"/>
                </a:cubicBezTo>
                <a:cubicBezTo>
                  <a:pt x="-15204" y="584184"/>
                  <a:pt x="7069" y="389810"/>
                  <a:pt x="0" y="148080"/>
                </a:cubicBezTo>
                <a:close/>
              </a:path>
            </a:pathLst>
          </a:custGeom>
          <a:ln>
            <a:prstDash val="dash"/>
            <a:extLst>
              <a:ext uri="{C807C97D-BFC1-408E-A445-0C87EB9F89A2}">
                <ask:lineSketchStyleProps xmlns:ask="http://schemas.microsoft.com/office/drawing/2018/sketchyshapes" sd="2489513004">
                  <a:prstGeom prst="roundRect">
                    <a:avLst/>
                  </a:prstGeom>
                  <ask:type>
                    <ask:lineSketchFreehand/>
                  </ask:type>
                </ask:lineSketchStyleProps>
              </a:ext>
            </a:extLst>
          </a:ln>
        </p:spPr>
        <p:style>
          <a:lnRef idx="2">
            <a:schemeClr val="accent1"/>
          </a:lnRef>
          <a:fillRef idx="1">
            <a:schemeClr val="lt1"/>
          </a:fillRef>
          <a:effectRef idx="0">
            <a:schemeClr val="accent1"/>
          </a:effectRef>
          <a:fontRef idx="minor">
            <a:schemeClr val="dk1"/>
          </a:fontRef>
        </p:style>
        <p:txBody>
          <a:bodyPr rtlCol="0" anchor="ctr"/>
          <a:lstStyle/>
          <a:p>
            <a:pPr algn="ctr"/>
            <a:r>
              <a:rPr lang="nl-NL" sz="1013" err="1"/>
              <a:t>External</a:t>
            </a:r>
            <a:r>
              <a:rPr lang="nl-NL" sz="1013"/>
              <a:t> Systems</a:t>
            </a:r>
            <a:endParaRPr lang="en-NL" sz="1013"/>
          </a:p>
        </p:txBody>
      </p:sp>
      <p:cxnSp>
        <p:nvCxnSpPr>
          <p:cNvPr id="26" name="Straight Arrow Connector 25">
            <a:extLst>
              <a:ext uri="{FF2B5EF4-FFF2-40B4-BE49-F238E27FC236}">
                <a16:creationId xmlns:a16="http://schemas.microsoft.com/office/drawing/2014/main" id="{19806293-42EA-4BB9-AABB-5FB5F654E8B8}"/>
              </a:ext>
            </a:extLst>
          </p:cNvPr>
          <p:cNvCxnSpPr>
            <a:stCxn id="23" idx="2"/>
            <a:endCxn id="5" idx="0"/>
          </p:cNvCxnSpPr>
          <p:nvPr/>
        </p:nvCxnSpPr>
        <p:spPr>
          <a:xfrm>
            <a:off x="3255397" y="2187240"/>
            <a:ext cx="17975" cy="4051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D3C3D329-59CF-4C20-8BDB-450B0E51A0E1}"/>
              </a:ext>
            </a:extLst>
          </p:cNvPr>
          <p:cNvCxnSpPr>
            <a:stCxn id="24" idx="2"/>
            <a:endCxn id="6" idx="0"/>
          </p:cNvCxnSpPr>
          <p:nvPr/>
        </p:nvCxnSpPr>
        <p:spPr>
          <a:xfrm>
            <a:off x="1584732" y="2187239"/>
            <a:ext cx="39482" cy="4051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9F00377-795C-4143-804F-B0C7B65AE584}"/>
              </a:ext>
            </a:extLst>
          </p:cNvPr>
          <p:cNvCxnSpPr>
            <a:stCxn id="6" idx="3"/>
          </p:cNvCxnSpPr>
          <p:nvPr/>
        </p:nvCxnSpPr>
        <p:spPr>
          <a:xfrm flipV="1">
            <a:off x="2153683" y="2989871"/>
            <a:ext cx="692192" cy="99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Freeform: Shape 30">
            <a:extLst>
              <a:ext uri="{FF2B5EF4-FFF2-40B4-BE49-F238E27FC236}">
                <a16:creationId xmlns:a16="http://schemas.microsoft.com/office/drawing/2014/main" id="{E335058C-5C06-4D0A-A2F6-5DD1106774F5}"/>
              </a:ext>
            </a:extLst>
          </p:cNvPr>
          <p:cNvSpPr/>
          <p:nvPr/>
        </p:nvSpPr>
        <p:spPr>
          <a:xfrm>
            <a:off x="2135366" y="3221832"/>
            <a:ext cx="743860" cy="121444"/>
          </a:xfrm>
          <a:custGeom>
            <a:avLst/>
            <a:gdLst>
              <a:gd name="connsiteX0" fmla="*/ 0 w 991813"/>
              <a:gd name="connsiteY0" fmla="*/ 0 h 161925"/>
              <a:gd name="connsiteX1" fmla="*/ 990600 w 991813"/>
              <a:gd name="connsiteY1" fmla="*/ 9525 h 161925"/>
              <a:gd name="connsiteX2" fmla="*/ 161925 w 991813"/>
              <a:gd name="connsiteY2" fmla="*/ 161925 h 161925"/>
            </a:gdLst>
            <a:ahLst/>
            <a:cxnLst>
              <a:cxn ang="0">
                <a:pos x="connsiteX0" y="connsiteY0"/>
              </a:cxn>
              <a:cxn ang="0">
                <a:pos x="connsiteX1" y="connsiteY1"/>
              </a:cxn>
              <a:cxn ang="0">
                <a:pos x="connsiteX2" y="connsiteY2"/>
              </a:cxn>
            </a:cxnLst>
            <a:rect l="l" t="t" r="r" b="b"/>
            <a:pathLst>
              <a:path w="991813" h="161925">
                <a:moveTo>
                  <a:pt x="0" y="0"/>
                </a:moveTo>
                <a:lnTo>
                  <a:pt x="990600" y="9525"/>
                </a:lnTo>
                <a:cubicBezTo>
                  <a:pt x="1017587" y="36512"/>
                  <a:pt x="589756" y="99218"/>
                  <a:pt x="161925" y="16192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NL" sz="1013"/>
          </a:p>
        </p:txBody>
      </p:sp>
      <p:cxnSp>
        <p:nvCxnSpPr>
          <p:cNvPr id="32" name="Straight Arrow Connector 31">
            <a:extLst>
              <a:ext uri="{FF2B5EF4-FFF2-40B4-BE49-F238E27FC236}">
                <a16:creationId xmlns:a16="http://schemas.microsoft.com/office/drawing/2014/main" id="{5C9AE339-3CAA-4F88-8F0C-F0A6E3947CE8}"/>
              </a:ext>
            </a:extLst>
          </p:cNvPr>
          <p:cNvCxnSpPr>
            <a:cxnSpLocks/>
            <a:endCxn id="4" idx="1"/>
          </p:cNvCxnSpPr>
          <p:nvPr/>
        </p:nvCxnSpPr>
        <p:spPr>
          <a:xfrm flipV="1">
            <a:off x="3664411" y="3089436"/>
            <a:ext cx="252662" cy="36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24D6DC23-96F8-4B1E-9CFE-78227FEE8451}"/>
              </a:ext>
            </a:extLst>
          </p:cNvPr>
          <p:cNvCxnSpPr>
            <a:cxnSpLocks/>
            <a:endCxn id="7" idx="0"/>
          </p:cNvCxnSpPr>
          <p:nvPr/>
        </p:nvCxnSpPr>
        <p:spPr>
          <a:xfrm flipH="1">
            <a:off x="5100022" y="3586522"/>
            <a:ext cx="125015" cy="30945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 name="Footer Placeholder 2">
            <a:extLst>
              <a:ext uri="{FF2B5EF4-FFF2-40B4-BE49-F238E27FC236}">
                <a16:creationId xmlns:a16="http://schemas.microsoft.com/office/drawing/2014/main" id="{1DCD3442-19BF-4C1F-8201-D11F5A4958BF}"/>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9" name="Slide Number Placeholder 8">
            <a:extLst>
              <a:ext uri="{FF2B5EF4-FFF2-40B4-BE49-F238E27FC236}">
                <a16:creationId xmlns:a16="http://schemas.microsoft.com/office/drawing/2014/main" id="{9AA58BCC-3078-43C2-B5B0-317465FF3F90}"/>
              </a:ext>
            </a:extLst>
          </p:cNvPr>
          <p:cNvSpPr>
            <a:spLocks noGrp="1"/>
          </p:cNvSpPr>
          <p:nvPr>
            <p:ph type="sldNum" sz="quarter" idx="12"/>
          </p:nvPr>
        </p:nvSpPr>
        <p:spPr/>
        <p:txBody>
          <a:bodyPr/>
          <a:lstStyle/>
          <a:p>
            <a:fld id="{BF590972-BD5A-4E8E-8655-ACB12844DF5C}" type="slidenum">
              <a:rPr lang="en-NL" smtClean="0"/>
              <a:t>37</a:t>
            </a:fld>
            <a:endParaRPr lang="en-NL"/>
          </a:p>
        </p:txBody>
      </p:sp>
    </p:spTree>
    <p:extLst>
      <p:ext uri="{BB962C8B-B14F-4D97-AF65-F5344CB8AC3E}">
        <p14:creationId xmlns:p14="http://schemas.microsoft.com/office/powerpoint/2010/main" val="2927399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14" grpId="0" animBg="1"/>
      <p:bldP spid="23" grpId="0" animBg="1"/>
      <p:bldP spid="24" grpId="0" animBg="1"/>
      <p:bldP spid="3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B730C-0611-4A70-B03F-0746B80A458F}"/>
              </a:ext>
            </a:extLst>
          </p:cNvPr>
          <p:cNvSpPr>
            <a:spLocks noGrp="1"/>
          </p:cNvSpPr>
          <p:nvPr>
            <p:ph type="title"/>
          </p:nvPr>
        </p:nvSpPr>
        <p:spPr/>
        <p:txBody>
          <a:bodyPr/>
          <a:lstStyle/>
          <a:p>
            <a:r>
              <a:rPr lang="en-US" dirty="0"/>
              <a:t>Refactoring towards Clean Professional Code</a:t>
            </a:r>
          </a:p>
        </p:txBody>
      </p:sp>
      <p:sp>
        <p:nvSpPr>
          <p:cNvPr id="3" name="Content Placeholder 2">
            <a:extLst>
              <a:ext uri="{FF2B5EF4-FFF2-40B4-BE49-F238E27FC236}">
                <a16:creationId xmlns:a16="http://schemas.microsoft.com/office/drawing/2014/main" id="{47E90C0F-562F-402F-A362-AE2E8B5FCD9F}"/>
              </a:ext>
            </a:extLst>
          </p:cNvPr>
          <p:cNvSpPr>
            <a:spLocks noGrp="1"/>
          </p:cNvSpPr>
          <p:nvPr>
            <p:ph idx="1"/>
          </p:nvPr>
        </p:nvSpPr>
        <p:spPr>
          <a:xfrm>
            <a:off x="720003" y="936000"/>
            <a:ext cx="7435629" cy="3780000"/>
          </a:xfrm>
        </p:spPr>
        <p:txBody>
          <a:bodyPr/>
          <a:lstStyle/>
          <a:p>
            <a:r>
              <a:rPr lang="en-US" dirty="0"/>
              <a:t>Compliance with</a:t>
            </a:r>
            <a:br>
              <a:rPr lang="en-US" dirty="0"/>
            </a:br>
            <a:r>
              <a:rPr lang="en-US" dirty="0"/>
              <a:t>coding standards</a:t>
            </a:r>
          </a:p>
          <a:p>
            <a:r>
              <a:rPr lang="en-US" dirty="0"/>
              <a:t>Reducing complexity</a:t>
            </a:r>
          </a:p>
          <a:p>
            <a:r>
              <a:rPr lang="en-US" dirty="0"/>
              <a:t>Increasing readability</a:t>
            </a:r>
          </a:p>
          <a:p>
            <a:r>
              <a:rPr lang="en-US" dirty="0"/>
              <a:t>Testable &amp; test coverage</a:t>
            </a:r>
          </a:p>
          <a:p>
            <a:r>
              <a:rPr lang="en-US" dirty="0"/>
              <a:t>Operable</a:t>
            </a:r>
          </a:p>
          <a:p>
            <a:pPr lvl="1"/>
            <a:r>
              <a:rPr lang="en-US" dirty="0"/>
              <a:t>logging</a:t>
            </a:r>
          </a:p>
          <a:p>
            <a:pPr lvl="1"/>
            <a:r>
              <a:rPr lang="en-US" dirty="0"/>
              <a:t>metrics</a:t>
            </a:r>
          </a:p>
          <a:p>
            <a:pPr lvl="1"/>
            <a:r>
              <a:rPr lang="en-US" dirty="0"/>
              <a:t>configuration settings</a:t>
            </a:r>
          </a:p>
          <a:p>
            <a:r>
              <a:rPr lang="en-US" dirty="0"/>
              <a:t>Life cycle management of technology stack &amp;</a:t>
            </a:r>
            <a:br>
              <a:rPr lang="en-US" dirty="0"/>
            </a:br>
            <a:r>
              <a:rPr lang="en-US" dirty="0"/>
              <a:t>technical debt </a:t>
            </a:r>
          </a:p>
          <a:p>
            <a:endParaRPr lang="en-US" dirty="0"/>
          </a:p>
          <a:p>
            <a:r>
              <a:rPr lang="en-US" dirty="0"/>
              <a:t>Needed: Local build pipeline and runtime environment to quickly and frequently do </a:t>
            </a:r>
            <a:br>
              <a:rPr lang="en-US" dirty="0"/>
            </a:br>
            <a:r>
              <a:rPr lang="en-US" dirty="0"/>
              <a:t>code analysis, pull &amp; merge from master, build &amp; automated test</a:t>
            </a:r>
          </a:p>
          <a:p>
            <a:pPr marL="0" indent="0">
              <a:buNone/>
            </a:pPr>
            <a:endParaRPr lang="en-US" dirty="0"/>
          </a:p>
        </p:txBody>
      </p:sp>
      <p:sp>
        <p:nvSpPr>
          <p:cNvPr id="4" name="Footer Placeholder 3">
            <a:extLst>
              <a:ext uri="{FF2B5EF4-FFF2-40B4-BE49-F238E27FC236}">
                <a16:creationId xmlns:a16="http://schemas.microsoft.com/office/drawing/2014/main" id="{8BF5D69B-C77D-4E8E-8B7F-24517B153BD4}"/>
              </a:ext>
            </a:extLst>
          </p:cNvPr>
          <p:cNvSpPr>
            <a:spLocks noGrp="1"/>
          </p:cNvSpPr>
          <p:nvPr>
            <p:ph type="ftr" sz="quarter" idx="11"/>
          </p:nvPr>
        </p:nvSpPr>
        <p:spPr/>
        <p:txBody>
          <a:bodyPr/>
          <a:lstStyle/>
          <a:p>
            <a:r>
              <a:rPr lang="en-US"/>
              <a:t>Software Engineering as the Next Level Up from Programming | APAC GB Tour 2021</a:t>
            </a:r>
            <a:endParaRPr lang="en-NL"/>
          </a:p>
        </p:txBody>
      </p:sp>
      <p:grpSp>
        <p:nvGrpSpPr>
          <p:cNvPr id="5" name="Group 4">
            <a:extLst>
              <a:ext uri="{FF2B5EF4-FFF2-40B4-BE49-F238E27FC236}">
                <a16:creationId xmlns:a16="http://schemas.microsoft.com/office/drawing/2014/main" id="{11635833-C9E6-497A-B70F-23F253C67F48}"/>
              </a:ext>
            </a:extLst>
          </p:cNvPr>
          <p:cNvGrpSpPr/>
          <p:nvPr/>
        </p:nvGrpSpPr>
        <p:grpSpPr>
          <a:xfrm>
            <a:off x="5571197" y="1843977"/>
            <a:ext cx="471170" cy="1038018"/>
            <a:chOff x="1320800" y="4230995"/>
            <a:chExt cx="735329" cy="752290"/>
          </a:xfrm>
        </p:grpSpPr>
        <p:sp>
          <p:nvSpPr>
            <p:cNvPr id="6" name="Arrow: Curved Down 5">
              <a:extLst>
                <a:ext uri="{FF2B5EF4-FFF2-40B4-BE49-F238E27FC236}">
                  <a16:creationId xmlns:a16="http://schemas.microsoft.com/office/drawing/2014/main" id="{7AA0AF63-F19A-40B3-9ECD-22609AD107F6}"/>
                </a:ext>
              </a:extLst>
            </p:cNvPr>
            <p:cNvSpPr/>
            <p:nvPr/>
          </p:nvSpPr>
          <p:spPr>
            <a:xfrm>
              <a:off x="1320800" y="4230995"/>
              <a:ext cx="731520" cy="326902"/>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7" name="Arrow: Curved Up 6">
              <a:extLst>
                <a:ext uri="{FF2B5EF4-FFF2-40B4-BE49-F238E27FC236}">
                  <a16:creationId xmlns:a16="http://schemas.microsoft.com/office/drawing/2014/main" id="{00EC3FC7-60AE-47FE-A9DF-87329D38CD1E}"/>
                </a:ext>
              </a:extLst>
            </p:cNvPr>
            <p:cNvSpPr/>
            <p:nvPr/>
          </p:nvSpPr>
          <p:spPr>
            <a:xfrm>
              <a:off x="1324609" y="4656383"/>
              <a:ext cx="731520" cy="326902"/>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grpSp>
      <p:sp>
        <p:nvSpPr>
          <p:cNvPr id="9" name="Rectangle 8">
            <a:extLst>
              <a:ext uri="{FF2B5EF4-FFF2-40B4-BE49-F238E27FC236}">
                <a16:creationId xmlns:a16="http://schemas.microsoft.com/office/drawing/2014/main" id="{816073AC-74B6-4C42-89B5-8E08C1CBDEED}"/>
              </a:ext>
            </a:extLst>
          </p:cNvPr>
          <p:cNvSpPr/>
          <p:nvPr/>
        </p:nvSpPr>
        <p:spPr>
          <a:xfrm>
            <a:off x="6237782" y="2029613"/>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Working</a:t>
            </a:r>
            <a:r>
              <a:rPr lang="nl-NL" sz="1013" dirty="0"/>
              <a:t> Software</a:t>
            </a:r>
            <a:endParaRPr lang="en-NL" sz="1013" dirty="0"/>
          </a:p>
        </p:txBody>
      </p:sp>
      <p:sp>
        <p:nvSpPr>
          <p:cNvPr id="10" name="Rectangle 9">
            <a:extLst>
              <a:ext uri="{FF2B5EF4-FFF2-40B4-BE49-F238E27FC236}">
                <a16:creationId xmlns:a16="http://schemas.microsoft.com/office/drawing/2014/main" id="{90BA52FA-0292-4C4C-A913-34E59C210691}"/>
              </a:ext>
            </a:extLst>
          </p:cNvPr>
          <p:cNvSpPr/>
          <p:nvPr/>
        </p:nvSpPr>
        <p:spPr>
          <a:xfrm>
            <a:off x="6237782" y="1514118"/>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cxnSp>
        <p:nvCxnSpPr>
          <p:cNvPr id="11" name="Straight Connector 10">
            <a:extLst>
              <a:ext uri="{FF2B5EF4-FFF2-40B4-BE49-F238E27FC236}">
                <a16:creationId xmlns:a16="http://schemas.microsoft.com/office/drawing/2014/main" id="{F6A06BD3-E8C0-4D1C-AFC7-3FF71B69AA85}"/>
              </a:ext>
            </a:extLst>
          </p:cNvPr>
          <p:cNvCxnSpPr/>
          <p:nvPr/>
        </p:nvCxnSpPr>
        <p:spPr>
          <a:xfrm>
            <a:off x="4605249" y="1600895"/>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8910409-08E1-415E-B674-E328ECE11703}"/>
              </a:ext>
            </a:extLst>
          </p:cNvPr>
          <p:cNvSpPr txBox="1"/>
          <p:nvPr/>
        </p:nvSpPr>
        <p:spPr>
          <a:xfrm>
            <a:off x="8204605" y="1595768"/>
            <a:ext cx="777777" cy="248209"/>
          </a:xfrm>
          <a:prstGeom prst="rect">
            <a:avLst/>
          </a:prstGeom>
          <a:noFill/>
        </p:spPr>
        <p:txBody>
          <a:bodyPr wrap="none" rtlCol="0">
            <a:spAutoFit/>
          </a:bodyPr>
          <a:lstStyle/>
          <a:p>
            <a:r>
              <a:rPr lang="nl-NL" sz="1013" i="1" dirty="0"/>
              <a:t>Developer</a:t>
            </a:r>
            <a:endParaRPr lang="en-NL" sz="1013" i="1" dirty="0"/>
          </a:p>
        </p:txBody>
      </p:sp>
      <p:pic>
        <p:nvPicPr>
          <p:cNvPr id="14" name="Graphic 13" descr="Person with idea">
            <a:extLst>
              <a:ext uri="{FF2B5EF4-FFF2-40B4-BE49-F238E27FC236}">
                <a16:creationId xmlns:a16="http://schemas.microsoft.com/office/drawing/2014/main" id="{1373529D-E746-40BD-9590-DEE7C6ADA66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963806" y="1665084"/>
            <a:ext cx="389752" cy="389752"/>
          </a:xfrm>
          <a:prstGeom prst="rect">
            <a:avLst/>
          </a:prstGeom>
        </p:spPr>
      </p:pic>
      <p:cxnSp>
        <p:nvCxnSpPr>
          <p:cNvPr id="15" name="Straight Connector 14">
            <a:extLst>
              <a:ext uri="{FF2B5EF4-FFF2-40B4-BE49-F238E27FC236}">
                <a16:creationId xmlns:a16="http://schemas.microsoft.com/office/drawing/2014/main" id="{2E956473-5C98-40E3-A2B8-7302CD7953F7}"/>
              </a:ext>
            </a:extLst>
          </p:cNvPr>
          <p:cNvCxnSpPr/>
          <p:nvPr/>
        </p:nvCxnSpPr>
        <p:spPr>
          <a:xfrm>
            <a:off x="4605249" y="2486707"/>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6" name="Scroll: Horizontal 15">
            <a:extLst>
              <a:ext uri="{FF2B5EF4-FFF2-40B4-BE49-F238E27FC236}">
                <a16:creationId xmlns:a16="http://schemas.microsoft.com/office/drawing/2014/main" id="{213C43E0-4EBE-480B-BCD9-0800DCBC2816}"/>
              </a:ext>
            </a:extLst>
          </p:cNvPr>
          <p:cNvSpPr/>
          <p:nvPr/>
        </p:nvSpPr>
        <p:spPr>
          <a:xfrm>
            <a:off x="4165104" y="1419649"/>
            <a:ext cx="1113503" cy="392906"/>
          </a:xfrm>
          <a:prstGeom prst="horizontalScroll">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DoaD</a:t>
            </a:r>
            <a:endParaRPr lang="en-US" dirty="0"/>
          </a:p>
        </p:txBody>
      </p:sp>
      <p:sp>
        <p:nvSpPr>
          <p:cNvPr id="17" name="Rectangle 16">
            <a:extLst>
              <a:ext uri="{FF2B5EF4-FFF2-40B4-BE49-F238E27FC236}">
                <a16:creationId xmlns:a16="http://schemas.microsoft.com/office/drawing/2014/main" id="{3215C637-1F45-4DE3-8378-B37DFD5E5BDA}"/>
              </a:ext>
            </a:extLst>
          </p:cNvPr>
          <p:cNvSpPr/>
          <p:nvPr/>
        </p:nvSpPr>
        <p:spPr>
          <a:xfrm>
            <a:off x="6237782" y="2559325"/>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Unit tests &amp; QA</a:t>
            </a:r>
          </a:p>
          <a:p>
            <a:pPr algn="ctr"/>
            <a:r>
              <a:rPr lang="nl-NL" sz="1013" dirty="0"/>
              <a:t>(</a:t>
            </a:r>
            <a:r>
              <a:rPr lang="nl-NL" sz="1013" dirty="0" err="1"/>
              <a:t>Behavior</a:t>
            </a:r>
            <a:r>
              <a:rPr lang="nl-NL" sz="1013" dirty="0"/>
              <a:t> Tests)</a:t>
            </a:r>
            <a:endParaRPr lang="en-NL" sz="1013" dirty="0"/>
          </a:p>
        </p:txBody>
      </p:sp>
      <p:pic>
        <p:nvPicPr>
          <p:cNvPr id="19" name="Picture 18">
            <a:extLst>
              <a:ext uri="{FF2B5EF4-FFF2-40B4-BE49-F238E27FC236}">
                <a16:creationId xmlns:a16="http://schemas.microsoft.com/office/drawing/2014/main" id="{55EE9F7C-29AE-4FE3-B8EC-5354D0102B60}"/>
              </a:ext>
            </a:extLst>
          </p:cNvPr>
          <p:cNvPicPr>
            <a:picLocks noChangeAspect="1"/>
          </p:cNvPicPr>
          <p:nvPr/>
        </p:nvPicPr>
        <p:blipFill>
          <a:blip r:embed="rId4"/>
          <a:stretch>
            <a:fillRect/>
          </a:stretch>
        </p:blipFill>
        <p:spPr>
          <a:xfrm>
            <a:off x="5839598" y="341820"/>
            <a:ext cx="943412" cy="1187075"/>
          </a:xfrm>
          <a:prstGeom prst="rect">
            <a:avLst/>
          </a:prstGeom>
        </p:spPr>
      </p:pic>
      <p:sp>
        <p:nvSpPr>
          <p:cNvPr id="8" name="Speech Bubble: Rectangle with Corners Rounded 7">
            <a:extLst>
              <a:ext uri="{FF2B5EF4-FFF2-40B4-BE49-F238E27FC236}">
                <a16:creationId xmlns:a16="http://schemas.microsoft.com/office/drawing/2014/main" id="{E50C3F35-F6C0-42AA-83E0-29795A50B693}"/>
              </a:ext>
            </a:extLst>
          </p:cNvPr>
          <p:cNvSpPr/>
          <p:nvPr/>
        </p:nvSpPr>
        <p:spPr>
          <a:xfrm>
            <a:off x="3647317" y="1964127"/>
            <a:ext cx="1675534" cy="758119"/>
          </a:xfrm>
          <a:prstGeom prst="wedgeRoundRectCallout">
            <a:avLst>
              <a:gd name="adj1" fmla="val 70476"/>
              <a:gd name="adj2" fmla="val -16002"/>
              <a:gd name="adj3" fmla="val 166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800" dirty="0" err="1">
                <a:solidFill>
                  <a:schemeClr val="accent6">
                    <a:lumMod val="75000"/>
                  </a:schemeClr>
                </a:solidFill>
              </a:rPr>
              <a:t>Refactoring</a:t>
            </a:r>
            <a:endParaRPr lang="en-NL" sz="1800" dirty="0">
              <a:solidFill>
                <a:schemeClr val="accent6">
                  <a:lumMod val="75000"/>
                </a:schemeClr>
              </a:solidFill>
            </a:endParaRPr>
          </a:p>
        </p:txBody>
      </p:sp>
      <p:sp>
        <p:nvSpPr>
          <p:cNvPr id="18" name="Slide Number Placeholder 17">
            <a:extLst>
              <a:ext uri="{FF2B5EF4-FFF2-40B4-BE49-F238E27FC236}">
                <a16:creationId xmlns:a16="http://schemas.microsoft.com/office/drawing/2014/main" id="{F17B9B8B-AF58-4C87-BA80-883C0C5D7EFE}"/>
              </a:ext>
            </a:extLst>
          </p:cNvPr>
          <p:cNvSpPr>
            <a:spLocks noGrp="1"/>
          </p:cNvSpPr>
          <p:nvPr>
            <p:ph type="sldNum" sz="quarter" idx="12"/>
          </p:nvPr>
        </p:nvSpPr>
        <p:spPr/>
        <p:txBody>
          <a:bodyPr/>
          <a:lstStyle/>
          <a:p>
            <a:fld id="{BF590972-BD5A-4E8E-8655-ACB12844DF5C}" type="slidenum">
              <a:rPr lang="en-NL" smtClean="0"/>
              <a:t>38</a:t>
            </a:fld>
            <a:endParaRPr lang="en-NL"/>
          </a:p>
        </p:txBody>
      </p:sp>
    </p:spTree>
    <p:extLst>
      <p:ext uri="{BB962C8B-B14F-4D97-AF65-F5344CB8AC3E}">
        <p14:creationId xmlns:p14="http://schemas.microsoft.com/office/powerpoint/2010/main" val="2675193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2">
            <a:extLst>
              <a:ext uri="{FF2B5EF4-FFF2-40B4-BE49-F238E27FC236}">
                <a16:creationId xmlns:a16="http://schemas.microsoft.com/office/drawing/2014/main" id="{C81832D9-E282-47C1-A4C7-BAC729B40593}"/>
              </a:ext>
            </a:extLst>
          </p:cNvPr>
          <p:cNvSpPr>
            <a:spLocks noGrp="1"/>
          </p:cNvSpPr>
          <p:nvPr>
            <p:ph type="title"/>
          </p:nvPr>
        </p:nvSpPr>
        <p:spPr>
          <a:xfrm>
            <a:off x="719999" y="288000"/>
            <a:ext cx="6624000" cy="504000"/>
          </a:xfrm>
        </p:spPr>
        <p:txBody>
          <a:bodyPr/>
          <a:lstStyle/>
          <a:p>
            <a:endParaRPr lang="en-US"/>
          </a:p>
        </p:txBody>
      </p:sp>
      <p:pic>
        <p:nvPicPr>
          <p:cNvPr id="2050" name="Picture 2" descr="Summary of 'Clean code' by Robert C. Martin · GitHub">
            <a:extLst>
              <a:ext uri="{FF2B5EF4-FFF2-40B4-BE49-F238E27FC236}">
                <a16:creationId xmlns:a16="http://schemas.microsoft.com/office/drawing/2014/main" id="{FF3CCEAC-4B92-46BE-B6B4-88E4404A060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16802" y="266400"/>
            <a:ext cx="6556680" cy="4540500"/>
          </a:xfrm>
          <a:prstGeom prst="rect">
            <a:avLst/>
          </a:prstGeom>
          <a:solidFill>
            <a:srgbClr val="FFFFFF"/>
          </a:solidFill>
        </p:spPr>
      </p:pic>
      <p:sp>
        <p:nvSpPr>
          <p:cNvPr id="4" name="Footer Placeholder 3">
            <a:extLst>
              <a:ext uri="{FF2B5EF4-FFF2-40B4-BE49-F238E27FC236}">
                <a16:creationId xmlns:a16="http://schemas.microsoft.com/office/drawing/2014/main" id="{4A78B2E2-09F3-4BC2-9630-62D64671D1DC}"/>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en-NL"/>
          </a:p>
        </p:txBody>
      </p:sp>
      <p:sp>
        <p:nvSpPr>
          <p:cNvPr id="75" name="Subtitle 5">
            <a:extLst>
              <a:ext uri="{FF2B5EF4-FFF2-40B4-BE49-F238E27FC236}">
                <a16:creationId xmlns:a16="http://schemas.microsoft.com/office/drawing/2014/main" id="{2E9D16DE-F323-4CAC-B0D9-7C0EE21B7F86}"/>
              </a:ext>
            </a:extLst>
          </p:cNvPr>
          <p:cNvSpPr>
            <a:spLocks noGrp="1"/>
          </p:cNvSpPr>
          <p:nvPr>
            <p:ph type="subTitle" idx="13"/>
          </p:nvPr>
        </p:nvSpPr>
        <p:spPr>
          <a:xfrm>
            <a:off x="5490000" y="4157999"/>
            <a:ext cx="2880000" cy="322017"/>
          </a:xfrm>
        </p:spPr>
        <p:txBody>
          <a:bodyPr/>
          <a:lstStyle/>
          <a:p>
            <a:endParaRPr lang="en-US"/>
          </a:p>
        </p:txBody>
      </p:sp>
      <p:sp>
        <p:nvSpPr>
          <p:cNvPr id="71" name="Text Placeholder 1">
            <a:extLst>
              <a:ext uri="{FF2B5EF4-FFF2-40B4-BE49-F238E27FC236}">
                <a16:creationId xmlns:a16="http://schemas.microsoft.com/office/drawing/2014/main" id="{19EF5317-EEBA-483E-8F34-EB04D6CA491F}"/>
              </a:ext>
            </a:extLst>
          </p:cNvPr>
          <p:cNvSpPr>
            <a:spLocks noGrp="1"/>
          </p:cNvSpPr>
          <p:nvPr>
            <p:ph type="body" idx="15"/>
          </p:nvPr>
        </p:nvSpPr>
        <p:spPr>
          <a:xfrm>
            <a:off x="6775199" y="1548000"/>
            <a:ext cx="2051999" cy="3024000"/>
          </a:xfrm>
        </p:spPr>
        <p:txBody>
          <a:bodyPr/>
          <a:lstStyle/>
          <a:p>
            <a:r>
              <a:rPr lang="en-US" dirty="0"/>
              <a:t>Clean Code Guidelines</a:t>
            </a:r>
          </a:p>
        </p:txBody>
      </p:sp>
      <p:pic>
        <p:nvPicPr>
          <p:cNvPr id="3" name="Picture 2" descr="Image result for wtfs">
            <a:extLst>
              <a:ext uri="{FF2B5EF4-FFF2-40B4-BE49-F238E27FC236}">
                <a16:creationId xmlns:a16="http://schemas.microsoft.com/office/drawing/2014/main" id="{779F049B-0C8B-4EFB-B645-B68870D936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585" y="325813"/>
            <a:ext cx="5622416" cy="4426375"/>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8C97ECD5-70B7-4A0A-A940-6B6299C679A2}"/>
              </a:ext>
            </a:extLst>
          </p:cNvPr>
          <p:cNvSpPr>
            <a:spLocks noGrp="1"/>
          </p:cNvSpPr>
          <p:nvPr>
            <p:ph type="sldNum" sz="quarter" idx="12"/>
          </p:nvPr>
        </p:nvSpPr>
        <p:spPr/>
        <p:txBody>
          <a:bodyPr/>
          <a:lstStyle/>
          <a:p>
            <a:fld id="{14F1411D-0280-154F-AEAC-4C20B7AA46B2}" type="slidenum">
              <a:rPr lang="nl-NL" smtClean="0"/>
              <a:t>39</a:t>
            </a:fld>
            <a:endParaRPr lang="nl-NL"/>
          </a:p>
        </p:txBody>
      </p:sp>
    </p:spTree>
    <p:extLst>
      <p:ext uri="{BB962C8B-B14F-4D97-AF65-F5344CB8AC3E}">
        <p14:creationId xmlns:p14="http://schemas.microsoft.com/office/powerpoint/2010/main" val="1667319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xit" presetSubtype="32" fill="hold" nodeType="clickEffect">
                                  <p:stCondLst>
                                    <p:cond delay="0"/>
                                  </p:stCondLst>
                                  <p:childTnLst>
                                    <p:anim calcmode="lin" valueType="num">
                                      <p:cBhvr>
                                        <p:cTn id="6" dur="500"/>
                                        <p:tgtEl>
                                          <p:spTgt spid="3"/>
                                        </p:tgtEl>
                                        <p:attrNameLst>
                                          <p:attrName>ppt_w</p:attrName>
                                        </p:attrNameLst>
                                      </p:cBhvr>
                                      <p:tavLst>
                                        <p:tav tm="0">
                                          <p:val>
                                            <p:strVal val="ppt_w"/>
                                          </p:val>
                                        </p:tav>
                                        <p:tav tm="100000">
                                          <p:val>
                                            <p:fltVal val="0"/>
                                          </p:val>
                                        </p:tav>
                                      </p:tavLst>
                                    </p:anim>
                                    <p:anim calcmode="lin" valueType="num">
                                      <p:cBhvr>
                                        <p:cTn id="7" dur="500"/>
                                        <p:tgtEl>
                                          <p:spTgt spid="3"/>
                                        </p:tgtEl>
                                        <p:attrNameLst>
                                          <p:attrName>ppt_h</p:attrName>
                                        </p:attrNameLst>
                                      </p:cBhvr>
                                      <p:tavLst>
                                        <p:tav tm="0">
                                          <p:val>
                                            <p:strVal val="ppt_h"/>
                                          </p:val>
                                        </p:tav>
                                        <p:tav tm="100000">
                                          <p:val>
                                            <p:fltVal val="0"/>
                                          </p:val>
                                        </p:tav>
                                      </p:tavLst>
                                    </p:anim>
                                    <p:animEffect transition="out" filter="fade">
                                      <p:cBhvr>
                                        <p:cTn id="8" dur="500"/>
                                        <p:tgtEl>
                                          <p:spTgt spid="3"/>
                                        </p:tgtEl>
                                      </p:cBhvr>
                                    </p:animEffect>
                                    <p:set>
                                      <p:cBhvr>
                                        <p:cTn id="9"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CE2292E-6823-468A-9DDF-6D13A6A4EA7D}"/>
              </a:ext>
            </a:extLst>
          </p:cNvPr>
          <p:cNvSpPr>
            <a:spLocks noGrp="1"/>
          </p:cNvSpPr>
          <p:nvPr>
            <p:ph type="title"/>
          </p:nvPr>
        </p:nvSpPr>
        <p:spPr/>
        <p:txBody>
          <a:bodyPr/>
          <a:lstStyle/>
          <a:p>
            <a:r>
              <a:rPr lang="en-US" dirty="0"/>
              <a:t>Programming </a:t>
            </a:r>
            <a:r>
              <a:rPr lang="en-US" dirty="0">
                <a:sym typeface="Wingdings" panose="05000000000000000000" pitchFamily="2" charset="2"/>
              </a:rPr>
              <a:t> Software Engineering</a:t>
            </a:r>
            <a:endParaRPr lang="en-US" dirty="0"/>
          </a:p>
        </p:txBody>
      </p:sp>
      <p:sp>
        <p:nvSpPr>
          <p:cNvPr id="3" name="Footer Placeholder 2">
            <a:extLst>
              <a:ext uri="{FF2B5EF4-FFF2-40B4-BE49-F238E27FC236}">
                <a16:creationId xmlns:a16="http://schemas.microsoft.com/office/drawing/2014/main" id="{AEF1861F-23AC-4722-88B9-A60662A4945B}"/>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cxnSp>
        <p:nvCxnSpPr>
          <p:cNvPr id="7" name="Straight Connector 6">
            <a:extLst>
              <a:ext uri="{FF2B5EF4-FFF2-40B4-BE49-F238E27FC236}">
                <a16:creationId xmlns:a16="http://schemas.microsoft.com/office/drawing/2014/main" id="{839E6CDB-2312-42B8-A34C-632A2A291E05}"/>
              </a:ext>
            </a:extLst>
          </p:cNvPr>
          <p:cNvCxnSpPr/>
          <p:nvPr/>
        </p:nvCxnSpPr>
        <p:spPr>
          <a:xfrm>
            <a:off x="3312160" y="1280160"/>
            <a:ext cx="0" cy="32207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D14B71A-1548-4B63-AAA3-5F8070683085}"/>
              </a:ext>
            </a:extLst>
          </p:cNvPr>
          <p:cNvSpPr txBox="1"/>
          <p:nvPr/>
        </p:nvSpPr>
        <p:spPr>
          <a:xfrm>
            <a:off x="1146719" y="4543092"/>
            <a:ext cx="1003480" cy="200055"/>
          </a:xfrm>
          <a:prstGeom prst="rect">
            <a:avLst/>
          </a:prstGeom>
          <a:noFill/>
        </p:spPr>
        <p:txBody>
          <a:bodyPr wrap="none" lIns="0" tIns="0" rIns="0" bIns="0" rtlCol="0">
            <a:spAutoFit/>
          </a:bodyPr>
          <a:lstStyle/>
          <a:p>
            <a:r>
              <a:rPr lang="en-US" sz="1300" dirty="0"/>
              <a:t>Programming</a:t>
            </a:r>
          </a:p>
        </p:txBody>
      </p:sp>
      <p:sp>
        <p:nvSpPr>
          <p:cNvPr id="9" name="TextBox 8">
            <a:extLst>
              <a:ext uri="{FF2B5EF4-FFF2-40B4-BE49-F238E27FC236}">
                <a16:creationId xmlns:a16="http://schemas.microsoft.com/office/drawing/2014/main" id="{457A4301-35CF-4BC7-B0EE-85C067463A4A}"/>
              </a:ext>
            </a:extLst>
          </p:cNvPr>
          <p:cNvSpPr txBox="1"/>
          <p:nvPr/>
        </p:nvSpPr>
        <p:spPr>
          <a:xfrm>
            <a:off x="5921919" y="4543091"/>
            <a:ext cx="1596591" cy="200055"/>
          </a:xfrm>
          <a:prstGeom prst="rect">
            <a:avLst/>
          </a:prstGeom>
          <a:noFill/>
        </p:spPr>
        <p:txBody>
          <a:bodyPr wrap="none" lIns="0" tIns="0" rIns="0" bIns="0" rtlCol="0">
            <a:spAutoFit/>
          </a:bodyPr>
          <a:lstStyle/>
          <a:p>
            <a:r>
              <a:rPr lang="en-US" sz="1300" dirty="0"/>
              <a:t>Software Engineering</a:t>
            </a:r>
          </a:p>
        </p:txBody>
      </p:sp>
      <p:sp>
        <p:nvSpPr>
          <p:cNvPr id="10" name="TextBox 9">
            <a:extLst>
              <a:ext uri="{FF2B5EF4-FFF2-40B4-BE49-F238E27FC236}">
                <a16:creationId xmlns:a16="http://schemas.microsoft.com/office/drawing/2014/main" id="{51CC1ABD-A1C1-43EA-9231-77FE3EB39AE6}"/>
              </a:ext>
            </a:extLst>
          </p:cNvPr>
          <p:cNvSpPr txBox="1"/>
          <p:nvPr/>
        </p:nvSpPr>
        <p:spPr>
          <a:xfrm>
            <a:off x="719999" y="2367463"/>
            <a:ext cx="1848455" cy="200055"/>
          </a:xfrm>
          <a:prstGeom prst="rect">
            <a:avLst/>
          </a:prstGeom>
          <a:noFill/>
        </p:spPr>
        <p:txBody>
          <a:bodyPr wrap="none" lIns="0" tIns="0" rIns="0" bIns="0" rtlCol="0">
            <a:spAutoFit/>
          </a:bodyPr>
          <a:lstStyle/>
          <a:p>
            <a:r>
              <a:rPr lang="en-US" sz="1300" dirty="0"/>
              <a:t>“Writing code that works”</a:t>
            </a:r>
          </a:p>
        </p:txBody>
      </p:sp>
      <p:sp>
        <p:nvSpPr>
          <p:cNvPr id="11" name="Arrow: Right 10">
            <a:extLst>
              <a:ext uri="{FF2B5EF4-FFF2-40B4-BE49-F238E27FC236}">
                <a16:creationId xmlns:a16="http://schemas.microsoft.com/office/drawing/2014/main" id="{20A56532-3B80-452A-A37D-325CAFAC97E6}"/>
              </a:ext>
            </a:extLst>
          </p:cNvPr>
          <p:cNvSpPr/>
          <p:nvPr/>
        </p:nvSpPr>
        <p:spPr>
          <a:xfrm>
            <a:off x="2794000" y="4053840"/>
            <a:ext cx="5972304" cy="447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time</a:t>
            </a:r>
          </a:p>
        </p:txBody>
      </p:sp>
      <p:sp>
        <p:nvSpPr>
          <p:cNvPr id="12" name="TextBox 11">
            <a:extLst>
              <a:ext uri="{FF2B5EF4-FFF2-40B4-BE49-F238E27FC236}">
                <a16:creationId xmlns:a16="http://schemas.microsoft.com/office/drawing/2014/main" id="{DC503ACA-04C9-4586-A46B-D329B27343DA}"/>
              </a:ext>
            </a:extLst>
          </p:cNvPr>
          <p:cNvSpPr txBox="1"/>
          <p:nvPr/>
        </p:nvSpPr>
        <p:spPr>
          <a:xfrm>
            <a:off x="3489395" y="1994688"/>
            <a:ext cx="5187246" cy="1000274"/>
          </a:xfrm>
          <a:prstGeom prst="rect">
            <a:avLst/>
          </a:prstGeom>
          <a:noFill/>
        </p:spPr>
        <p:txBody>
          <a:bodyPr wrap="square" lIns="0" tIns="0" rIns="0" bIns="0" rtlCol="0">
            <a:spAutoFit/>
          </a:bodyPr>
          <a:lstStyle/>
          <a:p>
            <a:r>
              <a:rPr lang="en-US" sz="1300" dirty="0"/>
              <a:t>“all of the tools and processes an organization uses to build and </a:t>
            </a:r>
            <a:r>
              <a:rPr lang="en-US" sz="1300" b="1" dirty="0"/>
              <a:t>maintain</a:t>
            </a:r>
            <a:r>
              <a:rPr lang="en-US" sz="1300" dirty="0"/>
              <a:t> that code </a:t>
            </a:r>
            <a:r>
              <a:rPr lang="en-US" sz="1300" b="1" i="1" dirty="0"/>
              <a:t>over time</a:t>
            </a:r>
            <a:r>
              <a:rPr lang="en-US" sz="1300" dirty="0"/>
              <a:t>. What practices can a software organization introduce that will best </a:t>
            </a:r>
            <a:r>
              <a:rPr lang="en-US" sz="1300" b="1" dirty="0"/>
              <a:t>keep</a:t>
            </a:r>
            <a:r>
              <a:rPr lang="en-US" sz="1300" dirty="0"/>
              <a:t> its code valuable </a:t>
            </a:r>
            <a:r>
              <a:rPr lang="en-US" sz="1300" b="1" dirty="0"/>
              <a:t>over the long term</a:t>
            </a:r>
            <a:r>
              <a:rPr lang="en-US" sz="1300" dirty="0"/>
              <a:t>? How can engineers make a codebase more </a:t>
            </a:r>
            <a:r>
              <a:rPr lang="en-US" sz="1300" b="1" dirty="0"/>
              <a:t>sustainable</a:t>
            </a:r>
            <a:r>
              <a:rPr lang="en-US" sz="1300" dirty="0"/>
              <a:t> and the software engineering discipline itself more rigorous”</a:t>
            </a:r>
          </a:p>
        </p:txBody>
      </p:sp>
      <p:pic>
        <p:nvPicPr>
          <p:cNvPr id="2050" name="Picture 2" descr="Interesting Facts About Time, The Fourth Dimension, And Time Travel -">
            <a:extLst>
              <a:ext uri="{FF2B5EF4-FFF2-40B4-BE49-F238E27FC236}">
                <a16:creationId xmlns:a16="http://schemas.microsoft.com/office/drawing/2014/main" id="{55CBBEDE-2E20-4B08-8467-F0466BC61C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3018" y="176173"/>
            <a:ext cx="2788440" cy="1566955"/>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Software Engineering at Google">
            <a:extLst>
              <a:ext uri="{FF2B5EF4-FFF2-40B4-BE49-F238E27FC236}">
                <a16:creationId xmlns:a16="http://schemas.microsoft.com/office/drawing/2014/main" id="{23FC5F92-ACA8-4706-952E-B629C9B8C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70943" y="2819588"/>
            <a:ext cx="762113" cy="10002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946C0C1E-2064-42FC-9E2F-596AFCDA3CA5}"/>
              </a:ext>
            </a:extLst>
          </p:cNvPr>
          <p:cNvSpPr>
            <a:spLocks noGrp="1"/>
          </p:cNvSpPr>
          <p:nvPr>
            <p:ph type="sldNum" sz="quarter" idx="12"/>
          </p:nvPr>
        </p:nvSpPr>
        <p:spPr/>
        <p:txBody>
          <a:bodyPr/>
          <a:lstStyle/>
          <a:p>
            <a:fld id="{BF590972-BD5A-4E8E-8655-ACB12844DF5C}" type="slidenum">
              <a:rPr lang="en-NL" smtClean="0"/>
              <a:t>4</a:t>
            </a:fld>
            <a:endParaRPr lang="en-NL"/>
          </a:p>
        </p:txBody>
      </p:sp>
    </p:spTree>
    <p:extLst>
      <p:ext uri="{BB962C8B-B14F-4D97-AF65-F5344CB8AC3E}">
        <p14:creationId xmlns:p14="http://schemas.microsoft.com/office/powerpoint/2010/main" val="38308922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2" presetClass="entr" presetSubtype="8" fill="hold" grpId="0" nodeType="withEffect">
                                  <p:stCondLst>
                                    <p:cond delay="1500"/>
                                  </p:stCondLst>
                                  <p:childTnLst>
                                    <p:set>
                                      <p:cBhvr>
                                        <p:cTn id="9" dur="1" fill="hold">
                                          <p:stCondLst>
                                            <p:cond delay="0"/>
                                          </p:stCondLst>
                                        </p:cTn>
                                        <p:tgtEl>
                                          <p:spTgt spid="11"/>
                                        </p:tgtEl>
                                        <p:attrNameLst>
                                          <p:attrName>style.visibility</p:attrName>
                                        </p:attrNameLst>
                                      </p:cBhvr>
                                      <p:to>
                                        <p:strVal val="visible"/>
                                      </p:to>
                                    </p:set>
                                    <p:anim calcmode="lin" valueType="num">
                                      <p:cBhvr additive="base">
                                        <p:cTn id="10" dur="500" fill="hold"/>
                                        <p:tgtEl>
                                          <p:spTgt spid="11"/>
                                        </p:tgtEl>
                                        <p:attrNameLst>
                                          <p:attrName>ppt_x</p:attrName>
                                        </p:attrNameLst>
                                      </p:cBhvr>
                                      <p:tavLst>
                                        <p:tav tm="0">
                                          <p:val>
                                            <p:strVal val="0-#ppt_w/2"/>
                                          </p:val>
                                        </p:tav>
                                        <p:tav tm="100000">
                                          <p:val>
                                            <p:strVal val="#ppt_x"/>
                                          </p:val>
                                        </p:tav>
                                      </p:tavLst>
                                    </p:anim>
                                    <p:anim calcmode="lin" valueType="num">
                                      <p:cBhvr additive="base">
                                        <p:cTn id="11" dur="500" fill="hold"/>
                                        <p:tgtEl>
                                          <p:spTgt spid="1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F8F33-5705-40C5-A411-5C923DBF8B9E}"/>
              </a:ext>
            </a:extLst>
          </p:cNvPr>
          <p:cNvSpPr>
            <a:spLocks noGrp="1"/>
          </p:cNvSpPr>
          <p:nvPr>
            <p:ph type="title"/>
          </p:nvPr>
        </p:nvSpPr>
        <p:spPr/>
        <p:txBody>
          <a:bodyPr/>
          <a:lstStyle/>
          <a:p>
            <a:r>
              <a:rPr lang="en-US" dirty="0"/>
              <a:t>The Debt Mountain</a:t>
            </a:r>
          </a:p>
        </p:txBody>
      </p:sp>
      <p:sp>
        <p:nvSpPr>
          <p:cNvPr id="7" name="Isosceles Triangle 6">
            <a:extLst>
              <a:ext uri="{FF2B5EF4-FFF2-40B4-BE49-F238E27FC236}">
                <a16:creationId xmlns:a16="http://schemas.microsoft.com/office/drawing/2014/main" id="{BBC3D9BB-E15A-40B2-B23D-02A62E2E3FC3}"/>
              </a:ext>
            </a:extLst>
          </p:cNvPr>
          <p:cNvSpPr/>
          <p:nvPr/>
        </p:nvSpPr>
        <p:spPr>
          <a:xfrm>
            <a:off x="4191834" y="398120"/>
            <a:ext cx="1776761" cy="12559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Functional Debt</a:t>
            </a:r>
          </a:p>
        </p:txBody>
      </p:sp>
      <p:sp>
        <p:nvSpPr>
          <p:cNvPr id="11" name="Trapezoid 10">
            <a:extLst>
              <a:ext uri="{FF2B5EF4-FFF2-40B4-BE49-F238E27FC236}">
                <a16:creationId xmlns:a16="http://schemas.microsoft.com/office/drawing/2014/main" id="{3B9C8975-6F59-4D7F-B0EA-20E30E4B2501}"/>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Process Debt</a:t>
            </a:r>
          </a:p>
        </p:txBody>
      </p:sp>
      <p:sp>
        <p:nvSpPr>
          <p:cNvPr id="12" name="Trapezoid 11">
            <a:extLst>
              <a:ext uri="{FF2B5EF4-FFF2-40B4-BE49-F238E27FC236}">
                <a16:creationId xmlns:a16="http://schemas.microsoft.com/office/drawing/2014/main" id="{F8195CEB-7B5E-457F-99C5-F0829D22E9E8}"/>
              </a:ext>
            </a:extLst>
          </p:cNvPr>
          <p:cNvSpPr/>
          <p:nvPr/>
        </p:nvSpPr>
        <p:spPr>
          <a:xfrm flipV="1">
            <a:off x="2854154" y="3578146"/>
            <a:ext cx="4452119" cy="617034"/>
          </a:xfrm>
          <a:prstGeom prst="trapezoid">
            <a:avLst>
              <a:gd name="adj" fmla="val 7078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09182E12-09B5-4037-9752-708C827165B4}"/>
              </a:ext>
            </a:extLst>
          </p:cNvPr>
          <p:cNvSpPr txBox="1"/>
          <p:nvPr/>
        </p:nvSpPr>
        <p:spPr>
          <a:xfrm>
            <a:off x="4522745" y="3695758"/>
            <a:ext cx="988742" cy="400110"/>
          </a:xfrm>
          <a:prstGeom prst="rect">
            <a:avLst/>
          </a:prstGeom>
          <a:noFill/>
        </p:spPr>
        <p:txBody>
          <a:bodyPr wrap="square" lIns="0" tIns="0" rIns="0" bIns="0" rtlCol="0">
            <a:spAutoFit/>
          </a:bodyPr>
          <a:lstStyle/>
          <a:p>
            <a:pPr algn="ctr"/>
            <a:r>
              <a:rPr lang="en-US" sz="1300" dirty="0">
                <a:solidFill>
                  <a:schemeClr val="bg1"/>
                </a:solidFill>
              </a:rPr>
              <a:t>Organization Debt</a:t>
            </a:r>
          </a:p>
        </p:txBody>
      </p:sp>
      <p:sp>
        <p:nvSpPr>
          <p:cNvPr id="16" name="Trapezoid 15">
            <a:extLst>
              <a:ext uri="{FF2B5EF4-FFF2-40B4-BE49-F238E27FC236}">
                <a16:creationId xmlns:a16="http://schemas.microsoft.com/office/drawing/2014/main" id="{778C2815-4C94-4895-826B-25FCB296A11B}"/>
              </a:ext>
            </a:extLst>
          </p:cNvPr>
          <p:cNvSpPr/>
          <p:nvPr/>
        </p:nvSpPr>
        <p:spPr>
          <a:xfrm flipV="1">
            <a:off x="3303451" y="4260360"/>
            <a:ext cx="3558267" cy="617034"/>
          </a:xfrm>
          <a:prstGeom prst="trapezoid">
            <a:avLst>
              <a:gd name="adj" fmla="val 7078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31FB131-9B27-40AA-9754-BD402722F78C}"/>
              </a:ext>
            </a:extLst>
          </p:cNvPr>
          <p:cNvSpPr txBox="1"/>
          <p:nvPr/>
        </p:nvSpPr>
        <p:spPr>
          <a:xfrm>
            <a:off x="4650058" y="4367785"/>
            <a:ext cx="988742" cy="400110"/>
          </a:xfrm>
          <a:prstGeom prst="rect">
            <a:avLst/>
          </a:prstGeom>
          <a:noFill/>
        </p:spPr>
        <p:txBody>
          <a:bodyPr wrap="square" lIns="0" tIns="0" rIns="0" bIns="0" rtlCol="0">
            <a:spAutoFit/>
          </a:bodyPr>
          <a:lstStyle/>
          <a:p>
            <a:pPr algn="ctr"/>
            <a:r>
              <a:rPr lang="en-US" sz="1300" dirty="0">
                <a:solidFill>
                  <a:schemeClr val="bg1"/>
                </a:solidFill>
              </a:rPr>
              <a:t>Community Debt</a:t>
            </a:r>
          </a:p>
        </p:txBody>
      </p:sp>
      <p:cxnSp>
        <p:nvCxnSpPr>
          <p:cNvPr id="19" name="Straight Connector 18">
            <a:extLst>
              <a:ext uri="{FF2B5EF4-FFF2-40B4-BE49-F238E27FC236}">
                <a16:creationId xmlns:a16="http://schemas.microsoft.com/office/drawing/2014/main" id="{905626F1-76B4-46FE-8E4F-7022D88EF352}"/>
              </a:ext>
            </a:extLst>
          </p:cNvPr>
          <p:cNvCxnSpPr/>
          <p:nvPr/>
        </p:nvCxnSpPr>
        <p:spPr>
          <a:xfrm>
            <a:off x="1524001" y="3551460"/>
            <a:ext cx="7694341" cy="341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rapezoid 19">
            <a:extLst>
              <a:ext uri="{FF2B5EF4-FFF2-40B4-BE49-F238E27FC236}">
                <a16:creationId xmlns:a16="http://schemas.microsoft.com/office/drawing/2014/main" id="{2513A45B-A23D-4F34-A31A-15F94B0BBD90}"/>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B5B5CCA-98BB-4688-908D-24459ADF28CD}"/>
              </a:ext>
            </a:extLst>
          </p:cNvPr>
          <p:cNvSpPr txBox="1"/>
          <p:nvPr/>
        </p:nvSpPr>
        <p:spPr>
          <a:xfrm>
            <a:off x="5274528" y="2210788"/>
            <a:ext cx="988742" cy="200055"/>
          </a:xfrm>
          <a:prstGeom prst="rect">
            <a:avLst/>
          </a:prstGeom>
          <a:noFill/>
        </p:spPr>
        <p:txBody>
          <a:bodyPr wrap="square" lIns="0" tIns="0" rIns="0" bIns="0" rtlCol="0">
            <a:spAutoFit/>
          </a:bodyPr>
          <a:lstStyle/>
          <a:p>
            <a:pPr algn="ctr"/>
            <a:r>
              <a:rPr lang="en-US" sz="1300" dirty="0">
                <a:solidFill>
                  <a:schemeClr val="bg1"/>
                </a:solidFill>
              </a:rPr>
              <a:t>Ops Debt</a:t>
            </a:r>
          </a:p>
        </p:txBody>
      </p:sp>
      <p:cxnSp>
        <p:nvCxnSpPr>
          <p:cNvPr id="22" name="Straight Connector 21">
            <a:extLst>
              <a:ext uri="{FF2B5EF4-FFF2-40B4-BE49-F238E27FC236}">
                <a16:creationId xmlns:a16="http://schemas.microsoft.com/office/drawing/2014/main" id="{FAA32CEB-5359-4FC8-8CA1-9414801269DB}"/>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446DF6C-6C58-476A-9AC8-A2BE89D5FA29}"/>
              </a:ext>
            </a:extLst>
          </p:cNvPr>
          <p:cNvSpPr txBox="1"/>
          <p:nvPr/>
        </p:nvSpPr>
        <p:spPr>
          <a:xfrm>
            <a:off x="3909895" y="2210788"/>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pic>
        <p:nvPicPr>
          <p:cNvPr id="3" name="Graphic 2" descr="Woman outline">
            <a:extLst>
              <a:ext uri="{FF2B5EF4-FFF2-40B4-BE49-F238E27FC236}">
                <a16:creationId xmlns:a16="http://schemas.microsoft.com/office/drawing/2014/main" id="{08CE1AA6-7652-41A3-8412-7E8CD87472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4532" y="1753588"/>
            <a:ext cx="914400" cy="914400"/>
          </a:xfrm>
          <a:prstGeom prst="rect">
            <a:avLst/>
          </a:prstGeom>
        </p:spPr>
      </p:pic>
      <p:pic>
        <p:nvPicPr>
          <p:cNvPr id="6" name="Graphic 5" descr="Man with solid fill">
            <a:extLst>
              <a:ext uri="{FF2B5EF4-FFF2-40B4-BE49-F238E27FC236}">
                <a16:creationId xmlns:a16="http://schemas.microsoft.com/office/drawing/2014/main" id="{30183FA9-BCC6-4BBB-822D-142F0E4DA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9980" y="1015257"/>
            <a:ext cx="914400" cy="914400"/>
          </a:xfrm>
          <a:prstGeom prst="rect">
            <a:avLst/>
          </a:prstGeom>
        </p:spPr>
      </p:pic>
      <p:pic>
        <p:nvPicPr>
          <p:cNvPr id="9" name="Graphic 8" descr="Group outline">
            <a:extLst>
              <a:ext uri="{FF2B5EF4-FFF2-40B4-BE49-F238E27FC236}">
                <a16:creationId xmlns:a16="http://schemas.microsoft.com/office/drawing/2014/main" id="{97C8E58F-655F-412A-902C-6D98AC2105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65353" y="3086826"/>
            <a:ext cx="914400" cy="914400"/>
          </a:xfrm>
          <a:prstGeom prst="rect">
            <a:avLst/>
          </a:prstGeom>
        </p:spPr>
      </p:pic>
      <p:sp>
        <p:nvSpPr>
          <p:cNvPr id="10" name="TextBox 9">
            <a:extLst>
              <a:ext uri="{FF2B5EF4-FFF2-40B4-BE49-F238E27FC236}">
                <a16:creationId xmlns:a16="http://schemas.microsoft.com/office/drawing/2014/main" id="{4114B574-A07A-42A7-9219-5944FB4781A6}"/>
              </a:ext>
            </a:extLst>
          </p:cNvPr>
          <p:cNvSpPr txBox="1"/>
          <p:nvPr/>
        </p:nvSpPr>
        <p:spPr>
          <a:xfrm>
            <a:off x="6743289" y="1014506"/>
            <a:ext cx="1114088" cy="200055"/>
          </a:xfrm>
          <a:prstGeom prst="rect">
            <a:avLst/>
          </a:prstGeom>
          <a:noFill/>
        </p:spPr>
        <p:txBody>
          <a:bodyPr wrap="none" lIns="0" tIns="0" rIns="0" bIns="0" rtlCol="0">
            <a:spAutoFit/>
          </a:bodyPr>
          <a:lstStyle/>
          <a:p>
            <a:r>
              <a:rPr lang="en-US" sz="1300" dirty="0"/>
              <a:t>Product Owner</a:t>
            </a:r>
          </a:p>
        </p:txBody>
      </p:sp>
      <p:sp>
        <p:nvSpPr>
          <p:cNvPr id="21" name="TextBox 20">
            <a:extLst>
              <a:ext uri="{FF2B5EF4-FFF2-40B4-BE49-F238E27FC236}">
                <a16:creationId xmlns:a16="http://schemas.microsoft.com/office/drawing/2014/main" id="{1167DD79-3C2B-4B38-9E1A-BC147625BE5C}"/>
              </a:ext>
            </a:extLst>
          </p:cNvPr>
          <p:cNvSpPr txBox="1"/>
          <p:nvPr/>
        </p:nvSpPr>
        <p:spPr>
          <a:xfrm>
            <a:off x="2159231" y="1753588"/>
            <a:ext cx="649217" cy="200055"/>
          </a:xfrm>
          <a:prstGeom prst="rect">
            <a:avLst/>
          </a:prstGeom>
          <a:noFill/>
        </p:spPr>
        <p:txBody>
          <a:bodyPr wrap="none" lIns="0" tIns="0" rIns="0" bIns="0" rtlCol="0">
            <a:spAutoFit/>
          </a:bodyPr>
          <a:lstStyle/>
          <a:p>
            <a:r>
              <a:rPr lang="en-US" sz="1300" dirty="0"/>
              <a:t>Architect</a:t>
            </a:r>
          </a:p>
        </p:txBody>
      </p:sp>
      <p:sp>
        <p:nvSpPr>
          <p:cNvPr id="24" name="TextBox 23">
            <a:extLst>
              <a:ext uri="{FF2B5EF4-FFF2-40B4-BE49-F238E27FC236}">
                <a16:creationId xmlns:a16="http://schemas.microsoft.com/office/drawing/2014/main" id="{3DD8BCEA-EAD9-4D71-942D-E3ABB1FF29A4}"/>
              </a:ext>
            </a:extLst>
          </p:cNvPr>
          <p:cNvSpPr txBox="1"/>
          <p:nvPr/>
        </p:nvSpPr>
        <p:spPr>
          <a:xfrm>
            <a:off x="8089616" y="3035454"/>
            <a:ext cx="409536" cy="200055"/>
          </a:xfrm>
          <a:prstGeom prst="rect">
            <a:avLst/>
          </a:prstGeom>
          <a:noFill/>
        </p:spPr>
        <p:txBody>
          <a:bodyPr wrap="none" lIns="0" tIns="0" rIns="0" bIns="0" rtlCol="0">
            <a:spAutoFit/>
          </a:bodyPr>
          <a:lstStyle/>
          <a:p>
            <a:r>
              <a:rPr lang="en-US" sz="1300" dirty="0"/>
              <a:t>Team</a:t>
            </a:r>
          </a:p>
        </p:txBody>
      </p:sp>
      <p:cxnSp>
        <p:nvCxnSpPr>
          <p:cNvPr id="18" name="Straight Connector 17">
            <a:extLst>
              <a:ext uri="{FF2B5EF4-FFF2-40B4-BE49-F238E27FC236}">
                <a16:creationId xmlns:a16="http://schemas.microsoft.com/office/drawing/2014/main" id="{40E9E71E-55BB-4500-BAFE-1625D35A14C0}"/>
              </a:ext>
            </a:extLst>
          </p:cNvPr>
          <p:cNvCxnSpPr/>
          <p:nvPr/>
        </p:nvCxnSpPr>
        <p:spPr>
          <a:xfrm>
            <a:off x="5371171" y="1394460"/>
            <a:ext cx="892099" cy="0"/>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F0F2D49-5EA8-45EA-9CA9-E9DFFF72D778}"/>
              </a:ext>
            </a:extLst>
          </p:cNvPr>
          <p:cNvCxnSpPr>
            <a:cxnSpLocks/>
          </p:cNvCxnSpPr>
          <p:nvPr/>
        </p:nvCxnSpPr>
        <p:spPr>
          <a:xfrm flipV="1">
            <a:off x="5768899" y="1620547"/>
            <a:ext cx="597932" cy="528293"/>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BB06950-5BC7-41BB-B678-FA24950D544E}"/>
              </a:ext>
            </a:extLst>
          </p:cNvPr>
          <p:cNvCxnSpPr>
            <a:cxnSpLocks/>
          </p:cNvCxnSpPr>
          <p:nvPr/>
        </p:nvCxnSpPr>
        <p:spPr>
          <a:xfrm flipH="1" flipV="1">
            <a:off x="2987930" y="1922209"/>
            <a:ext cx="1238346" cy="273696"/>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80F37FD-9AEC-4B11-A685-48791BF408DF}"/>
              </a:ext>
            </a:extLst>
          </p:cNvPr>
          <p:cNvCxnSpPr>
            <a:cxnSpLocks/>
            <a:endCxn id="9" idx="1"/>
          </p:cNvCxnSpPr>
          <p:nvPr/>
        </p:nvCxnSpPr>
        <p:spPr>
          <a:xfrm>
            <a:off x="5908064" y="3273883"/>
            <a:ext cx="1657289" cy="270143"/>
          </a:xfrm>
          <a:prstGeom prst="line">
            <a:avLst/>
          </a:prstGeom>
          <a:ln>
            <a:solidFill>
              <a:schemeClr val="accent6"/>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BCF135-CF3B-4570-AAD7-A8CFE0E67254}"/>
              </a:ext>
            </a:extLst>
          </p:cNvPr>
          <p:cNvCxnSpPr>
            <a:cxnSpLocks/>
          </p:cNvCxnSpPr>
          <p:nvPr/>
        </p:nvCxnSpPr>
        <p:spPr>
          <a:xfrm flipV="1">
            <a:off x="5568176" y="3695758"/>
            <a:ext cx="1977778" cy="200055"/>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F99A801-4195-40EC-854C-973579CA7703}"/>
              </a:ext>
            </a:extLst>
          </p:cNvPr>
          <p:cNvCxnSpPr>
            <a:cxnSpLocks/>
          </p:cNvCxnSpPr>
          <p:nvPr/>
        </p:nvCxnSpPr>
        <p:spPr>
          <a:xfrm flipV="1">
            <a:off x="5511487" y="3803030"/>
            <a:ext cx="2053866" cy="886088"/>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5427D9-55BA-41A5-89B7-BDE5A0BC0852}"/>
              </a:ext>
            </a:extLst>
          </p:cNvPr>
          <p:cNvCxnSpPr>
            <a:cxnSpLocks/>
            <a:endCxn id="3" idx="2"/>
          </p:cNvCxnSpPr>
          <p:nvPr/>
        </p:nvCxnSpPr>
        <p:spPr>
          <a:xfrm flipH="1" flipV="1">
            <a:off x="2991732" y="2667988"/>
            <a:ext cx="1474324" cy="1233544"/>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pic>
        <p:nvPicPr>
          <p:cNvPr id="42" name="Graphic 41" descr="Woman outline">
            <a:extLst>
              <a:ext uri="{FF2B5EF4-FFF2-40B4-BE49-F238E27FC236}">
                <a16:creationId xmlns:a16="http://schemas.microsoft.com/office/drawing/2014/main" id="{56E45309-BA62-4D00-B8B3-EB2F163C20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8169" y="2697002"/>
            <a:ext cx="718861" cy="718861"/>
          </a:xfrm>
          <a:prstGeom prst="rect">
            <a:avLst/>
          </a:prstGeom>
        </p:spPr>
      </p:pic>
      <p:sp>
        <p:nvSpPr>
          <p:cNvPr id="43" name="TextBox 42">
            <a:extLst>
              <a:ext uri="{FF2B5EF4-FFF2-40B4-BE49-F238E27FC236}">
                <a16:creationId xmlns:a16="http://schemas.microsoft.com/office/drawing/2014/main" id="{D7FA4AC9-7D40-46B6-99C7-CDA12F80FAB8}"/>
              </a:ext>
            </a:extLst>
          </p:cNvPr>
          <p:cNvSpPr txBox="1"/>
          <p:nvPr/>
        </p:nvSpPr>
        <p:spPr>
          <a:xfrm>
            <a:off x="7588074" y="2699802"/>
            <a:ext cx="1040349" cy="200055"/>
          </a:xfrm>
          <a:prstGeom prst="rect">
            <a:avLst/>
          </a:prstGeom>
          <a:noFill/>
        </p:spPr>
        <p:txBody>
          <a:bodyPr wrap="none" lIns="0" tIns="0" rIns="0" bIns="0" rtlCol="0">
            <a:spAutoFit/>
          </a:bodyPr>
          <a:lstStyle/>
          <a:p>
            <a:r>
              <a:rPr lang="en-US" sz="1300" dirty="0"/>
              <a:t>Scrum Master</a:t>
            </a:r>
          </a:p>
        </p:txBody>
      </p:sp>
      <p:cxnSp>
        <p:nvCxnSpPr>
          <p:cNvPr id="44" name="Straight Connector 43">
            <a:extLst>
              <a:ext uri="{FF2B5EF4-FFF2-40B4-BE49-F238E27FC236}">
                <a16:creationId xmlns:a16="http://schemas.microsoft.com/office/drawing/2014/main" id="{8DB35705-7DF9-4A5F-BA04-B0198B950332}"/>
              </a:ext>
            </a:extLst>
          </p:cNvPr>
          <p:cNvCxnSpPr>
            <a:cxnSpLocks/>
          </p:cNvCxnSpPr>
          <p:nvPr/>
        </p:nvCxnSpPr>
        <p:spPr>
          <a:xfrm flipV="1">
            <a:off x="5908064" y="3007129"/>
            <a:ext cx="1392269" cy="187977"/>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sp>
        <p:nvSpPr>
          <p:cNvPr id="50" name="Footer Placeholder 49">
            <a:extLst>
              <a:ext uri="{FF2B5EF4-FFF2-40B4-BE49-F238E27FC236}">
                <a16:creationId xmlns:a16="http://schemas.microsoft.com/office/drawing/2014/main" id="{297A1D90-F5B1-4B38-AD0E-EA8FF48AC818}"/>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2" name="Slide Number Placeholder 1">
            <a:extLst>
              <a:ext uri="{FF2B5EF4-FFF2-40B4-BE49-F238E27FC236}">
                <a16:creationId xmlns:a16="http://schemas.microsoft.com/office/drawing/2014/main" id="{D9B5DD4F-C658-4248-812C-871C2F0FFC2A}"/>
              </a:ext>
            </a:extLst>
          </p:cNvPr>
          <p:cNvSpPr>
            <a:spLocks noGrp="1"/>
          </p:cNvSpPr>
          <p:nvPr>
            <p:ph type="sldNum" sz="quarter" idx="12"/>
          </p:nvPr>
        </p:nvSpPr>
        <p:spPr/>
        <p:txBody>
          <a:bodyPr/>
          <a:lstStyle/>
          <a:p>
            <a:fld id="{14F1411D-0280-154F-AEAC-4C20B7AA46B2}" type="slidenum">
              <a:rPr lang="nl-NL" smtClean="0"/>
              <a:t>40</a:t>
            </a:fld>
            <a:endParaRPr lang="nl-NL"/>
          </a:p>
        </p:txBody>
      </p:sp>
    </p:spTree>
    <p:extLst>
      <p:ext uri="{BB962C8B-B14F-4D97-AF65-F5344CB8AC3E}">
        <p14:creationId xmlns:p14="http://schemas.microsoft.com/office/powerpoint/2010/main" val="34503683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B643-A348-4B81-A5C8-355DC061D141}"/>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4260FD22-2488-4D5E-BC75-F6C1CB75BA17}"/>
              </a:ext>
            </a:extLst>
          </p:cNvPr>
          <p:cNvSpPr>
            <a:spLocks noGrp="1"/>
          </p:cNvSpPr>
          <p:nvPr>
            <p:ph idx="1"/>
          </p:nvPr>
        </p:nvSpPr>
        <p:spPr/>
        <p:txBody>
          <a:bodyPr/>
          <a:lstStyle/>
          <a:p>
            <a:r>
              <a:rPr lang="en-US" dirty="0"/>
              <a:t>Hard coded styles in web pages</a:t>
            </a:r>
          </a:p>
          <a:p>
            <a:r>
              <a:rPr lang="en-US" dirty="0"/>
              <a:t>Low (to no) test coverage</a:t>
            </a:r>
          </a:p>
          <a:p>
            <a:r>
              <a:rPr lang="en-US" dirty="0"/>
              <a:t>Complex, deeply nested, large, hard to understand code units </a:t>
            </a:r>
          </a:p>
          <a:p>
            <a:r>
              <a:rPr lang="en-US" dirty="0"/>
              <a:t>Meaningless or even confusing variable names</a:t>
            </a:r>
          </a:p>
          <a:p>
            <a:r>
              <a:rPr lang="en-US" dirty="0"/>
              <a:t>High degree of coupling</a:t>
            </a:r>
          </a:p>
          <a:p>
            <a:r>
              <a:rPr lang="en-US" dirty="0"/>
              <a:t>Low quality documentation</a:t>
            </a:r>
          </a:p>
          <a:p>
            <a:r>
              <a:rPr lang="en-US" dirty="0"/>
              <a:t>Magic numbers (hard coded values) in program code</a:t>
            </a:r>
          </a:p>
          <a:p>
            <a:r>
              <a:rPr lang="en-US" dirty="0"/>
              <a:t>Use of deprecated </a:t>
            </a:r>
            <a:r>
              <a:rPr lang="en-US" dirty="0" err="1"/>
              <a:t>òr</a:t>
            </a:r>
            <a:r>
              <a:rPr lang="en-US" dirty="0"/>
              <a:t> unsupported technologies</a:t>
            </a:r>
          </a:p>
          <a:p>
            <a:r>
              <a:rPr lang="en-US" dirty="0"/>
              <a:t>Use of exotic features that no one understands but Jim</a:t>
            </a:r>
          </a:p>
          <a:p>
            <a:r>
              <a:rPr lang="en-US" dirty="0"/>
              <a:t>Manual steps in CI/CD</a:t>
            </a:r>
          </a:p>
          <a:p>
            <a:r>
              <a:rPr lang="en-US" dirty="0">
                <a:effectLst/>
              </a:rPr>
              <a:t>Frequent substantial redesign of </a:t>
            </a:r>
            <a:br>
              <a:rPr lang="en-US" dirty="0">
                <a:effectLst/>
              </a:rPr>
            </a:br>
            <a:r>
              <a:rPr lang="en-US" dirty="0">
                <a:effectLst/>
              </a:rPr>
              <a:t>architecture/ platform / tech stack</a:t>
            </a:r>
          </a:p>
          <a:p>
            <a:r>
              <a:rPr lang="en-US" dirty="0"/>
              <a:t>Libraries with security vulnerabilities</a:t>
            </a:r>
          </a:p>
          <a:p>
            <a:r>
              <a:rPr lang="en-US" dirty="0"/>
              <a:t>Use of technologies not known or wanted by team</a:t>
            </a:r>
          </a:p>
        </p:txBody>
      </p:sp>
      <p:sp>
        <p:nvSpPr>
          <p:cNvPr id="4" name="Footer Placeholder 3">
            <a:extLst>
              <a:ext uri="{FF2B5EF4-FFF2-40B4-BE49-F238E27FC236}">
                <a16:creationId xmlns:a16="http://schemas.microsoft.com/office/drawing/2014/main" id="{D9788038-47D9-41B7-97DA-783DB3414956}"/>
              </a:ext>
            </a:extLst>
          </p:cNvPr>
          <p:cNvSpPr>
            <a:spLocks noGrp="1"/>
          </p:cNvSpPr>
          <p:nvPr>
            <p:ph type="ftr" sz="quarter" idx="11"/>
          </p:nvPr>
        </p:nvSpPr>
        <p:spPr/>
        <p:txBody>
          <a:bodyPr/>
          <a:lstStyle/>
          <a:p>
            <a:r>
              <a:rPr lang="en-US"/>
              <a:t>Software Engineering as the Next Level Up from Programming | APAC GB Tour 2021</a:t>
            </a:r>
            <a:endParaRPr lang="nl-NL"/>
          </a:p>
        </p:txBody>
      </p:sp>
      <p:grpSp>
        <p:nvGrpSpPr>
          <p:cNvPr id="11" name="Group 10">
            <a:extLst>
              <a:ext uri="{FF2B5EF4-FFF2-40B4-BE49-F238E27FC236}">
                <a16:creationId xmlns:a16="http://schemas.microsoft.com/office/drawing/2014/main" id="{B9476A44-01D1-434F-942C-F0973D970C1F}"/>
              </a:ext>
            </a:extLst>
          </p:cNvPr>
          <p:cNvGrpSpPr/>
          <p:nvPr/>
        </p:nvGrpSpPr>
        <p:grpSpPr>
          <a:xfrm>
            <a:off x="5764954" y="168334"/>
            <a:ext cx="2768600" cy="808688"/>
            <a:chOff x="5660075" y="54912"/>
            <a:chExt cx="3483925" cy="1186176"/>
          </a:xfrm>
        </p:grpSpPr>
        <p:sp>
          <p:nvSpPr>
            <p:cNvPr id="6" name="Trapezoid 5">
              <a:extLst>
                <a:ext uri="{FF2B5EF4-FFF2-40B4-BE49-F238E27FC236}">
                  <a16:creationId xmlns:a16="http://schemas.microsoft.com/office/drawing/2014/main" id="{DF1A8864-F468-4DE5-A589-4F1ADEB8AE07}"/>
                </a:ext>
              </a:extLst>
            </p:cNvPr>
            <p:cNvSpPr/>
            <p:nvPr/>
          </p:nvSpPr>
          <p:spPr>
            <a:xfrm>
              <a:off x="5660075" y="54912"/>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A75AFA8-2253-4928-B9FA-4A42D4DE4F86}"/>
                </a:ext>
              </a:extLst>
            </p:cNvPr>
            <p:cNvSpPr txBox="1"/>
            <p:nvPr/>
          </p:nvSpPr>
          <p:spPr>
            <a:xfrm>
              <a:off x="7601416" y="579973"/>
              <a:ext cx="988742" cy="200055"/>
            </a:xfrm>
            <a:prstGeom prst="rect">
              <a:avLst/>
            </a:prstGeom>
            <a:noFill/>
          </p:spPr>
          <p:txBody>
            <a:bodyPr wrap="square" lIns="0" tIns="0" rIns="0" bIns="0" rtlCol="0">
              <a:spAutoFit/>
            </a:bodyPr>
            <a:lstStyle/>
            <a:p>
              <a:pPr algn="ctr"/>
              <a:r>
                <a:rPr lang="en-US" sz="1300" dirty="0">
                  <a:solidFill>
                    <a:schemeClr val="bg1"/>
                  </a:solidFill>
                </a:rPr>
                <a:t>Ops Debt</a:t>
              </a:r>
            </a:p>
          </p:txBody>
        </p:sp>
        <p:cxnSp>
          <p:nvCxnSpPr>
            <p:cNvPr id="8" name="Straight Connector 7">
              <a:extLst>
                <a:ext uri="{FF2B5EF4-FFF2-40B4-BE49-F238E27FC236}">
                  <a16:creationId xmlns:a16="http://schemas.microsoft.com/office/drawing/2014/main" id="{7F6F1909-5CC9-408A-ADAC-8F30EE415104}"/>
                </a:ext>
              </a:extLst>
            </p:cNvPr>
            <p:cNvCxnSpPr>
              <a:cxnSpLocks/>
            </p:cNvCxnSpPr>
            <p:nvPr/>
          </p:nvCxnSpPr>
          <p:spPr>
            <a:xfrm>
              <a:off x="6849633" y="54912"/>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D9B3322-1CDF-4EE7-A577-772BB6B25B30}"/>
                </a:ext>
              </a:extLst>
            </p:cNvPr>
            <p:cNvSpPr txBox="1"/>
            <p:nvPr/>
          </p:nvSpPr>
          <p:spPr>
            <a:xfrm>
              <a:off x="6236783" y="579973"/>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grpSp>
      <p:sp>
        <p:nvSpPr>
          <p:cNvPr id="12" name="Parallelogram 11">
            <a:extLst>
              <a:ext uri="{FF2B5EF4-FFF2-40B4-BE49-F238E27FC236}">
                <a16:creationId xmlns:a16="http://schemas.microsoft.com/office/drawing/2014/main" id="{C488AB84-49A8-46C6-881F-9493DF05FBE0}"/>
              </a:ext>
            </a:extLst>
          </p:cNvPr>
          <p:cNvSpPr/>
          <p:nvPr/>
        </p:nvSpPr>
        <p:spPr>
          <a:xfrm rot="18078828">
            <a:off x="6739832" y="-1087041"/>
            <a:ext cx="2032301" cy="253077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uble Wave 12">
            <a:extLst>
              <a:ext uri="{FF2B5EF4-FFF2-40B4-BE49-F238E27FC236}">
                <a16:creationId xmlns:a16="http://schemas.microsoft.com/office/drawing/2014/main" id="{F9142E66-7271-4694-B8BF-73447C972BC6}"/>
              </a:ext>
            </a:extLst>
          </p:cNvPr>
          <p:cNvSpPr/>
          <p:nvPr/>
        </p:nvSpPr>
        <p:spPr>
          <a:xfrm>
            <a:off x="5562600" y="2472267"/>
            <a:ext cx="3403600" cy="2383233"/>
          </a:xfrm>
          <a:prstGeom prst="doubleWav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Impact/Risk (Longer Term)</a:t>
            </a:r>
          </a:p>
          <a:p>
            <a:pPr marL="285750" indent="-285750">
              <a:buFont typeface="Arial" panose="020B0604020202020204" pitchFamily="34" charset="0"/>
              <a:buChar char="•"/>
            </a:pPr>
            <a:r>
              <a:rPr lang="en-US" dirty="0">
                <a:solidFill>
                  <a:schemeClr val="bg1"/>
                </a:solidFill>
              </a:rPr>
              <a:t>Changes increasingly become harder (lengthy, costly, risky) – low agility</a:t>
            </a:r>
          </a:p>
          <a:p>
            <a:pPr marL="285750" indent="-285750">
              <a:buFont typeface="Arial" panose="020B0604020202020204" pitchFamily="34" charset="0"/>
              <a:buChar char="•"/>
            </a:pPr>
            <a:r>
              <a:rPr lang="en-US" dirty="0">
                <a:solidFill>
                  <a:schemeClr val="bg1"/>
                </a:solidFill>
              </a:rPr>
              <a:t>Hard to keep/find &amp; motivate technical staff</a:t>
            </a:r>
          </a:p>
          <a:p>
            <a:pPr marL="285750" indent="-285750">
              <a:buFont typeface="Arial" panose="020B0604020202020204" pitchFamily="34" charset="0"/>
              <a:buChar char="•"/>
            </a:pPr>
            <a:r>
              <a:rPr lang="en-US" dirty="0">
                <a:solidFill>
                  <a:schemeClr val="bg1"/>
                </a:solidFill>
              </a:rPr>
              <a:t>Drop in Team Productivity (velocity)</a:t>
            </a:r>
          </a:p>
          <a:p>
            <a:pPr marL="285750" indent="-285750">
              <a:buFont typeface="Arial" panose="020B0604020202020204" pitchFamily="34" charset="0"/>
              <a:buChar char="•"/>
            </a:pPr>
            <a:r>
              <a:rPr lang="en-US" dirty="0">
                <a:solidFill>
                  <a:schemeClr val="bg1"/>
                </a:solidFill>
              </a:rPr>
              <a:t>Production incidents </a:t>
            </a:r>
          </a:p>
          <a:p>
            <a:pPr marL="285750" indent="-285750">
              <a:buFont typeface="Arial" panose="020B0604020202020204" pitchFamily="34" charset="0"/>
              <a:buChar char="•"/>
            </a:pPr>
            <a:r>
              <a:rPr lang="en-US" dirty="0">
                <a:solidFill>
                  <a:schemeClr val="bg1"/>
                </a:solidFill>
              </a:rPr>
              <a:t>Increased Vulnerability </a:t>
            </a:r>
          </a:p>
        </p:txBody>
      </p:sp>
      <p:sp>
        <p:nvSpPr>
          <p:cNvPr id="14" name="Rectangle: Rounded Corners 13">
            <a:extLst>
              <a:ext uri="{FF2B5EF4-FFF2-40B4-BE49-F238E27FC236}">
                <a16:creationId xmlns:a16="http://schemas.microsoft.com/office/drawing/2014/main" id="{719B43C1-1A7D-4502-9424-8445FBFBCC9F}"/>
              </a:ext>
            </a:extLst>
          </p:cNvPr>
          <p:cNvSpPr/>
          <p:nvPr/>
        </p:nvSpPr>
        <p:spPr>
          <a:xfrm>
            <a:off x="7572453" y="144000"/>
            <a:ext cx="1453013" cy="6435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1050" i="1" dirty="0">
                <a:solidFill>
                  <a:schemeClr val="tx1"/>
                </a:solidFill>
              </a:rPr>
              <a:t>Owner:</a:t>
            </a:r>
            <a:r>
              <a:rPr lang="en-US" sz="1050" dirty="0">
                <a:solidFill>
                  <a:schemeClr val="tx1"/>
                </a:solidFill>
              </a:rPr>
              <a:t> Architect  (*</a:t>
            </a:r>
          </a:p>
          <a:p>
            <a:pPr algn="r"/>
            <a:r>
              <a:rPr lang="en-US" sz="1050" i="1" dirty="0">
                <a:solidFill>
                  <a:schemeClr val="tx1"/>
                </a:solidFill>
              </a:rPr>
              <a:t>Found during:</a:t>
            </a:r>
            <a:r>
              <a:rPr lang="en-US" sz="1050" dirty="0">
                <a:solidFill>
                  <a:schemeClr val="tx1"/>
                </a:solidFill>
              </a:rPr>
              <a:t> Dev, Code QA, Review</a:t>
            </a:r>
          </a:p>
        </p:txBody>
      </p:sp>
      <p:sp>
        <p:nvSpPr>
          <p:cNvPr id="5" name="Slide Number Placeholder 4">
            <a:extLst>
              <a:ext uri="{FF2B5EF4-FFF2-40B4-BE49-F238E27FC236}">
                <a16:creationId xmlns:a16="http://schemas.microsoft.com/office/drawing/2014/main" id="{8AA94982-71C1-4164-90AB-ABA277F37FEB}"/>
              </a:ext>
            </a:extLst>
          </p:cNvPr>
          <p:cNvSpPr>
            <a:spLocks noGrp="1"/>
          </p:cNvSpPr>
          <p:nvPr>
            <p:ph type="sldNum" sz="quarter" idx="12"/>
          </p:nvPr>
        </p:nvSpPr>
        <p:spPr/>
        <p:txBody>
          <a:bodyPr/>
          <a:lstStyle/>
          <a:p>
            <a:fld id="{14F1411D-0280-154F-AEAC-4C20B7AA46B2}" type="slidenum">
              <a:rPr lang="nl-NL" smtClean="0"/>
              <a:t>41</a:t>
            </a:fld>
            <a:endParaRPr lang="nl-NL"/>
          </a:p>
        </p:txBody>
      </p:sp>
    </p:spTree>
    <p:extLst>
      <p:ext uri="{BB962C8B-B14F-4D97-AF65-F5344CB8AC3E}">
        <p14:creationId xmlns:p14="http://schemas.microsoft.com/office/powerpoint/2010/main" val="1070904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D2C9-AD24-4193-91D6-2AF37DC7BF3E}"/>
              </a:ext>
            </a:extLst>
          </p:cNvPr>
          <p:cNvSpPr>
            <a:spLocks noGrp="1"/>
          </p:cNvSpPr>
          <p:nvPr>
            <p:ph type="title"/>
          </p:nvPr>
        </p:nvSpPr>
        <p:spPr/>
        <p:txBody>
          <a:bodyPr/>
          <a:lstStyle/>
          <a:p>
            <a:r>
              <a:rPr lang="en-US" dirty="0"/>
              <a:t>What to do about debt? </a:t>
            </a:r>
          </a:p>
        </p:txBody>
      </p:sp>
      <p:sp>
        <p:nvSpPr>
          <p:cNvPr id="3" name="Content Placeholder 2">
            <a:extLst>
              <a:ext uri="{FF2B5EF4-FFF2-40B4-BE49-F238E27FC236}">
                <a16:creationId xmlns:a16="http://schemas.microsoft.com/office/drawing/2014/main" id="{FFA6B0CD-12BE-48A0-91C0-1399D44A33CF}"/>
              </a:ext>
            </a:extLst>
          </p:cNvPr>
          <p:cNvSpPr>
            <a:spLocks noGrp="1"/>
          </p:cNvSpPr>
          <p:nvPr>
            <p:ph idx="1"/>
          </p:nvPr>
        </p:nvSpPr>
        <p:spPr>
          <a:xfrm>
            <a:off x="720003" y="859800"/>
            <a:ext cx="6623999" cy="3780000"/>
          </a:xfrm>
        </p:spPr>
        <p:txBody>
          <a:bodyPr/>
          <a:lstStyle/>
          <a:p>
            <a:r>
              <a:rPr lang="en-US" sz="1400" dirty="0"/>
              <a:t>Identify debt during</a:t>
            </a:r>
          </a:p>
          <a:p>
            <a:pPr lvl="1"/>
            <a:r>
              <a:rPr lang="en-US" sz="1400" dirty="0"/>
              <a:t>refinement, review, test, Ops intake, retrospective, audit, on boarding</a:t>
            </a:r>
          </a:p>
          <a:p>
            <a:pPr lvl="1"/>
            <a:r>
              <a:rPr lang="en-US" sz="1400" dirty="0"/>
              <a:t>analysis, development, production usage</a:t>
            </a:r>
          </a:p>
          <a:p>
            <a:r>
              <a:rPr lang="en-US" sz="1400" dirty="0"/>
              <a:t>Make debt explicit and visible – in a debt register and the risk log</a:t>
            </a:r>
          </a:p>
          <a:p>
            <a:pPr lvl="1"/>
            <a:r>
              <a:rPr lang="en-US" sz="1400" dirty="0"/>
              <a:t>what and where</a:t>
            </a:r>
          </a:p>
          <a:p>
            <a:pPr lvl="1"/>
            <a:r>
              <a:rPr lang="en-US" sz="1400" dirty="0"/>
              <a:t>severity, risk and impact (running cost!)</a:t>
            </a:r>
          </a:p>
          <a:p>
            <a:pPr lvl="1"/>
            <a:r>
              <a:rPr lang="en-US" sz="1400" dirty="0"/>
              <a:t>resolution: how and effort</a:t>
            </a:r>
          </a:p>
          <a:p>
            <a:r>
              <a:rPr lang="en-US" sz="1400" dirty="0"/>
              <a:t>Discuss debt (risks, running cost of not fixing) &amp; plan actions </a:t>
            </a:r>
          </a:p>
          <a:p>
            <a:pPr lvl="1"/>
            <a:r>
              <a:rPr lang="en-US" sz="1400" dirty="0"/>
              <a:t>in every sprint planning </a:t>
            </a:r>
          </a:p>
          <a:p>
            <a:pPr lvl="1"/>
            <a:r>
              <a:rPr lang="en-US" sz="1400" dirty="0"/>
              <a:t>in every steering committee session</a:t>
            </a:r>
          </a:p>
          <a:p>
            <a:pPr lvl="1"/>
            <a:r>
              <a:rPr lang="en-US" sz="1400" dirty="0"/>
              <a:t>…</a:t>
            </a:r>
          </a:p>
          <a:p>
            <a:r>
              <a:rPr lang="en-US" sz="1400" dirty="0"/>
              <a:t>Continuously work on reducing debt – in small steps</a:t>
            </a:r>
          </a:p>
          <a:p>
            <a:pPr lvl="1"/>
            <a:r>
              <a:rPr lang="en-US" sz="1400" dirty="0"/>
              <a:t>boy scout principle (improve everything you touch)</a:t>
            </a:r>
          </a:p>
          <a:p>
            <a:pPr lvl="1"/>
            <a:r>
              <a:rPr lang="en-US" sz="1400" dirty="0"/>
              <a:t>explicitly set sprint budget aside</a:t>
            </a:r>
          </a:p>
          <a:p>
            <a:pPr lvl="1"/>
            <a:r>
              <a:rPr lang="en-US" sz="1400" dirty="0"/>
              <a:t>Debt status should be a Team KPI</a:t>
            </a:r>
          </a:p>
          <a:p>
            <a:r>
              <a:rPr lang="en-US" sz="1400" dirty="0"/>
              <a:t>Focus on a root cause: Team Process Debt</a:t>
            </a:r>
          </a:p>
        </p:txBody>
      </p:sp>
      <p:sp>
        <p:nvSpPr>
          <p:cNvPr id="4" name="Footer Placeholder 3">
            <a:extLst>
              <a:ext uri="{FF2B5EF4-FFF2-40B4-BE49-F238E27FC236}">
                <a16:creationId xmlns:a16="http://schemas.microsoft.com/office/drawing/2014/main" id="{DF36797F-B597-4329-A03E-15CCFE9FD1CC}"/>
              </a:ext>
            </a:extLst>
          </p:cNvPr>
          <p:cNvSpPr>
            <a:spLocks noGrp="1"/>
          </p:cNvSpPr>
          <p:nvPr>
            <p:ph type="ftr" sz="quarter" idx="11"/>
          </p:nvPr>
        </p:nvSpPr>
        <p:spPr/>
        <p:txBody>
          <a:bodyPr/>
          <a:lstStyle/>
          <a:p>
            <a:r>
              <a:rPr lang="en-US"/>
              <a:t>Software Engineering as the Next Level Up from Programming | APAC GB Tour 2021</a:t>
            </a:r>
            <a:endParaRPr lang="nl-NL"/>
          </a:p>
        </p:txBody>
      </p:sp>
      <p:grpSp>
        <p:nvGrpSpPr>
          <p:cNvPr id="14" name="Group 13">
            <a:extLst>
              <a:ext uri="{FF2B5EF4-FFF2-40B4-BE49-F238E27FC236}">
                <a16:creationId xmlns:a16="http://schemas.microsoft.com/office/drawing/2014/main" id="{D7E37CCC-40EF-43FC-B4A2-ED6BC82178A5}"/>
              </a:ext>
            </a:extLst>
          </p:cNvPr>
          <p:cNvGrpSpPr/>
          <p:nvPr/>
        </p:nvGrpSpPr>
        <p:grpSpPr>
          <a:xfrm>
            <a:off x="5376333" y="1642533"/>
            <a:ext cx="4438702" cy="3212967"/>
            <a:chOff x="6125021" y="2118281"/>
            <a:chExt cx="3690014" cy="2737219"/>
          </a:xfrm>
        </p:grpSpPr>
        <p:pic>
          <p:nvPicPr>
            <p:cNvPr id="1026" name="Picture 2" descr="Crushing Debt Killing 401k Saving - 401K Specialist">
              <a:extLst>
                <a:ext uri="{FF2B5EF4-FFF2-40B4-BE49-F238E27FC236}">
                  <a16:creationId xmlns:a16="http://schemas.microsoft.com/office/drawing/2014/main" id="{8CAE7086-441A-4B52-B41E-15C7CC317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021" y="3293400"/>
              <a:ext cx="2914650" cy="15621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3A8ABF3-34E2-492E-8050-B4D7483A5000}"/>
                </a:ext>
              </a:extLst>
            </p:cNvPr>
            <p:cNvGrpSpPr/>
            <p:nvPr/>
          </p:nvGrpSpPr>
          <p:grpSpPr>
            <a:xfrm>
              <a:off x="6574813" y="2118281"/>
              <a:ext cx="2161066" cy="1333238"/>
              <a:chOff x="2848214" y="398120"/>
              <a:chExt cx="4452119" cy="3145906"/>
            </a:xfrm>
          </p:grpSpPr>
          <p:sp>
            <p:nvSpPr>
              <p:cNvPr id="7" name="Isosceles Triangle 6">
                <a:extLst>
                  <a:ext uri="{FF2B5EF4-FFF2-40B4-BE49-F238E27FC236}">
                    <a16:creationId xmlns:a16="http://schemas.microsoft.com/office/drawing/2014/main" id="{F93B427E-2DBF-469F-8338-9778FABA7DDD}"/>
                  </a:ext>
                </a:extLst>
              </p:cNvPr>
              <p:cNvSpPr/>
              <p:nvPr/>
            </p:nvSpPr>
            <p:spPr>
              <a:xfrm>
                <a:off x="4044922" y="398120"/>
                <a:ext cx="2058699" cy="125590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Functional </a:t>
                </a:r>
                <a:br>
                  <a:rPr lang="en-US" sz="700" dirty="0"/>
                </a:br>
                <a:r>
                  <a:rPr lang="en-US" sz="700" dirty="0"/>
                  <a:t>Debt</a:t>
                </a:r>
              </a:p>
            </p:txBody>
          </p:sp>
          <p:sp>
            <p:nvSpPr>
              <p:cNvPr id="8" name="Trapezoid 7">
                <a:extLst>
                  <a:ext uri="{FF2B5EF4-FFF2-40B4-BE49-F238E27FC236}">
                    <a16:creationId xmlns:a16="http://schemas.microsoft.com/office/drawing/2014/main" id="{2043B210-1355-4D74-A8DB-E8410DBD3D27}"/>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Team Process Debt</a:t>
                </a:r>
              </a:p>
            </p:txBody>
          </p:sp>
          <p:sp>
            <p:nvSpPr>
              <p:cNvPr id="9" name="Trapezoid 8">
                <a:extLst>
                  <a:ext uri="{FF2B5EF4-FFF2-40B4-BE49-F238E27FC236}">
                    <a16:creationId xmlns:a16="http://schemas.microsoft.com/office/drawing/2014/main" id="{C3CA6E8B-46F5-408F-BE55-96E468EB816A}"/>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F96557A4-A492-44F6-8532-4AF07E40B560}"/>
                  </a:ext>
                </a:extLst>
              </p:cNvPr>
              <p:cNvSpPr txBox="1"/>
              <p:nvPr/>
            </p:nvSpPr>
            <p:spPr>
              <a:xfrm>
                <a:off x="5274528" y="2210787"/>
                <a:ext cx="988742" cy="254181"/>
              </a:xfrm>
              <a:prstGeom prst="rect">
                <a:avLst/>
              </a:prstGeom>
              <a:noFill/>
            </p:spPr>
            <p:txBody>
              <a:bodyPr wrap="square" lIns="0" tIns="0" rIns="0" bIns="0" rtlCol="0">
                <a:spAutoFit/>
              </a:bodyPr>
              <a:lstStyle/>
              <a:p>
                <a:pPr algn="ctr"/>
                <a:r>
                  <a:rPr lang="en-US" sz="800" dirty="0">
                    <a:solidFill>
                      <a:schemeClr val="bg1"/>
                    </a:solidFill>
                  </a:rPr>
                  <a:t>Ops Debt</a:t>
                </a:r>
              </a:p>
            </p:txBody>
          </p:sp>
          <p:cxnSp>
            <p:nvCxnSpPr>
              <p:cNvPr id="11" name="Straight Connector 10">
                <a:extLst>
                  <a:ext uri="{FF2B5EF4-FFF2-40B4-BE49-F238E27FC236}">
                    <a16:creationId xmlns:a16="http://schemas.microsoft.com/office/drawing/2014/main" id="{2D42CD2F-2077-4058-B530-39DD15D7A440}"/>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4AA70FF-5997-4D2A-B730-EDEC8B149626}"/>
                  </a:ext>
                </a:extLst>
              </p:cNvPr>
              <p:cNvSpPr txBox="1"/>
              <p:nvPr/>
            </p:nvSpPr>
            <p:spPr>
              <a:xfrm>
                <a:off x="3909896" y="2210787"/>
                <a:ext cx="988742" cy="254181"/>
              </a:xfrm>
              <a:prstGeom prst="rect">
                <a:avLst/>
              </a:prstGeom>
              <a:noFill/>
            </p:spPr>
            <p:txBody>
              <a:bodyPr wrap="square" lIns="0" tIns="0" rIns="0" bIns="0" rtlCol="0">
                <a:spAutoFit/>
              </a:bodyPr>
              <a:lstStyle/>
              <a:p>
                <a:pPr algn="ctr"/>
                <a:r>
                  <a:rPr lang="en-US" sz="800" dirty="0">
                    <a:solidFill>
                      <a:schemeClr val="bg1"/>
                    </a:solidFill>
                  </a:rPr>
                  <a:t>Tech Debt</a:t>
                </a:r>
              </a:p>
            </p:txBody>
          </p:sp>
        </p:grpSp>
        <p:sp>
          <p:nvSpPr>
            <p:cNvPr id="13" name="Thought Bubble: Cloud 12">
              <a:extLst>
                <a:ext uri="{FF2B5EF4-FFF2-40B4-BE49-F238E27FC236}">
                  <a16:creationId xmlns:a16="http://schemas.microsoft.com/office/drawing/2014/main" id="{3C1AB3E2-AF9A-4BA0-BAFB-9FEF550B373D}"/>
                </a:ext>
              </a:extLst>
            </p:cNvPr>
            <p:cNvSpPr/>
            <p:nvPr/>
          </p:nvSpPr>
          <p:spPr>
            <a:xfrm>
              <a:off x="8123932" y="3662461"/>
              <a:ext cx="1691103" cy="628710"/>
            </a:xfrm>
            <a:prstGeom prst="cloudCallout">
              <a:avLst>
                <a:gd name="adj1" fmla="val -63389"/>
                <a:gd name="adj2" fmla="val 423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grpSp>
          <p:nvGrpSpPr>
            <p:cNvPr id="15" name="Group 14">
              <a:extLst>
                <a:ext uri="{FF2B5EF4-FFF2-40B4-BE49-F238E27FC236}">
                  <a16:creationId xmlns:a16="http://schemas.microsoft.com/office/drawing/2014/main" id="{A1EB1242-4062-48D5-B128-023D669CDC0A}"/>
                </a:ext>
              </a:extLst>
            </p:cNvPr>
            <p:cNvGrpSpPr/>
            <p:nvPr/>
          </p:nvGrpSpPr>
          <p:grpSpPr>
            <a:xfrm>
              <a:off x="8343441" y="3836060"/>
              <a:ext cx="1029881" cy="237734"/>
              <a:chOff x="4572000" y="129033"/>
              <a:chExt cx="4452119" cy="1299246"/>
            </a:xfrm>
          </p:grpSpPr>
          <p:sp>
            <p:nvSpPr>
              <p:cNvPr id="16" name="Trapezoid 15">
                <a:extLst>
                  <a:ext uri="{FF2B5EF4-FFF2-40B4-BE49-F238E27FC236}">
                    <a16:creationId xmlns:a16="http://schemas.microsoft.com/office/drawing/2014/main" id="{6ABC3E6B-BA2D-441C-8793-F712B4712596}"/>
                  </a:ext>
                </a:extLst>
              </p:cNvPr>
              <p:cNvSpPr/>
              <p:nvPr/>
            </p:nvSpPr>
            <p:spPr>
              <a:xfrm flipV="1">
                <a:off x="4572000" y="129033"/>
                <a:ext cx="4452119" cy="617034"/>
              </a:xfrm>
              <a:prstGeom prst="trapezoid">
                <a:avLst>
                  <a:gd name="adj" fmla="val 7078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400" dirty="0"/>
              </a:p>
            </p:txBody>
          </p:sp>
          <p:sp>
            <p:nvSpPr>
              <p:cNvPr id="17" name="TextBox 16">
                <a:extLst>
                  <a:ext uri="{FF2B5EF4-FFF2-40B4-BE49-F238E27FC236}">
                    <a16:creationId xmlns:a16="http://schemas.microsoft.com/office/drawing/2014/main" id="{8CCC7E0E-C3CA-448E-A483-1B06298E7C90}"/>
                  </a:ext>
                </a:extLst>
              </p:cNvPr>
              <p:cNvSpPr txBox="1"/>
              <p:nvPr/>
            </p:nvSpPr>
            <p:spPr>
              <a:xfrm>
                <a:off x="6296064" y="157965"/>
                <a:ext cx="1222602" cy="573192"/>
              </a:xfrm>
              <a:prstGeom prst="rect">
                <a:avLst/>
              </a:prstGeom>
              <a:noFill/>
            </p:spPr>
            <p:txBody>
              <a:bodyPr wrap="square" lIns="0" tIns="0" rIns="0" bIns="0" rtlCol="0">
                <a:spAutoFit/>
              </a:bodyPr>
              <a:lstStyle/>
              <a:p>
                <a:pPr algn="ctr"/>
                <a:r>
                  <a:rPr lang="en-US" sz="400" dirty="0">
                    <a:solidFill>
                      <a:schemeClr val="bg1"/>
                    </a:solidFill>
                  </a:rPr>
                  <a:t>Organization Debt</a:t>
                </a:r>
              </a:p>
            </p:txBody>
          </p:sp>
          <p:sp>
            <p:nvSpPr>
              <p:cNvPr id="18" name="Trapezoid 17">
                <a:extLst>
                  <a:ext uri="{FF2B5EF4-FFF2-40B4-BE49-F238E27FC236}">
                    <a16:creationId xmlns:a16="http://schemas.microsoft.com/office/drawing/2014/main" id="{E7C57AC1-3652-4F8B-A2B4-2534650C868F}"/>
                  </a:ext>
                </a:extLst>
              </p:cNvPr>
              <p:cNvSpPr/>
              <p:nvPr/>
            </p:nvSpPr>
            <p:spPr>
              <a:xfrm flipV="1">
                <a:off x="4941134" y="811245"/>
                <a:ext cx="3737028" cy="617034"/>
              </a:xfrm>
              <a:prstGeom prst="trapezoid">
                <a:avLst>
                  <a:gd name="adj" fmla="val 7078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sp>
            <p:nvSpPr>
              <p:cNvPr id="19" name="TextBox 18">
                <a:extLst>
                  <a:ext uri="{FF2B5EF4-FFF2-40B4-BE49-F238E27FC236}">
                    <a16:creationId xmlns:a16="http://schemas.microsoft.com/office/drawing/2014/main" id="{5C7878D2-CBFE-4CC3-AED3-B195FF20F38D}"/>
                  </a:ext>
                </a:extLst>
              </p:cNvPr>
              <p:cNvSpPr txBox="1"/>
              <p:nvPr/>
            </p:nvSpPr>
            <p:spPr>
              <a:xfrm>
                <a:off x="6412991" y="824610"/>
                <a:ext cx="988743" cy="573192"/>
              </a:xfrm>
              <a:prstGeom prst="rect">
                <a:avLst/>
              </a:prstGeom>
              <a:noFill/>
            </p:spPr>
            <p:txBody>
              <a:bodyPr wrap="square" lIns="0" tIns="0" rIns="0" bIns="0" rtlCol="0">
                <a:spAutoFit/>
              </a:bodyPr>
              <a:lstStyle/>
              <a:p>
                <a:pPr algn="ctr"/>
                <a:r>
                  <a:rPr lang="en-US" sz="400" dirty="0">
                    <a:solidFill>
                      <a:schemeClr val="bg1"/>
                    </a:solidFill>
                  </a:rPr>
                  <a:t>Community Debt</a:t>
                </a:r>
              </a:p>
            </p:txBody>
          </p:sp>
        </p:grpSp>
      </p:grpSp>
      <p:sp>
        <p:nvSpPr>
          <p:cNvPr id="21" name="Flowchart: Multidocument 20">
            <a:extLst>
              <a:ext uri="{FF2B5EF4-FFF2-40B4-BE49-F238E27FC236}">
                <a16:creationId xmlns:a16="http://schemas.microsoft.com/office/drawing/2014/main" id="{E94C91CF-007D-42F6-B14C-641B7C11737D}"/>
              </a:ext>
            </a:extLst>
          </p:cNvPr>
          <p:cNvSpPr/>
          <p:nvPr/>
        </p:nvSpPr>
        <p:spPr>
          <a:xfrm>
            <a:off x="80697" y="2374641"/>
            <a:ext cx="585010" cy="58423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 name="TextBox 21">
            <a:extLst>
              <a:ext uri="{FF2B5EF4-FFF2-40B4-BE49-F238E27FC236}">
                <a16:creationId xmlns:a16="http://schemas.microsoft.com/office/drawing/2014/main" id="{F35EFB01-0086-445A-92C8-C2BCB6139990}"/>
              </a:ext>
            </a:extLst>
          </p:cNvPr>
          <p:cNvSpPr txBox="1"/>
          <p:nvPr/>
        </p:nvSpPr>
        <p:spPr>
          <a:xfrm>
            <a:off x="102533" y="2979442"/>
            <a:ext cx="476092" cy="307777"/>
          </a:xfrm>
          <a:prstGeom prst="rect">
            <a:avLst/>
          </a:prstGeom>
          <a:noFill/>
        </p:spPr>
        <p:txBody>
          <a:bodyPr wrap="none" lIns="0" tIns="0" rIns="0" bIns="0" rtlCol="0">
            <a:spAutoFit/>
          </a:bodyPr>
          <a:lstStyle/>
          <a:p>
            <a:r>
              <a:rPr lang="en-US" sz="1000" dirty="0"/>
              <a:t>Debt </a:t>
            </a:r>
            <a:br>
              <a:rPr lang="en-US" sz="1000" dirty="0"/>
            </a:br>
            <a:r>
              <a:rPr lang="en-US" sz="1000" dirty="0"/>
              <a:t>Register</a:t>
            </a:r>
          </a:p>
        </p:txBody>
      </p:sp>
      <p:sp>
        <p:nvSpPr>
          <p:cNvPr id="23" name="Flowchart: Multidocument 22">
            <a:extLst>
              <a:ext uri="{FF2B5EF4-FFF2-40B4-BE49-F238E27FC236}">
                <a16:creationId xmlns:a16="http://schemas.microsoft.com/office/drawing/2014/main" id="{3ED6CF68-147D-4496-AC60-63CD4C172E77}"/>
              </a:ext>
            </a:extLst>
          </p:cNvPr>
          <p:cNvSpPr/>
          <p:nvPr/>
        </p:nvSpPr>
        <p:spPr>
          <a:xfrm>
            <a:off x="82712" y="1440414"/>
            <a:ext cx="585010" cy="584239"/>
          </a:xfrm>
          <a:prstGeom prst="flowChartMultidocumen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4" name="TextBox 23">
            <a:extLst>
              <a:ext uri="{FF2B5EF4-FFF2-40B4-BE49-F238E27FC236}">
                <a16:creationId xmlns:a16="http://schemas.microsoft.com/office/drawing/2014/main" id="{11424CE0-FFE6-46A5-BF5A-78C8CF79CCEC}"/>
              </a:ext>
            </a:extLst>
          </p:cNvPr>
          <p:cNvSpPr txBox="1"/>
          <p:nvPr/>
        </p:nvSpPr>
        <p:spPr>
          <a:xfrm>
            <a:off x="104548" y="2045215"/>
            <a:ext cx="285335" cy="307777"/>
          </a:xfrm>
          <a:prstGeom prst="rect">
            <a:avLst/>
          </a:prstGeom>
          <a:noFill/>
        </p:spPr>
        <p:txBody>
          <a:bodyPr wrap="none" lIns="0" tIns="0" rIns="0" bIns="0" rtlCol="0">
            <a:spAutoFit/>
          </a:bodyPr>
          <a:lstStyle/>
          <a:p>
            <a:r>
              <a:rPr lang="en-US" sz="1000" dirty="0"/>
              <a:t>Risk </a:t>
            </a:r>
            <a:br>
              <a:rPr lang="en-US" sz="1000" dirty="0"/>
            </a:br>
            <a:r>
              <a:rPr lang="en-US" sz="1000" dirty="0"/>
              <a:t>Log</a:t>
            </a:r>
          </a:p>
        </p:txBody>
      </p:sp>
      <p:cxnSp>
        <p:nvCxnSpPr>
          <p:cNvPr id="25" name="Straight Arrow Connector 24">
            <a:extLst>
              <a:ext uri="{FF2B5EF4-FFF2-40B4-BE49-F238E27FC236}">
                <a16:creationId xmlns:a16="http://schemas.microsoft.com/office/drawing/2014/main" id="{3E2BCE91-D575-408A-8304-786584AF2DC3}"/>
              </a:ext>
            </a:extLst>
          </p:cNvPr>
          <p:cNvCxnSpPr/>
          <p:nvPr/>
        </p:nvCxnSpPr>
        <p:spPr>
          <a:xfrm>
            <a:off x="601829" y="1917379"/>
            <a:ext cx="0" cy="45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Multidocument 25">
            <a:extLst>
              <a:ext uri="{FF2B5EF4-FFF2-40B4-BE49-F238E27FC236}">
                <a16:creationId xmlns:a16="http://schemas.microsoft.com/office/drawing/2014/main" id="{1264B245-8492-4CE2-A627-822FC9CFB006}"/>
              </a:ext>
            </a:extLst>
          </p:cNvPr>
          <p:cNvSpPr/>
          <p:nvPr/>
        </p:nvSpPr>
        <p:spPr>
          <a:xfrm>
            <a:off x="87930" y="3308868"/>
            <a:ext cx="585010" cy="584239"/>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p>
        </p:txBody>
      </p:sp>
      <p:sp>
        <p:nvSpPr>
          <p:cNvPr id="27" name="TextBox 26">
            <a:extLst>
              <a:ext uri="{FF2B5EF4-FFF2-40B4-BE49-F238E27FC236}">
                <a16:creationId xmlns:a16="http://schemas.microsoft.com/office/drawing/2014/main" id="{FDCBB362-EA1E-41DA-B203-B4059D174B9C}"/>
              </a:ext>
            </a:extLst>
          </p:cNvPr>
          <p:cNvSpPr txBox="1"/>
          <p:nvPr/>
        </p:nvSpPr>
        <p:spPr>
          <a:xfrm>
            <a:off x="109765" y="3913669"/>
            <a:ext cx="453650" cy="461665"/>
          </a:xfrm>
          <a:prstGeom prst="rect">
            <a:avLst/>
          </a:prstGeom>
          <a:noFill/>
        </p:spPr>
        <p:txBody>
          <a:bodyPr wrap="none" lIns="0" tIns="0" rIns="0" bIns="0" rtlCol="0">
            <a:spAutoFit/>
          </a:bodyPr>
          <a:lstStyle/>
          <a:p>
            <a:r>
              <a:rPr lang="en-US" sz="1000" dirty="0"/>
              <a:t>Team </a:t>
            </a:r>
            <a:br>
              <a:rPr lang="en-US" sz="1000" dirty="0"/>
            </a:br>
            <a:r>
              <a:rPr lang="en-US" sz="1000" dirty="0"/>
              <a:t>Story </a:t>
            </a:r>
            <a:br>
              <a:rPr lang="en-US" sz="1000" dirty="0"/>
            </a:br>
            <a:r>
              <a:rPr lang="en-US" sz="1000" dirty="0"/>
              <a:t>Backlog</a:t>
            </a:r>
          </a:p>
        </p:txBody>
      </p:sp>
      <p:cxnSp>
        <p:nvCxnSpPr>
          <p:cNvPr id="28" name="Straight Arrow Connector 27">
            <a:extLst>
              <a:ext uri="{FF2B5EF4-FFF2-40B4-BE49-F238E27FC236}">
                <a16:creationId xmlns:a16="http://schemas.microsoft.com/office/drawing/2014/main" id="{6B694A8F-4F67-492F-A56F-67185850ECB7}"/>
              </a:ext>
            </a:extLst>
          </p:cNvPr>
          <p:cNvCxnSpPr/>
          <p:nvPr/>
        </p:nvCxnSpPr>
        <p:spPr>
          <a:xfrm>
            <a:off x="601829" y="2853613"/>
            <a:ext cx="0" cy="457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 name="Slide Number Placeholder 4">
            <a:extLst>
              <a:ext uri="{FF2B5EF4-FFF2-40B4-BE49-F238E27FC236}">
                <a16:creationId xmlns:a16="http://schemas.microsoft.com/office/drawing/2014/main" id="{4DBEF7DC-EE3A-4B02-A442-FC81191C8D98}"/>
              </a:ext>
            </a:extLst>
          </p:cNvPr>
          <p:cNvSpPr>
            <a:spLocks noGrp="1"/>
          </p:cNvSpPr>
          <p:nvPr>
            <p:ph type="sldNum" sz="quarter" idx="12"/>
          </p:nvPr>
        </p:nvSpPr>
        <p:spPr/>
        <p:txBody>
          <a:bodyPr/>
          <a:lstStyle/>
          <a:p>
            <a:fld id="{14F1411D-0280-154F-AEAC-4C20B7AA46B2}" type="slidenum">
              <a:rPr lang="nl-NL" smtClean="0"/>
              <a:t>42</a:t>
            </a:fld>
            <a:endParaRPr lang="nl-NL"/>
          </a:p>
        </p:txBody>
      </p:sp>
    </p:spTree>
    <p:extLst>
      <p:ext uri="{BB962C8B-B14F-4D97-AF65-F5344CB8AC3E}">
        <p14:creationId xmlns:p14="http://schemas.microsoft.com/office/powerpoint/2010/main" val="3702610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2" grpId="0"/>
      <p:bldP spid="23" grpId="0" animBg="1"/>
      <p:bldP spid="24" grpId="0"/>
      <p:bldP spid="26" grpId="0" animBg="1"/>
      <p:bldP spid="2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C19D-FBF2-4A2A-9C60-1340EBF4F641}"/>
              </a:ext>
            </a:extLst>
          </p:cNvPr>
          <p:cNvSpPr>
            <a:spLocks noGrp="1"/>
          </p:cNvSpPr>
          <p:nvPr>
            <p:ph type="title"/>
          </p:nvPr>
        </p:nvSpPr>
        <p:spPr/>
        <p:txBody>
          <a:bodyPr/>
          <a:lstStyle/>
          <a:p>
            <a:r>
              <a:rPr lang="en-US" i="1" dirty="0"/>
              <a:t>Prevent</a:t>
            </a:r>
            <a:r>
              <a:rPr lang="en-US" dirty="0"/>
              <a:t> or at least </a:t>
            </a:r>
            <a:r>
              <a:rPr lang="en-US" i="1" dirty="0"/>
              <a:t>Manage</a:t>
            </a:r>
            <a:r>
              <a:rPr lang="en-US" dirty="0"/>
              <a:t> Tech Debt</a:t>
            </a:r>
          </a:p>
        </p:txBody>
      </p:sp>
      <p:sp>
        <p:nvSpPr>
          <p:cNvPr id="3" name="Content Placeholder 2">
            <a:extLst>
              <a:ext uri="{FF2B5EF4-FFF2-40B4-BE49-F238E27FC236}">
                <a16:creationId xmlns:a16="http://schemas.microsoft.com/office/drawing/2014/main" id="{62E06F8C-7FE8-479E-B174-0D2644B02563}"/>
              </a:ext>
            </a:extLst>
          </p:cNvPr>
          <p:cNvSpPr>
            <a:spLocks noGrp="1"/>
          </p:cNvSpPr>
          <p:nvPr>
            <p:ph idx="1"/>
          </p:nvPr>
        </p:nvSpPr>
        <p:spPr>
          <a:xfrm>
            <a:off x="720003" y="881294"/>
            <a:ext cx="7486151" cy="3780000"/>
          </a:xfrm>
        </p:spPr>
        <p:txBody>
          <a:bodyPr/>
          <a:lstStyle/>
          <a:p>
            <a:r>
              <a:rPr lang="en-US" dirty="0"/>
              <a:t>Design Principles &amp; Reference Architecture</a:t>
            </a:r>
          </a:p>
          <a:p>
            <a:r>
              <a:rPr lang="en-US" dirty="0"/>
              <a:t>Reusable Building Blocks</a:t>
            </a:r>
          </a:p>
          <a:p>
            <a:r>
              <a:rPr lang="en-US" dirty="0"/>
              <a:t>Architecture Design Decisions</a:t>
            </a:r>
            <a:endParaRPr lang="en-US" i="1" dirty="0"/>
          </a:p>
          <a:p>
            <a:pPr lvl="1"/>
            <a:r>
              <a:rPr lang="en-US" dirty="0"/>
              <a:t>identify/define</a:t>
            </a:r>
          </a:p>
          <a:p>
            <a:pPr lvl="1"/>
            <a:r>
              <a:rPr lang="en-US" dirty="0"/>
              <a:t>process for deciding</a:t>
            </a:r>
          </a:p>
          <a:p>
            <a:pPr lvl="2"/>
            <a:r>
              <a:rPr lang="en-US" dirty="0"/>
              <a:t>prototype</a:t>
            </a:r>
          </a:p>
          <a:p>
            <a:pPr lvl="1"/>
            <a:r>
              <a:rPr lang="en-US" dirty="0"/>
              <a:t>record</a:t>
            </a:r>
          </a:p>
          <a:p>
            <a:r>
              <a:rPr lang="en-US" dirty="0"/>
              <a:t>Application and Feature Portfolio Management  </a:t>
            </a:r>
            <a:br>
              <a:rPr lang="en-US" dirty="0"/>
            </a:br>
            <a:r>
              <a:rPr lang="en-US" dirty="0"/>
              <a:t>&amp; Technical Life Cycle Management</a:t>
            </a:r>
          </a:p>
          <a:p>
            <a:pPr lvl="1"/>
            <a:r>
              <a:rPr lang="en-US" dirty="0"/>
              <a:t>usage and state =&gt; risk</a:t>
            </a:r>
          </a:p>
          <a:p>
            <a:pPr lvl="1"/>
            <a:r>
              <a:rPr lang="en-US" dirty="0"/>
              <a:t>effort to upgrade or replace</a:t>
            </a:r>
          </a:p>
          <a:p>
            <a:r>
              <a:rPr lang="en-US" dirty="0"/>
              <a:t>Team Process: </a:t>
            </a:r>
          </a:p>
          <a:p>
            <a:pPr lvl="1"/>
            <a:r>
              <a:rPr lang="en-US" dirty="0"/>
              <a:t>Definition of Ready – include solution design (how &amp; non functionals)</a:t>
            </a:r>
          </a:p>
          <a:p>
            <a:pPr lvl="1"/>
            <a:r>
              <a:rPr lang="en-US" dirty="0"/>
              <a:t>Definition of Done</a:t>
            </a:r>
          </a:p>
          <a:p>
            <a:pPr lvl="1"/>
            <a:r>
              <a:rPr lang="en-US" dirty="0"/>
              <a:t>Peer Review</a:t>
            </a:r>
          </a:p>
        </p:txBody>
      </p:sp>
      <p:sp>
        <p:nvSpPr>
          <p:cNvPr id="4" name="Footer Placeholder 3">
            <a:extLst>
              <a:ext uri="{FF2B5EF4-FFF2-40B4-BE49-F238E27FC236}">
                <a16:creationId xmlns:a16="http://schemas.microsoft.com/office/drawing/2014/main" id="{A3A89897-D834-457F-99E5-13D9DC95FB77}"/>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5" name="Picture 2" descr="A screenshot of the design principles.">
            <a:extLst>
              <a:ext uri="{FF2B5EF4-FFF2-40B4-BE49-F238E27FC236}">
                <a16:creationId xmlns:a16="http://schemas.microsoft.com/office/drawing/2014/main" id="{95949D3D-81B8-41D4-A50E-2A1732BA1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645" y="215692"/>
            <a:ext cx="3623431" cy="2832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AD1A08-0193-4DCC-94DB-F64EA0E5E6B7}"/>
              </a:ext>
            </a:extLst>
          </p:cNvPr>
          <p:cNvSpPr txBox="1"/>
          <p:nvPr/>
        </p:nvSpPr>
        <p:spPr>
          <a:xfrm>
            <a:off x="6166046" y="3062656"/>
            <a:ext cx="2685030" cy="161583"/>
          </a:xfrm>
          <a:prstGeom prst="rect">
            <a:avLst/>
          </a:prstGeom>
          <a:noFill/>
        </p:spPr>
        <p:txBody>
          <a:bodyPr wrap="none" lIns="0" tIns="0" rIns="0" bIns="0" rtlCol="0">
            <a:spAutoFit/>
          </a:bodyPr>
          <a:lstStyle/>
          <a:p>
            <a:r>
              <a:rPr lang="en-US" sz="1050" i="1" dirty="0"/>
              <a:t>source: Oracle Cloud Reference Architecture</a:t>
            </a:r>
          </a:p>
        </p:txBody>
      </p:sp>
      <p:sp>
        <p:nvSpPr>
          <p:cNvPr id="7" name="Slide Number Placeholder 6">
            <a:extLst>
              <a:ext uri="{FF2B5EF4-FFF2-40B4-BE49-F238E27FC236}">
                <a16:creationId xmlns:a16="http://schemas.microsoft.com/office/drawing/2014/main" id="{2E7D7B89-5C38-49C8-8D4D-BB5EEFCE1F7B}"/>
              </a:ext>
            </a:extLst>
          </p:cNvPr>
          <p:cNvSpPr>
            <a:spLocks noGrp="1"/>
          </p:cNvSpPr>
          <p:nvPr>
            <p:ph type="sldNum" sz="quarter" idx="12"/>
          </p:nvPr>
        </p:nvSpPr>
        <p:spPr/>
        <p:txBody>
          <a:bodyPr/>
          <a:lstStyle/>
          <a:p>
            <a:fld id="{14F1411D-0280-154F-AEAC-4C20B7AA46B2}" type="slidenum">
              <a:rPr lang="nl-NL" smtClean="0"/>
              <a:t>43</a:t>
            </a:fld>
            <a:endParaRPr lang="nl-NL"/>
          </a:p>
        </p:txBody>
      </p:sp>
    </p:spTree>
    <p:extLst>
      <p:ext uri="{BB962C8B-B14F-4D97-AF65-F5344CB8AC3E}">
        <p14:creationId xmlns:p14="http://schemas.microsoft.com/office/powerpoint/2010/main" val="282557114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8A4751-4584-4646-A6D3-3105D7E1DFD7}"/>
              </a:ext>
            </a:extLst>
          </p:cNvPr>
          <p:cNvSpPr>
            <a:spLocks noGrp="1"/>
          </p:cNvSpPr>
          <p:nvPr>
            <p:ph type="title"/>
          </p:nvPr>
        </p:nvSpPr>
        <p:spPr>
          <a:xfrm>
            <a:off x="720000" y="288000"/>
            <a:ext cx="6623999" cy="503999"/>
          </a:xfrm>
        </p:spPr>
        <p:txBody>
          <a:bodyPr anchor="ctr">
            <a:normAutofit/>
          </a:bodyPr>
          <a:lstStyle/>
          <a:p>
            <a:r>
              <a:rPr lang="en-US" dirty="0"/>
              <a:t>Team </a:t>
            </a:r>
          </a:p>
        </p:txBody>
      </p:sp>
      <p:sp>
        <p:nvSpPr>
          <p:cNvPr id="71" name="Content Placeholder 2">
            <a:extLst>
              <a:ext uri="{FF2B5EF4-FFF2-40B4-BE49-F238E27FC236}">
                <a16:creationId xmlns:a16="http://schemas.microsoft.com/office/drawing/2014/main" id="{D4D9E4ED-BAAA-40C6-AA6F-2DFE9F5364DF}"/>
              </a:ext>
            </a:extLst>
          </p:cNvPr>
          <p:cNvSpPr>
            <a:spLocks noGrp="1"/>
          </p:cNvSpPr>
          <p:nvPr>
            <p:ph idx="1"/>
          </p:nvPr>
        </p:nvSpPr>
        <p:spPr>
          <a:xfrm>
            <a:off x="297180" y="900001"/>
            <a:ext cx="4166820" cy="3401999"/>
          </a:xfrm>
        </p:spPr>
        <p:txBody>
          <a:bodyPr/>
          <a:lstStyle/>
          <a:p>
            <a:r>
              <a:rPr lang="en-US" sz="1400" dirty="0"/>
              <a:t>That story is in Janet’s area</a:t>
            </a:r>
          </a:p>
          <a:p>
            <a:r>
              <a:rPr lang="en-US" sz="1400" dirty="0"/>
              <a:t>Sorry, Tom is on leave so we cannot work on X right now</a:t>
            </a:r>
          </a:p>
          <a:p>
            <a:r>
              <a:rPr lang="en-US" sz="1400" dirty="0"/>
              <a:t>Our tester is working on running all automated tests</a:t>
            </a:r>
          </a:p>
          <a:p>
            <a:r>
              <a:rPr lang="en-US" sz="1400" dirty="0"/>
              <a:t>Ellen is the only one on our team who can work on the Python components</a:t>
            </a:r>
          </a:p>
          <a:p>
            <a:r>
              <a:rPr lang="en-US" sz="1400" dirty="0"/>
              <a:t>Thomas knows how the CI/CD pipelines work </a:t>
            </a:r>
          </a:p>
          <a:p>
            <a:r>
              <a:rPr lang="en-US" sz="1400" dirty="0"/>
              <a:t>I am not sure what business feature Sophie is working on this sprint</a:t>
            </a:r>
          </a:p>
          <a:p>
            <a:r>
              <a:rPr lang="en-US" sz="1400" dirty="0"/>
              <a:t>Bob built it, he knows how to demo it</a:t>
            </a:r>
          </a:p>
          <a:p>
            <a:r>
              <a:rPr lang="en-US" sz="1400" i="1" dirty="0"/>
              <a:t>This [one year] old code is hard to maintain because the person who built it has left the team</a:t>
            </a:r>
          </a:p>
        </p:txBody>
      </p:sp>
      <p:sp>
        <p:nvSpPr>
          <p:cNvPr id="73" name="Footer Placeholder 3">
            <a:extLst>
              <a:ext uri="{FF2B5EF4-FFF2-40B4-BE49-F238E27FC236}">
                <a16:creationId xmlns:a16="http://schemas.microsoft.com/office/drawing/2014/main" id="{29E551CB-711E-46FD-A044-D86E061C16B2}"/>
              </a:ext>
            </a:extLst>
          </p:cNvPr>
          <p:cNvSpPr>
            <a:spLocks noGrp="1"/>
          </p:cNvSpPr>
          <p:nvPr>
            <p:ph type="ftr" sz="quarter" idx="11"/>
          </p:nvPr>
        </p:nvSpPr>
        <p:spPr>
          <a:xfrm>
            <a:off x="4968000" y="5004000"/>
            <a:ext cx="3240000" cy="108000"/>
          </a:xfrm>
        </p:spPr>
        <p:txBody>
          <a:bodyPr/>
          <a:lstStyle/>
          <a:p>
            <a:pPr>
              <a:spcAft>
                <a:spcPts val="600"/>
              </a:spcAft>
            </a:pPr>
            <a:r>
              <a:rPr lang="en-US"/>
              <a:t>Software Engineering as the Next Level Up from Programming | APAC GB Tour 2021</a:t>
            </a:r>
            <a:endParaRPr lang="nl-NL"/>
          </a:p>
        </p:txBody>
      </p:sp>
      <p:pic>
        <p:nvPicPr>
          <p:cNvPr id="12290" name="Picture 2" descr="Dysfunctional team – the nemesis of your profit">
            <a:extLst>
              <a:ext uri="{FF2B5EF4-FFF2-40B4-BE49-F238E27FC236}">
                <a16:creationId xmlns:a16="http://schemas.microsoft.com/office/drawing/2014/main" id="{2209CAA6-72E0-442E-8EE0-6F8299EF12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158751"/>
            <a:ext cx="4500000" cy="2812500"/>
          </a:xfrm>
          <a:prstGeom prst="rect">
            <a:avLst/>
          </a:prstGeom>
          <a:solidFill>
            <a:srgbClr val="FFFFFF"/>
          </a:solidFill>
        </p:spPr>
      </p:pic>
      <p:sp>
        <p:nvSpPr>
          <p:cNvPr id="4" name="Slide Number Placeholder 3">
            <a:extLst>
              <a:ext uri="{FF2B5EF4-FFF2-40B4-BE49-F238E27FC236}">
                <a16:creationId xmlns:a16="http://schemas.microsoft.com/office/drawing/2014/main" id="{F4EA5DC1-8A16-494F-AA1B-543F862CD752}"/>
              </a:ext>
            </a:extLst>
          </p:cNvPr>
          <p:cNvSpPr>
            <a:spLocks noGrp="1"/>
          </p:cNvSpPr>
          <p:nvPr>
            <p:ph type="sldNum" sz="quarter" idx="12"/>
          </p:nvPr>
        </p:nvSpPr>
        <p:spPr/>
        <p:txBody>
          <a:bodyPr/>
          <a:lstStyle/>
          <a:p>
            <a:fld id="{14F1411D-0280-154F-AEAC-4C20B7AA46B2}" type="slidenum">
              <a:rPr lang="nl-NL" smtClean="0"/>
              <a:t>44</a:t>
            </a:fld>
            <a:endParaRPr lang="nl-NL"/>
          </a:p>
        </p:txBody>
      </p:sp>
    </p:spTree>
    <p:extLst>
      <p:ext uri="{BB962C8B-B14F-4D97-AF65-F5344CB8AC3E}">
        <p14:creationId xmlns:p14="http://schemas.microsoft.com/office/powerpoint/2010/main" val="1614406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9224DF1-E0C5-4A84-A7CF-637C392E6DE9}"/>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6" name="Title 5">
            <a:extLst>
              <a:ext uri="{FF2B5EF4-FFF2-40B4-BE49-F238E27FC236}">
                <a16:creationId xmlns:a16="http://schemas.microsoft.com/office/drawing/2014/main" id="{81ADD7F4-4391-4CCE-B23C-E63D75BD086F}"/>
              </a:ext>
            </a:extLst>
          </p:cNvPr>
          <p:cNvSpPr>
            <a:spLocks noGrp="1"/>
          </p:cNvSpPr>
          <p:nvPr>
            <p:ph type="title"/>
          </p:nvPr>
        </p:nvSpPr>
        <p:spPr>
          <a:xfrm>
            <a:off x="719999" y="288000"/>
            <a:ext cx="6624000" cy="504000"/>
          </a:xfrm>
        </p:spPr>
        <p:txBody>
          <a:bodyPr anchor="ctr">
            <a:normAutofit/>
          </a:bodyPr>
          <a:lstStyle/>
          <a:p>
            <a:r>
              <a:rPr lang="en-US" dirty="0"/>
              <a:t>Metamorphosis – the miracle of the </a:t>
            </a:r>
            <a:r>
              <a:rPr lang="en-US" sz="2400" dirty="0"/>
              <a:t>PR</a:t>
            </a:r>
            <a:endParaRPr lang="en-US" dirty="0"/>
          </a:p>
        </p:txBody>
      </p:sp>
      <p:pic>
        <p:nvPicPr>
          <p:cNvPr id="32770" name="Picture 2" descr="Samenwerken centraal in Strategisch Plan WUR | Agro&amp;Chemie">
            <a:extLst>
              <a:ext uri="{FF2B5EF4-FFF2-40B4-BE49-F238E27FC236}">
                <a16:creationId xmlns:a16="http://schemas.microsoft.com/office/drawing/2014/main" id="{507AD7AF-6317-426D-8E4E-910D02727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77" b="17616"/>
          <a:stretch/>
        </p:blipFill>
        <p:spPr bwMode="auto">
          <a:xfrm>
            <a:off x="20" y="810001"/>
            <a:ext cx="9143980" cy="3510000"/>
          </a:xfrm>
          <a:prstGeom prst="rect">
            <a:avLst/>
          </a:prstGeom>
          <a:solidFill>
            <a:srgbClr val="FFFFFF"/>
          </a:solidFill>
        </p:spPr>
      </p:pic>
      <p:sp>
        <p:nvSpPr>
          <p:cNvPr id="3" name="Slide Number Placeholder 2">
            <a:extLst>
              <a:ext uri="{FF2B5EF4-FFF2-40B4-BE49-F238E27FC236}">
                <a16:creationId xmlns:a16="http://schemas.microsoft.com/office/drawing/2014/main" id="{2525C507-7D7F-4ECA-9648-8C3C7F83E4E3}"/>
              </a:ext>
            </a:extLst>
          </p:cNvPr>
          <p:cNvSpPr>
            <a:spLocks noGrp="1"/>
          </p:cNvSpPr>
          <p:nvPr>
            <p:ph type="sldNum" sz="quarter" idx="12"/>
          </p:nvPr>
        </p:nvSpPr>
        <p:spPr/>
        <p:txBody>
          <a:bodyPr/>
          <a:lstStyle/>
          <a:p>
            <a:fld id="{14F1411D-0280-154F-AEAC-4C20B7AA46B2}" type="slidenum">
              <a:rPr lang="nl-NL" smtClean="0"/>
              <a:t>45</a:t>
            </a:fld>
            <a:endParaRPr lang="nl-NL"/>
          </a:p>
        </p:txBody>
      </p:sp>
    </p:spTree>
    <p:extLst>
      <p:ext uri="{BB962C8B-B14F-4D97-AF65-F5344CB8AC3E}">
        <p14:creationId xmlns:p14="http://schemas.microsoft.com/office/powerpoint/2010/main" val="27451808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2629D7FC-4764-4A9C-B3A1-11B519C6CFD6}"/>
              </a:ext>
            </a:extLst>
          </p:cNvPr>
          <p:cNvSpPr/>
          <p:nvPr/>
        </p:nvSpPr>
        <p:spPr>
          <a:xfrm>
            <a:off x="5399005" y="1548000"/>
            <a:ext cx="3024000" cy="3024000"/>
          </a:xfrm>
          <a:prstGeom prst="rect">
            <a:avLst/>
          </a:prstGeom>
          <a:solidFill>
            <a:schemeClr val="tx2"/>
          </a:solidFill>
        </p:spPr>
        <p:txBody>
          <a:bodyPr vert="horz" lIns="90000" tIns="90000" rIns="72000" bIns="72000" rtlCol="0" anchor="t" anchorCtr="0">
            <a:normAutofit/>
          </a:bodyPr>
          <a:lstStyle/>
          <a:p>
            <a:pPr>
              <a:lnSpc>
                <a:spcPct val="85000"/>
              </a:lnSpc>
              <a:spcAft>
                <a:spcPts val="600"/>
              </a:spcAft>
            </a:pPr>
            <a:r>
              <a:rPr lang="en-US" sz="2800" b="1" kern="1200" dirty="0">
                <a:solidFill>
                  <a:schemeClr val="bg1"/>
                </a:solidFill>
                <a:latin typeface="+mn-lt"/>
                <a:ea typeface="+mn-ea"/>
                <a:cs typeface="+mn-cs"/>
              </a:rPr>
              <a:t>PR</a:t>
            </a:r>
          </a:p>
          <a:p>
            <a:pPr>
              <a:lnSpc>
                <a:spcPct val="85000"/>
              </a:lnSpc>
              <a:spcAft>
                <a:spcPts val="600"/>
              </a:spcAft>
            </a:pPr>
            <a:r>
              <a:rPr lang="en-US" sz="2800" b="1" kern="1200" dirty="0">
                <a:solidFill>
                  <a:schemeClr val="bg1"/>
                </a:solidFill>
                <a:latin typeface="+mn-lt"/>
                <a:ea typeface="+mn-ea"/>
                <a:cs typeface="+mn-cs"/>
              </a:rPr>
              <a:t>	Pull </a:t>
            </a:r>
            <a:r>
              <a:rPr lang="en-US" sz="2800" b="1" dirty="0">
                <a:solidFill>
                  <a:schemeClr val="bg1"/>
                </a:solidFill>
              </a:rPr>
              <a:t>R</a:t>
            </a:r>
            <a:r>
              <a:rPr lang="en-US" sz="2800" b="1" kern="1200" dirty="0">
                <a:solidFill>
                  <a:schemeClr val="bg1"/>
                </a:solidFill>
                <a:latin typeface="+mn-lt"/>
                <a:ea typeface="+mn-ea"/>
                <a:cs typeface="+mn-cs"/>
              </a:rPr>
              <a:t>equest</a:t>
            </a:r>
          </a:p>
          <a:p>
            <a:pPr>
              <a:lnSpc>
                <a:spcPct val="85000"/>
              </a:lnSpc>
              <a:spcAft>
                <a:spcPts val="600"/>
              </a:spcAft>
            </a:pPr>
            <a:r>
              <a:rPr lang="en-US" sz="2800" b="1" kern="1200" dirty="0">
                <a:solidFill>
                  <a:schemeClr val="bg1"/>
                </a:solidFill>
                <a:latin typeface="+mn-lt"/>
                <a:ea typeface="+mn-ea"/>
                <a:cs typeface="+mn-cs"/>
              </a:rPr>
              <a:t>	Peer Review</a:t>
            </a:r>
          </a:p>
          <a:p>
            <a:pPr>
              <a:lnSpc>
                <a:spcPct val="85000"/>
              </a:lnSpc>
              <a:spcAft>
                <a:spcPts val="600"/>
              </a:spcAft>
            </a:pPr>
            <a:r>
              <a:rPr lang="en-US" sz="2800" b="1" kern="1200" dirty="0">
                <a:solidFill>
                  <a:schemeClr val="bg1"/>
                </a:solidFill>
                <a:latin typeface="+mn-lt"/>
                <a:ea typeface="+mn-ea"/>
                <a:cs typeface="+mn-cs"/>
              </a:rPr>
              <a:t>	Production 	Ready</a:t>
            </a:r>
          </a:p>
        </p:txBody>
      </p:sp>
      <p:sp>
        <p:nvSpPr>
          <p:cNvPr id="6" name="Title 5">
            <a:extLst>
              <a:ext uri="{FF2B5EF4-FFF2-40B4-BE49-F238E27FC236}">
                <a16:creationId xmlns:a16="http://schemas.microsoft.com/office/drawing/2014/main" id="{81ADD7F4-4391-4CCE-B23C-E63D75BD086F}"/>
              </a:ext>
            </a:extLst>
          </p:cNvPr>
          <p:cNvSpPr>
            <a:spLocks noGrp="1"/>
          </p:cNvSpPr>
          <p:nvPr>
            <p:ph type="title"/>
          </p:nvPr>
        </p:nvSpPr>
        <p:spPr>
          <a:xfrm>
            <a:off x="719999" y="288000"/>
            <a:ext cx="6624000" cy="504000"/>
          </a:xfrm>
        </p:spPr>
        <p:txBody>
          <a:bodyPr vert="horz" lIns="0" tIns="0" rIns="0" bIns="0" rtlCol="0" anchor="ctr" anchorCtr="0">
            <a:normAutofit/>
          </a:bodyPr>
          <a:lstStyle/>
          <a:p>
            <a:r>
              <a:rPr lang="en-US" dirty="0"/>
              <a:t>Metamorphosis – the miracle of the PR</a:t>
            </a:r>
          </a:p>
        </p:txBody>
      </p:sp>
      <p:pic>
        <p:nvPicPr>
          <p:cNvPr id="32770" name="Picture 2" descr="Samenwerken centraal in Strategisch Plan WUR | Agro&amp;Chemie">
            <a:extLst>
              <a:ext uri="{FF2B5EF4-FFF2-40B4-BE49-F238E27FC236}">
                <a16:creationId xmlns:a16="http://schemas.microsoft.com/office/drawing/2014/main" id="{507AD7AF-6317-426D-8E4E-910D02727C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877" b="17616"/>
          <a:stretch/>
        </p:blipFill>
        <p:spPr bwMode="auto">
          <a:xfrm>
            <a:off x="720003" y="1969226"/>
            <a:ext cx="4464000" cy="171354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9224DF1-E0C5-4A84-A7CF-637C392E6DE9}"/>
              </a:ext>
            </a:extLst>
          </p:cNvPr>
          <p:cNvSpPr>
            <a:spLocks noGrp="1"/>
          </p:cNvSpPr>
          <p:nvPr>
            <p:ph type="ftr" sz="quarter" idx="11"/>
          </p:nvPr>
        </p:nvSpPr>
        <p:spPr>
          <a:xfrm>
            <a:off x="4968000" y="5004000"/>
            <a:ext cx="3240000" cy="108000"/>
          </a:xfrm>
        </p:spPr>
        <p:txBody>
          <a:bodyPr vert="horz" lIns="0" tIns="0" rIns="0" bIns="0" rtlCol="0" anchor="t" anchorCtr="0">
            <a:normAutofit/>
          </a:bodyPr>
          <a:lstStyle/>
          <a:p>
            <a:pPr>
              <a:spcAft>
                <a:spcPts val="600"/>
              </a:spcAft>
            </a:pPr>
            <a:r>
              <a:rPr lang="en-US"/>
              <a:t>Software Engineering as the Next Level Up from Programming | APAC GB Tour 2021</a:t>
            </a:r>
            <a:endParaRPr lang="nl-NL"/>
          </a:p>
        </p:txBody>
      </p:sp>
      <p:sp>
        <p:nvSpPr>
          <p:cNvPr id="71" name="Subtitle 5">
            <a:extLst>
              <a:ext uri="{FF2B5EF4-FFF2-40B4-BE49-F238E27FC236}">
                <a16:creationId xmlns:a16="http://schemas.microsoft.com/office/drawing/2014/main" id="{CAE76238-D1C0-40A7-BD85-5B7A0D673417}"/>
              </a:ext>
            </a:extLst>
          </p:cNvPr>
          <p:cNvSpPr>
            <a:spLocks noGrp="1"/>
          </p:cNvSpPr>
          <p:nvPr>
            <p:ph type="subTitle" idx="13"/>
          </p:nvPr>
        </p:nvSpPr>
        <p:spPr>
          <a:xfrm>
            <a:off x="5490000" y="4157999"/>
            <a:ext cx="2880000" cy="322017"/>
          </a:xfrm>
        </p:spPr>
        <p:txBody>
          <a:bodyPr/>
          <a:lstStyle/>
          <a:p>
            <a:endParaRPr lang="en-US" dirty="0"/>
          </a:p>
        </p:txBody>
      </p:sp>
      <p:sp>
        <p:nvSpPr>
          <p:cNvPr id="5" name="Slide Number Placeholder 4">
            <a:extLst>
              <a:ext uri="{FF2B5EF4-FFF2-40B4-BE49-F238E27FC236}">
                <a16:creationId xmlns:a16="http://schemas.microsoft.com/office/drawing/2014/main" id="{67076CE2-4B32-4366-9D86-DFB8B6D4417A}"/>
              </a:ext>
            </a:extLst>
          </p:cNvPr>
          <p:cNvSpPr>
            <a:spLocks noGrp="1"/>
          </p:cNvSpPr>
          <p:nvPr>
            <p:ph type="sldNum" sz="quarter" idx="12"/>
          </p:nvPr>
        </p:nvSpPr>
        <p:spPr/>
        <p:txBody>
          <a:bodyPr/>
          <a:lstStyle/>
          <a:p>
            <a:fld id="{14F1411D-0280-154F-AEAC-4C20B7AA46B2}" type="slidenum">
              <a:rPr lang="nl-NL" smtClean="0"/>
              <a:t>46</a:t>
            </a:fld>
            <a:endParaRPr lang="nl-NL"/>
          </a:p>
        </p:txBody>
      </p:sp>
    </p:spTree>
    <p:extLst>
      <p:ext uri="{BB962C8B-B14F-4D97-AF65-F5344CB8AC3E}">
        <p14:creationId xmlns:p14="http://schemas.microsoft.com/office/powerpoint/2010/main" val="39478988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3511-8B02-4938-9E65-C4AA59944EBC}"/>
              </a:ext>
            </a:extLst>
          </p:cNvPr>
          <p:cNvSpPr>
            <a:spLocks noGrp="1"/>
          </p:cNvSpPr>
          <p:nvPr>
            <p:ph type="title"/>
          </p:nvPr>
        </p:nvSpPr>
        <p:spPr/>
        <p:txBody>
          <a:bodyPr/>
          <a:lstStyle/>
          <a:p>
            <a:r>
              <a:rPr lang="en-US" dirty="0"/>
              <a:t>Pull Request == Please Review ?! </a:t>
            </a:r>
          </a:p>
        </p:txBody>
      </p:sp>
      <p:sp>
        <p:nvSpPr>
          <p:cNvPr id="4" name="Footer Placeholder 3">
            <a:extLst>
              <a:ext uri="{FF2B5EF4-FFF2-40B4-BE49-F238E27FC236}">
                <a16:creationId xmlns:a16="http://schemas.microsoft.com/office/drawing/2014/main" id="{6F6B7218-3E5D-4BA2-9063-8D58275D1A2D}"/>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5" name="Content Placeholder 30" descr="Group">
            <a:extLst>
              <a:ext uri="{FF2B5EF4-FFF2-40B4-BE49-F238E27FC236}">
                <a16:creationId xmlns:a16="http://schemas.microsoft.com/office/drawing/2014/main" id="{F15A2FB4-BE25-43A3-88F8-4C18FCC43B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0341" y="1044611"/>
            <a:ext cx="449343" cy="449343"/>
          </a:xfrm>
          <a:prstGeom prst="rect">
            <a:avLst/>
          </a:prstGeom>
        </p:spPr>
      </p:pic>
      <p:sp>
        <p:nvSpPr>
          <p:cNvPr id="6" name="Rectangle 5">
            <a:extLst>
              <a:ext uri="{FF2B5EF4-FFF2-40B4-BE49-F238E27FC236}">
                <a16:creationId xmlns:a16="http://schemas.microsoft.com/office/drawing/2014/main" id="{591B4036-B1D5-4E9F-BF2A-808E8E39929D}"/>
              </a:ext>
            </a:extLst>
          </p:cNvPr>
          <p:cNvSpPr/>
          <p:nvPr/>
        </p:nvSpPr>
        <p:spPr>
          <a:xfrm>
            <a:off x="5380076" y="1376905"/>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cxnSp>
        <p:nvCxnSpPr>
          <p:cNvPr id="7" name="Straight Connector 6">
            <a:extLst>
              <a:ext uri="{FF2B5EF4-FFF2-40B4-BE49-F238E27FC236}">
                <a16:creationId xmlns:a16="http://schemas.microsoft.com/office/drawing/2014/main" id="{6CB9FA3E-DAF5-48B1-ABAB-C199ECF7941E}"/>
              </a:ext>
            </a:extLst>
          </p:cNvPr>
          <p:cNvCxnSpPr/>
          <p:nvPr/>
        </p:nvCxnSpPr>
        <p:spPr>
          <a:xfrm>
            <a:off x="4492974" y="1463682"/>
            <a:ext cx="4328160"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07CB7D-0A06-4710-9D8B-304B794B6A91}"/>
              </a:ext>
            </a:extLst>
          </p:cNvPr>
          <p:cNvSpPr txBox="1"/>
          <p:nvPr/>
        </p:nvSpPr>
        <p:spPr>
          <a:xfrm>
            <a:off x="8094035" y="1419780"/>
            <a:ext cx="777777" cy="248209"/>
          </a:xfrm>
          <a:prstGeom prst="rect">
            <a:avLst/>
          </a:prstGeom>
          <a:noFill/>
        </p:spPr>
        <p:txBody>
          <a:bodyPr wrap="none" rtlCol="0">
            <a:spAutoFit/>
          </a:bodyPr>
          <a:lstStyle/>
          <a:p>
            <a:r>
              <a:rPr lang="nl-NL" sz="1013" i="1" dirty="0"/>
              <a:t>Developer</a:t>
            </a:r>
            <a:endParaRPr lang="en-NL" sz="1013" i="1" dirty="0"/>
          </a:p>
        </p:txBody>
      </p:sp>
      <p:sp>
        <p:nvSpPr>
          <p:cNvPr id="9" name="TextBox 8">
            <a:extLst>
              <a:ext uri="{FF2B5EF4-FFF2-40B4-BE49-F238E27FC236}">
                <a16:creationId xmlns:a16="http://schemas.microsoft.com/office/drawing/2014/main" id="{68EF873D-5C22-4FD4-8934-EB2F1E1DE568}"/>
              </a:ext>
            </a:extLst>
          </p:cNvPr>
          <p:cNvSpPr txBox="1"/>
          <p:nvPr/>
        </p:nvSpPr>
        <p:spPr>
          <a:xfrm>
            <a:off x="8353721" y="1230680"/>
            <a:ext cx="518091" cy="248209"/>
          </a:xfrm>
          <a:prstGeom prst="rect">
            <a:avLst/>
          </a:prstGeom>
          <a:noFill/>
        </p:spPr>
        <p:txBody>
          <a:bodyPr wrap="none" rtlCol="0">
            <a:spAutoFit/>
          </a:bodyPr>
          <a:lstStyle/>
          <a:p>
            <a:r>
              <a:rPr lang="nl-NL" sz="1013" i="1"/>
              <a:t>Team</a:t>
            </a:r>
            <a:endParaRPr lang="en-NL" sz="1013" i="1"/>
          </a:p>
        </p:txBody>
      </p:sp>
      <p:pic>
        <p:nvPicPr>
          <p:cNvPr id="10" name="Graphic 9" descr="Person with idea">
            <a:extLst>
              <a:ext uri="{FF2B5EF4-FFF2-40B4-BE49-F238E27FC236}">
                <a16:creationId xmlns:a16="http://schemas.microsoft.com/office/drawing/2014/main" id="{4754B163-1C0A-4504-8E20-601EDF4E55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853236" y="1489096"/>
            <a:ext cx="389752" cy="389752"/>
          </a:xfrm>
          <a:prstGeom prst="rect">
            <a:avLst/>
          </a:prstGeom>
        </p:spPr>
      </p:pic>
      <p:sp>
        <p:nvSpPr>
          <p:cNvPr id="11" name="Scroll: Horizontal 10">
            <a:extLst>
              <a:ext uri="{FF2B5EF4-FFF2-40B4-BE49-F238E27FC236}">
                <a16:creationId xmlns:a16="http://schemas.microsoft.com/office/drawing/2014/main" id="{75D715E0-A531-4B38-9A33-63C3E96CFCF9}"/>
              </a:ext>
            </a:extLst>
          </p:cNvPr>
          <p:cNvSpPr/>
          <p:nvPr/>
        </p:nvSpPr>
        <p:spPr>
          <a:xfrm>
            <a:off x="3307398" y="1282436"/>
            <a:ext cx="1113503" cy="392906"/>
          </a:xfrm>
          <a:prstGeom prst="horizontalScroll">
            <a:avLst/>
          </a:prstGeom>
          <a:solidFill>
            <a:srgbClr val="92D050"/>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err="1"/>
              <a:t>DoaD</a:t>
            </a:r>
            <a:endParaRPr lang="en-US" dirty="0"/>
          </a:p>
        </p:txBody>
      </p:sp>
      <p:sp>
        <p:nvSpPr>
          <p:cNvPr id="12" name="Arrow: Up 11">
            <a:extLst>
              <a:ext uri="{FF2B5EF4-FFF2-40B4-BE49-F238E27FC236}">
                <a16:creationId xmlns:a16="http://schemas.microsoft.com/office/drawing/2014/main" id="{D0078E7D-3C29-4925-ABD0-94712C34E2DA}"/>
              </a:ext>
            </a:extLst>
          </p:cNvPr>
          <p:cNvSpPr/>
          <p:nvPr/>
        </p:nvSpPr>
        <p:spPr>
          <a:xfrm>
            <a:off x="7563700" y="1282436"/>
            <a:ext cx="265810" cy="385553"/>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15366" name="Picture 6" descr="The power of creative demonstration | America's Marketing Motivator">
            <a:extLst>
              <a:ext uri="{FF2B5EF4-FFF2-40B4-BE49-F238E27FC236}">
                <a16:creationId xmlns:a16="http://schemas.microsoft.com/office/drawing/2014/main" id="{5E23806A-DD0C-495B-BF9F-21D5A45D1FE4}"/>
              </a:ext>
            </a:extLst>
          </p:cNvPr>
          <p:cNvPicPr>
            <a:picLocks noGrp="1" noChangeAspect="1" noChangeArrowheads="1"/>
          </p:cNvPicPr>
          <p:nvPr>
            <p:ph idx="1"/>
          </p:nvPr>
        </p:nvPicPr>
        <p:blipFill>
          <a:blip r:embed="rId6">
            <a:extLst>
              <a:ext uri="{28A0092B-C50C-407E-A947-70E740481C1C}">
                <a14:useLocalDpi xmlns:a14="http://schemas.microsoft.com/office/drawing/2010/main" val="0"/>
              </a:ext>
            </a:extLst>
          </a:blip>
          <a:srcRect/>
          <a:stretch>
            <a:fillRect/>
          </a:stretch>
        </p:blipFill>
        <p:spPr bwMode="auto">
          <a:xfrm>
            <a:off x="719999" y="2389561"/>
            <a:ext cx="3521830" cy="2314662"/>
          </a:xfrm>
          <a:prstGeom prst="rect">
            <a:avLst/>
          </a:prstGeom>
          <a:noFill/>
          <a:extLst>
            <a:ext uri="{909E8E84-426E-40DD-AFC4-6F175D3DCCD1}">
              <a14:hiddenFill xmlns:a14="http://schemas.microsoft.com/office/drawing/2010/main">
                <a:solidFill>
                  <a:srgbClr val="FFFFFF"/>
                </a:solidFill>
              </a14:hiddenFill>
            </a:ext>
          </a:extLst>
        </p:spPr>
      </p:pic>
      <p:sp>
        <p:nvSpPr>
          <p:cNvPr id="15" name="Speech Bubble: Oval 14">
            <a:extLst>
              <a:ext uri="{FF2B5EF4-FFF2-40B4-BE49-F238E27FC236}">
                <a16:creationId xmlns:a16="http://schemas.microsoft.com/office/drawing/2014/main" id="{CACD3221-A085-4C58-826F-DD182C4B3A2E}"/>
              </a:ext>
            </a:extLst>
          </p:cNvPr>
          <p:cNvSpPr/>
          <p:nvPr/>
        </p:nvSpPr>
        <p:spPr>
          <a:xfrm>
            <a:off x="5189432" y="2506570"/>
            <a:ext cx="3954567" cy="1811226"/>
          </a:xfrm>
          <a:prstGeom prst="wedgeEllipseCallout">
            <a:avLst>
              <a:gd name="adj1" fmla="val -50113"/>
              <a:gd name="adj2" fmla="val 63290"/>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8DF8896-EBDC-41F0-8241-BCFC026793B4}"/>
              </a:ext>
            </a:extLst>
          </p:cNvPr>
          <p:cNvSpPr txBox="1"/>
          <p:nvPr/>
        </p:nvSpPr>
        <p:spPr>
          <a:xfrm>
            <a:off x="5695959" y="2745650"/>
            <a:ext cx="2941511" cy="1384995"/>
          </a:xfrm>
          <a:prstGeom prst="rect">
            <a:avLst/>
          </a:prstGeom>
          <a:noFill/>
        </p:spPr>
        <p:txBody>
          <a:bodyPr wrap="none" lIns="0" tIns="0" rIns="0" bIns="0" rtlCol="0">
            <a:spAutoFit/>
          </a:bodyPr>
          <a:lstStyle/>
          <a:p>
            <a:r>
              <a:rPr lang="en-US" sz="1800" dirty="0">
                <a:latin typeface="Forte" panose="03060902040502070203" pitchFamily="66" charset="0"/>
              </a:rPr>
              <a:t>Appreciate my work </a:t>
            </a:r>
            <a:br>
              <a:rPr lang="en-US" sz="1800" dirty="0">
                <a:latin typeface="Forte" panose="03060902040502070203" pitchFamily="66" charset="0"/>
              </a:rPr>
            </a:br>
            <a:r>
              <a:rPr lang="en-US" sz="1800" dirty="0">
                <a:latin typeface="Forte" panose="03060902040502070203" pitchFamily="66" charset="0"/>
              </a:rPr>
              <a:t>and learn from it</a:t>
            </a:r>
          </a:p>
          <a:p>
            <a:r>
              <a:rPr lang="en-US" sz="1800" dirty="0">
                <a:latin typeface="Forte" panose="03060902040502070203" pitchFamily="66" charset="0"/>
              </a:rPr>
              <a:t>Help me improve it</a:t>
            </a:r>
          </a:p>
          <a:p>
            <a:r>
              <a:rPr lang="en-US" sz="1800" dirty="0">
                <a:latin typeface="Forte" panose="03060902040502070203" pitchFamily="66" charset="0"/>
              </a:rPr>
              <a:t>and become a better developer</a:t>
            </a:r>
          </a:p>
          <a:p>
            <a:r>
              <a:rPr lang="en-US" sz="1800" dirty="0">
                <a:latin typeface="Forte" panose="03060902040502070203" pitchFamily="66" charset="0"/>
              </a:rPr>
              <a:t>Take co-ownership of this code</a:t>
            </a:r>
          </a:p>
        </p:txBody>
      </p:sp>
      <p:sp>
        <p:nvSpPr>
          <p:cNvPr id="13" name="Slide Number Placeholder 12">
            <a:extLst>
              <a:ext uri="{FF2B5EF4-FFF2-40B4-BE49-F238E27FC236}">
                <a16:creationId xmlns:a16="http://schemas.microsoft.com/office/drawing/2014/main" id="{111EA056-2CCC-40F4-982F-F95103B5DAF2}"/>
              </a:ext>
            </a:extLst>
          </p:cNvPr>
          <p:cNvSpPr>
            <a:spLocks noGrp="1"/>
          </p:cNvSpPr>
          <p:nvPr>
            <p:ph type="sldNum" sz="quarter" idx="12"/>
          </p:nvPr>
        </p:nvSpPr>
        <p:spPr/>
        <p:txBody>
          <a:bodyPr/>
          <a:lstStyle/>
          <a:p>
            <a:fld id="{14F1411D-0280-154F-AEAC-4C20B7AA46B2}" type="slidenum">
              <a:rPr lang="nl-NL" smtClean="0"/>
              <a:t>47</a:t>
            </a:fld>
            <a:endParaRPr lang="nl-NL"/>
          </a:p>
        </p:txBody>
      </p:sp>
    </p:spTree>
    <p:extLst>
      <p:ext uri="{BB962C8B-B14F-4D97-AF65-F5344CB8AC3E}">
        <p14:creationId xmlns:p14="http://schemas.microsoft.com/office/powerpoint/2010/main" val="3687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5366"/>
                                        </p:tgtEl>
                                        <p:attrNameLst>
                                          <p:attrName>style.visibility</p:attrName>
                                        </p:attrNameLst>
                                      </p:cBhvr>
                                      <p:to>
                                        <p:strVal val="visible"/>
                                      </p:to>
                                    </p:set>
                                    <p:animEffect transition="in" filter="fade">
                                      <p:cBhvr>
                                        <p:cTn id="21" dur="500"/>
                                        <p:tgtEl>
                                          <p:spTgt spid="1536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2" grpId="0" animBg="1"/>
      <p:bldP spid="15" grpId="0" animBg="1"/>
      <p:bldP spid="1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43511-8B02-4938-9E65-C4AA59944EBC}"/>
              </a:ext>
            </a:extLst>
          </p:cNvPr>
          <p:cNvSpPr>
            <a:spLocks noGrp="1"/>
          </p:cNvSpPr>
          <p:nvPr>
            <p:ph type="title"/>
          </p:nvPr>
        </p:nvSpPr>
        <p:spPr/>
        <p:txBody>
          <a:bodyPr/>
          <a:lstStyle/>
          <a:p>
            <a:r>
              <a:rPr lang="en-US" dirty="0"/>
              <a:t>Peer Review completes the Pull Request</a:t>
            </a:r>
          </a:p>
        </p:txBody>
      </p:sp>
      <p:sp>
        <p:nvSpPr>
          <p:cNvPr id="3" name="Content Placeholder 2">
            <a:extLst>
              <a:ext uri="{FF2B5EF4-FFF2-40B4-BE49-F238E27FC236}">
                <a16:creationId xmlns:a16="http://schemas.microsoft.com/office/drawing/2014/main" id="{2D596077-DC99-4214-A320-7C3468DB81DE}"/>
              </a:ext>
            </a:extLst>
          </p:cNvPr>
          <p:cNvSpPr>
            <a:spLocks noGrp="1"/>
          </p:cNvSpPr>
          <p:nvPr>
            <p:ph idx="1"/>
          </p:nvPr>
        </p:nvSpPr>
        <p:spPr/>
        <p:txBody>
          <a:bodyPr/>
          <a:lstStyle/>
          <a:p>
            <a:r>
              <a:rPr lang="en-US" dirty="0"/>
              <a:t>Peer Review completes (only) when</a:t>
            </a:r>
          </a:p>
          <a:p>
            <a:pPr lvl="1"/>
            <a:r>
              <a:rPr lang="en-US" dirty="0"/>
              <a:t>Code is ABLE</a:t>
            </a:r>
          </a:p>
          <a:p>
            <a:pPr lvl="1"/>
            <a:r>
              <a:rPr lang="en-US" dirty="0"/>
              <a:t>and beautiful</a:t>
            </a:r>
          </a:p>
          <a:p>
            <a:pPr lvl="1"/>
            <a:r>
              <a:rPr lang="en-US" dirty="0"/>
              <a:t>the code is merged from the branch to the trunk</a:t>
            </a:r>
          </a:p>
          <a:p>
            <a:pPr lvl="1"/>
            <a:r>
              <a:rPr lang="en-US" dirty="0"/>
              <a:t>and the tram may roll in</a:t>
            </a:r>
          </a:p>
          <a:p>
            <a:pPr lvl="2"/>
            <a:r>
              <a:rPr lang="en-US" dirty="0"/>
              <a:t>because the peer considers the code their own</a:t>
            </a:r>
          </a:p>
          <a:p>
            <a:endParaRPr lang="en-US" dirty="0"/>
          </a:p>
          <a:p>
            <a:endParaRPr lang="en-US" dirty="0"/>
          </a:p>
          <a:p>
            <a:endParaRPr lang="en-US" dirty="0"/>
          </a:p>
          <a:p>
            <a:r>
              <a:rPr lang="en-US" dirty="0"/>
              <a:t>Give </a:t>
            </a:r>
            <a:r>
              <a:rPr lang="en-US" b="1" i="1" dirty="0"/>
              <a:t>priority</a:t>
            </a:r>
            <a:r>
              <a:rPr lang="en-US" dirty="0"/>
              <a:t> to Peer Review! </a:t>
            </a:r>
          </a:p>
          <a:p>
            <a:pPr lvl="1"/>
            <a:r>
              <a:rPr lang="en-US" dirty="0"/>
              <a:t>respond ASAP to Pull Request</a:t>
            </a:r>
          </a:p>
          <a:p>
            <a:pPr lvl="1"/>
            <a:r>
              <a:rPr lang="en-US" dirty="0"/>
              <a:t>a proper Peer Review takes </a:t>
            </a:r>
            <a:br>
              <a:rPr lang="en-US" dirty="0"/>
            </a:br>
            <a:r>
              <a:rPr lang="en-US" dirty="0"/>
              <a:t>real commitment and substantial time</a:t>
            </a:r>
            <a:br>
              <a:rPr lang="en-US" dirty="0"/>
            </a:br>
            <a:r>
              <a:rPr lang="en-US" sz="1200" dirty="0"/>
              <a:t>(proportional to the complexity of the story)</a:t>
            </a:r>
            <a:endParaRPr lang="en-US" dirty="0"/>
          </a:p>
        </p:txBody>
      </p:sp>
      <p:sp>
        <p:nvSpPr>
          <p:cNvPr id="4" name="Footer Placeholder 3">
            <a:extLst>
              <a:ext uri="{FF2B5EF4-FFF2-40B4-BE49-F238E27FC236}">
                <a16:creationId xmlns:a16="http://schemas.microsoft.com/office/drawing/2014/main" id="{6F6B7218-3E5D-4BA2-9063-8D58275D1A2D}"/>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5" name="Content Placeholder 30" descr="Group">
            <a:extLst>
              <a:ext uri="{FF2B5EF4-FFF2-40B4-BE49-F238E27FC236}">
                <a16:creationId xmlns:a16="http://schemas.microsoft.com/office/drawing/2014/main" id="{F15A2FB4-BE25-43A3-88F8-4C18FCC43BA3}"/>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759347" y="963523"/>
            <a:ext cx="449343" cy="449343"/>
          </a:xfrm>
          <a:prstGeom prst="rect">
            <a:avLst/>
          </a:prstGeom>
        </p:spPr>
      </p:pic>
      <p:sp>
        <p:nvSpPr>
          <p:cNvPr id="6" name="Rectangle 5">
            <a:extLst>
              <a:ext uri="{FF2B5EF4-FFF2-40B4-BE49-F238E27FC236}">
                <a16:creationId xmlns:a16="http://schemas.microsoft.com/office/drawing/2014/main" id="{591B4036-B1D5-4E9F-BF2A-808E8E39929D}"/>
              </a:ext>
            </a:extLst>
          </p:cNvPr>
          <p:cNvSpPr/>
          <p:nvPr/>
        </p:nvSpPr>
        <p:spPr>
          <a:xfrm>
            <a:off x="5299082" y="1295817"/>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cxnSp>
        <p:nvCxnSpPr>
          <p:cNvPr id="7" name="Straight Connector 6">
            <a:extLst>
              <a:ext uri="{FF2B5EF4-FFF2-40B4-BE49-F238E27FC236}">
                <a16:creationId xmlns:a16="http://schemas.microsoft.com/office/drawing/2014/main" id="{6CB9FA3E-DAF5-48B1-ABAB-C199ECF7941E}"/>
              </a:ext>
            </a:extLst>
          </p:cNvPr>
          <p:cNvCxnSpPr>
            <a:cxnSpLocks/>
          </p:cNvCxnSpPr>
          <p:nvPr/>
        </p:nvCxnSpPr>
        <p:spPr>
          <a:xfrm>
            <a:off x="5162309" y="1382594"/>
            <a:ext cx="357783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207CB7D-0A06-4710-9D8B-304B794B6A91}"/>
              </a:ext>
            </a:extLst>
          </p:cNvPr>
          <p:cNvSpPr txBox="1"/>
          <p:nvPr/>
        </p:nvSpPr>
        <p:spPr>
          <a:xfrm>
            <a:off x="8013041" y="1338692"/>
            <a:ext cx="777777" cy="248209"/>
          </a:xfrm>
          <a:prstGeom prst="rect">
            <a:avLst/>
          </a:prstGeom>
          <a:noFill/>
        </p:spPr>
        <p:txBody>
          <a:bodyPr wrap="none" rtlCol="0">
            <a:spAutoFit/>
          </a:bodyPr>
          <a:lstStyle/>
          <a:p>
            <a:r>
              <a:rPr lang="nl-NL" sz="1013" i="1" dirty="0"/>
              <a:t>Developer</a:t>
            </a:r>
            <a:endParaRPr lang="en-NL" sz="1013" i="1" dirty="0"/>
          </a:p>
        </p:txBody>
      </p:sp>
      <p:sp>
        <p:nvSpPr>
          <p:cNvPr id="9" name="TextBox 8">
            <a:extLst>
              <a:ext uri="{FF2B5EF4-FFF2-40B4-BE49-F238E27FC236}">
                <a16:creationId xmlns:a16="http://schemas.microsoft.com/office/drawing/2014/main" id="{68EF873D-5C22-4FD4-8934-EB2F1E1DE568}"/>
              </a:ext>
            </a:extLst>
          </p:cNvPr>
          <p:cNvSpPr txBox="1"/>
          <p:nvPr/>
        </p:nvSpPr>
        <p:spPr>
          <a:xfrm>
            <a:off x="8272727" y="1149592"/>
            <a:ext cx="518091" cy="248209"/>
          </a:xfrm>
          <a:prstGeom prst="rect">
            <a:avLst/>
          </a:prstGeom>
          <a:noFill/>
        </p:spPr>
        <p:txBody>
          <a:bodyPr wrap="none" rtlCol="0">
            <a:spAutoFit/>
          </a:bodyPr>
          <a:lstStyle/>
          <a:p>
            <a:r>
              <a:rPr lang="nl-NL" sz="1013" i="1"/>
              <a:t>Team</a:t>
            </a:r>
            <a:endParaRPr lang="en-NL" sz="1013" i="1"/>
          </a:p>
        </p:txBody>
      </p:sp>
      <p:pic>
        <p:nvPicPr>
          <p:cNvPr id="10" name="Graphic 9" descr="Person with idea">
            <a:extLst>
              <a:ext uri="{FF2B5EF4-FFF2-40B4-BE49-F238E27FC236}">
                <a16:creationId xmlns:a16="http://schemas.microsoft.com/office/drawing/2014/main" id="{4754B163-1C0A-4504-8E20-601EDF4E554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72242" y="1408008"/>
            <a:ext cx="389752" cy="389752"/>
          </a:xfrm>
          <a:prstGeom prst="rect">
            <a:avLst/>
          </a:prstGeom>
        </p:spPr>
      </p:pic>
      <p:sp>
        <p:nvSpPr>
          <p:cNvPr id="12" name="Arrow: Up 11">
            <a:extLst>
              <a:ext uri="{FF2B5EF4-FFF2-40B4-BE49-F238E27FC236}">
                <a16:creationId xmlns:a16="http://schemas.microsoft.com/office/drawing/2014/main" id="{D0078E7D-3C29-4925-ABD0-94712C34E2DA}"/>
              </a:ext>
            </a:extLst>
          </p:cNvPr>
          <p:cNvSpPr/>
          <p:nvPr/>
        </p:nvSpPr>
        <p:spPr>
          <a:xfrm>
            <a:off x="7482706" y="1201348"/>
            <a:ext cx="265810" cy="385553"/>
          </a:xfrm>
          <a:prstGeom prst="up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pic>
        <p:nvPicPr>
          <p:cNvPr id="15362" name="Picture 2" descr="Onder de tram gemist? Kijk op npo3.nl">
            <a:extLst>
              <a:ext uri="{FF2B5EF4-FFF2-40B4-BE49-F238E27FC236}">
                <a16:creationId xmlns:a16="http://schemas.microsoft.com/office/drawing/2014/main" id="{D7C26EB4-4624-41FE-B285-1CB17B51841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68005" y="2787789"/>
            <a:ext cx="3603807" cy="2022762"/>
          </a:xfrm>
          <a:prstGeom prst="rect">
            <a:avLst/>
          </a:prstGeom>
          <a:noFill/>
          <a:extLst>
            <a:ext uri="{909E8E84-426E-40DD-AFC4-6F175D3DCCD1}">
              <a14:hiddenFill xmlns:a14="http://schemas.microsoft.com/office/drawing/2010/main">
                <a:solidFill>
                  <a:srgbClr val="FFFFFF"/>
                </a:solidFill>
              </a14:hiddenFill>
            </a:ext>
          </a:extLst>
        </p:spPr>
      </p:pic>
      <p:sp>
        <p:nvSpPr>
          <p:cNvPr id="13" name="Slide Number Placeholder 12">
            <a:extLst>
              <a:ext uri="{FF2B5EF4-FFF2-40B4-BE49-F238E27FC236}">
                <a16:creationId xmlns:a16="http://schemas.microsoft.com/office/drawing/2014/main" id="{21FC133D-1B5A-4ED3-A7F0-7DC6FF2C81A7}"/>
              </a:ext>
            </a:extLst>
          </p:cNvPr>
          <p:cNvSpPr>
            <a:spLocks noGrp="1"/>
          </p:cNvSpPr>
          <p:nvPr>
            <p:ph type="sldNum" sz="quarter" idx="12"/>
          </p:nvPr>
        </p:nvSpPr>
        <p:spPr/>
        <p:txBody>
          <a:bodyPr/>
          <a:lstStyle/>
          <a:p>
            <a:fld id="{14F1411D-0280-154F-AEAC-4C20B7AA46B2}" type="slidenum">
              <a:rPr lang="nl-NL" smtClean="0"/>
              <a:t>48</a:t>
            </a:fld>
            <a:endParaRPr lang="nl-NL"/>
          </a:p>
        </p:txBody>
      </p:sp>
    </p:spTree>
    <p:extLst>
      <p:ext uri="{BB962C8B-B14F-4D97-AF65-F5344CB8AC3E}">
        <p14:creationId xmlns:p14="http://schemas.microsoft.com/office/powerpoint/2010/main" val="283774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12"/>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par>
                          <p:cTn id="13" fill="hold">
                            <p:stCondLst>
                              <p:cond delay="0"/>
                            </p:stCondLst>
                            <p:childTnLst>
                              <p:par>
                                <p:cTn id="14" presetID="2" presetClass="entr" presetSubtype="8" fill="hold" nodeType="afterEffect">
                                  <p:stCondLst>
                                    <p:cond delay="0"/>
                                  </p:stCondLst>
                                  <p:childTnLst>
                                    <p:set>
                                      <p:cBhvr>
                                        <p:cTn id="15" dur="1" fill="hold">
                                          <p:stCondLst>
                                            <p:cond delay="0"/>
                                          </p:stCondLst>
                                        </p:cTn>
                                        <p:tgtEl>
                                          <p:spTgt spid="15362"/>
                                        </p:tgtEl>
                                        <p:attrNameLst>
                                          <p:attrName>style.visibility</p:attrName>
                                        </p:attrNameLst>
                                      </p:cBhvr>
                                      <p:to>
                                        <p:strVal val="visible"/>
                                      </p:to>
                                    </p:set>
                                    <p:anim calcmode="lin" valueType="num">
                                      <p:cBhvr additive="base">
                                        <p:cTn id="16" dur="1250" fill="hold"/>
                                        <p:tgtEl>
                                          <p:spTgt spid="15362"/>
                                        </p:tgtEl>
                                        <p:attrNameLst>
                                          <p:attrName>ppt_x</p:attrName>
                                        </p:attrNameLst>
                                      </p:cBhvr>
                                      <p:tavLst>
                                        <p:tav tm="0">
                                          <p:val>
                                            <p:strVal val="0-#ppt_w/2"/>
                                          </p:val>
                                        </p:tav>
                                        <p:tav tm="100000">
                                          <p:val>
                                            <p:strVal val="#ppt_x"/>
                                          </p:val>
                                        </p:tav>
                                      </p:tavLst>
                                    </p:anim>
                                    <p:anim calcmode="lin" valueType="num">
                                      <p:cBhvr additive="base">
                                        <p:cTn id="17" dur="1250" fill="hold"/>
                                        <p:tgtEl>
                                          <p:spTgt spid="15362"/>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nodeType="clickEffect">
                                  <p:stCondLst>
                                    <p:cond delay="0"/>
                                  </p:stCondLst>
                                  <p:childTnLst>
                                    <p:set>
                                      <p:cBhvr>
                                        <p:cTn id="21"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3">
                                            <p:txEl>
                                              <p:pRg st="10" end="10"/>
                                            </p:txEl>
                                          </p:spTgt>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AC7D6-881C-4BBB-8EED-402470C467AB}"/>
              </a:ext>
            </a:extLst>
          </p:cNvPr>
          <p:cNvSpPr>
            <a:spLocks noGrp="1"/>
          </p:cNvSpPr>
          <p:nvPr>
            <p:ph type="title"/>
          </p:nvPr>
        </p:nvSpPr>
        <p:spPr>
          <a:xfrm>
            <a:off x="720000" y="288000"/>
            <a:ext cx="6623999" cy="503999"/>
          </a:xfrm>
        </p:spPr>
        <p:txBody>
          <a:bodyPr anchor="ctr">
            <a:normAutofit/>
          </a:bodyPr>
          <a:lstStyle/>
          <a:p>
            <a:r>
              <a:rPr lang="en-US" dirty="0"/>
              <a:t>Impostor Syndrome</a:t>
            </a:r>
          </a:p>
        </p:txBody>
      </p:sp>
      <p:sp>
        <p:nvSpPr>
          <p:cNvPr id="71" name="Content Placeholder 2">
            <a:extLst>
              <a:ext uri="{FF2B5EF4-FFF2-40B4-BE49-F238E27FC236}">
                <a16:creationId xmlns:a16="http://schemas.microsoft.com/office/drawing/2014/main" id="{87E3C804-CA8A-4FD6-A32B-F77EC1F4468C}"/>
              </a:ext>
            </a:extLst>
          </p:cNvPr>
          <p:cNvSpPr>
            <a:spLocks noGrp="1"/>
          </p:cNvSpPr>
          <p:nvPr>
            <p:ph idx="1"/>
          </p:nvPr>
        </p:nvSpPr>
        <p:spPr>
          <a:xfrm>
            <a:off x="720000" y="900001"/>
            <a:ext cx="3744000" cy="3401999"/>
          </a:xfrm>
        </p:spPr>
        <p:txBody>
          <a:bodyPr/>
          <a:lstStyle/>
          <a:p>
            <a:pPr marL="0" indent="0">
              <a:buNone/>
            </a:pPr>
            <a:r>
              <a:rPr lang="en-US" b="0" i="0" dirty="0">
                <a:solidFill>
                  <a:srgbClr val="202122"/>
                </a:solidFill>
                <a:effectLst/>
                <a:latin typeface="Arial" panose="020B0604020202020204" pitchFamily="34" charset="0"/>
              </a:rPr>
              <a:t>a psychological pattern in which an individual doubts their skills, talents, or accomplishments and has a persistent </a:t>
            </a:r>
            <a:r>
              <a:rPr lang="en-US" b="0" i="0" u="none" strike="noStrike" dirty="0">
                <a:solidFill>
                  <a:srgbClr val="0645AD"/>
                </a:solidFill>
                <a:effectLst/>
                <a:latin typeface="Arial" panose="020B0604020202020204" pitchFamily="34" charset="0"/>
                <a:hlinkClick r:id="rId2" tooltip="Internalizing disorder"/>
              </a:rPr>
              <a:t>internalized</a:t>
            </a:r>
            <a:r>
              <a:rPr lang="en-US" b="0" i="0" dirty="0">
                <a:solidFill>
                  <a:srgbClr val="202122"/>
                </a:solidFill>
                <a:effectLst/>
                <a:latin typeface="Arial" panose="020B0604020202020204" pitchFamily="34" charset="0"/>
              </a:rPr>
              <a:t> fear of being exposed as a "fraud“</a:t>
            </a:r>
          </a:p>
          <a:p>
            <a:endParaRPr lang="en-US" dirty="0">
              <a:solidFill>
                <a:srgbClr val="202122"/>
              </a:solidFill>
              <a:latin typeface="Arial" panose="020B0604020202020204" pitchFamily="34" charset="0"/>
            </a:endParaRPr>
          </a:p>
          <a:p>
            <a:pPr marL="0" indent="0">
              <a:buNone/>
            </a:pPr>
            <a:endParaRPr lang="en-US" dirty="0">
              <a:solidFill>
                <a:srgbClr val="202122"/>
              </a:solidFill>
              <a:latin typeface="Arial" panose="020B0604020202020204" pitchFamily="34" charset="0"/>
            </a:endParaRPr>
          </a:p>
          <a:p>
            <a:pPr marL="0" indent="0">
              <a:buNone/>
            </a:pPr>
            <a:r>
              <a:rPr lang="en-US" dirty="0">
                <a:solidFill>
                  <a:srgbClr val="202122"/>
                </a:solidFill>
                <a:latin typeface="Arial" panose="020B0604020202020204" pitchFamily="34" charset="0"/>
              </a:rPr>
              <a:t>quite common among software developers </a:t>
            </a:r>
          </a:p>
          <a:p>
            <a:pPr marL="0" indent="0">
              <a:buNone/>
            </a:pPr>
            <a:r>
              <a:rPr lang="en-US" dirty="0">
                <a:solidFill>
                  <a:schemeClr val="bg1">
                    <a:lumMod val="85000"/>
                  </a:schemeClr>
                </a:solidFill>
                <a:latin typeface="Arial" panose="020B0604020202020204" pitchFamily="34" charset="0"/>
              </a:rPr>
              <a:t>psychological safety</a:t>
            </a:r>
            <a:r>
              <a:rPr lang="en-US" dirty="0">
                <a:solidFill>
                  <a:srgbClr val="202122"/>
                </a:solidFill>
                <a:latin typeface="Arial" panose="020B0604020202020204" pitchFamily="34" charset="0"/>
              </a:rPr>
              <a:t> in the team is crucial to help members be free</a:t>
            </a:r>
            <a:endParaRPr lang="en-US" dirty="0"/>
          </a:p>
        </p:txBody>
      </p:sp>
      <p:sp>
        <p:nvSpPr>
          <p:cNvPr id="4" name="Footer Placeholder 3">
            <a:extLst>
              <a:ext uri="{FF2B5EF4-FFF2-40B4-BE49-F238E27FC236}">
                <a16:creationId xmlns:a16="http://schemas.microsoft.com/office/drawing/2014/main" id="{62F2AF57-23DA-40E5-8077-6AF01B36AFD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5" name="Slide Number Placeholder 4">
            <a:extLst>
              <a:ext uri="{FF2B5EF4-FFF2-40B4-BE49-F238E27FC236}">
                <a16:creationId xmlns:a16="http://schemas.microsoft.com/office/drawing/2014/main" id="{747B3E65-CD7F-4A72-9157-BD1772AD9111}"/>
              </a:ext>
            </a:extLst>
          </p:cNvPr>
          <p:cNvSpPr>
            <a:spLocks noGrp="1"/>
          </p:cNvSpPr>
          <p:nvPr>
            <p:ph type="sldNum" sz="quarter" idx="12"/>
          </p:nvPr>
        </p:nvSpPr>
        <p:spPr>
          <a:xfrm>
            <a:off x="8280000" y="5004000"/>
            <a:ext cx="144000" cy="108000"/>
          </a:xfrm>
        </p:spPr>
        <p:txBody>
          <a:bodyPr anchor="t">
            <a:normAutofit/>
          </a:bodyPr>
          <a:lstStyle/>
          <a:p>
            <a:pPr>
              <a:spcAft>
                <a:spcPts val="600"/>
              </a:spcAft>
            </a:pPr>
            <a:fld id="{14F1411D-0280-154F-AEAC-4C20B7AA46B2}" type="slidenum">
              <a:rPr lang="nl-NL" smtClean="0"/>
              <a:pPr>
                <a:spcAft>
                  <a:spcPts val="600"/>
                </a:spcAft>
              </a:pPr>
              <a:t>49</a:t>
            </a:fld>
            <a:endParaRPr lang="nl-NL"/>
          </a:p>
        </p:txBody>
      </p:sp>
      <p:pic>
        <p:nvPicPr>
          <p:cNvPr id="2050" name="Picture 2" descr="Fight With Imposter Syndrome As A Developer">
            <a:extLst>
              <a:ext uri="{FF2B5EF4-FFF2-40B4-BE49-F238E27FC236}">
                <a16:creationId xmlns:a16="http://schemas.microsoft.com/office/drawing/2014/main" id="{A8A52834-7770-4D9C-AD88-43BF255E939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139000" y="810001"/>
            <a:ext cx="3510000" cy="3510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4987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AA1487E-FDFD-410F-BEF2-ECE5B722B6B3}"/>
              </a:ext>
            </a:extLst>
          </p:cNvPr>
          <p:cNvSpPr>
            <a:spLocks noGrp="1"/>
          </p:cNvSpPr>
          <p:nvPr>
            <p:ph type="title"/>
          </p:nvPr>
        </p:nvSpPr>
        <p:spPr/>
        <p:txBody>
          <a:bodyPr/>
          <a:lstStyle/>
          <a:p>
            <a:r>
              <a:rPr lang="en-US" b="0" i="0" dirty="0">
                <a:solidFill>
                  <a:srgbClr val="3D3B49"/>
                </a:solidFill>
                <a:effectLst/>
                <a:latin typeface="Noto serif" panose="02020600060500020200" pitchFamily="18" charset="0"/>
              </a:rPr>
              <a:t>Your organization’s codebase is </a:t>
            </a:r>
            <a:r>
              <a:rPr lang="en-US" b="0" i="1" dirty="0">
                <a:solidFill>
                  <a:srgbClr val="3D3B49"/>
                </a:solidFill>
                <a:effectLst/>
                <a:latin typeface="Noto serif" panose="02020600060500020200" pitchFamily="18" charset="0"/>
              </a:rPr>
              <a:t>sustainable</a:t>
            </a:r>
            <a:r>
              <a:rPr lang="en-US" b="0" i="0" dirty="0">
                <a:solidFill>
                  <a:srgbClr val="3D3B49"/>
                </a:solidFill>
                <a:effectLst/>
                <a:latin typeface="Noto serif" panose="02020600060500020200" pitchFamily="18" charset="0"/>
              </a:rPr>
              <a:t> when you are </a:t>
            </a:r>
            <a:r>
              <a:rPr lang="en-US" b="0" i="1" dirty="0">
                <a:solidFill>
                  <a:srgbClr val="3D3B49"/>
                </a:solidFill>
                <a:effectLst/>
                <a:latin typeface="Noto serif" panose="02020600060500020200" pitchFamily="18" charset="0"/>
              </a:rPr>
              <a:t>able</a:t>
            </a:r>
            <a:r>
              <a:rPr lang="en-US" b="0" i="0" dirty="0">
                <a:solidFill>
                  <a:srgbClr val="3D3B49"/>
                </a:solidFill>
                <a:effectLst/>
                <a:latin typeface="Noto serif" panose="02020600060500020200" pitchFamily="18" charset="0"/>
              </a:rPr>
              <a:t> to </a:t>
            </a:r>
            <a:r>
              <a:rPr lang="en-US" b="0" i="1" dirty="0">
                <a:solidFill>
                  <a:srgbClr val="3D3B49"/>
                </a:solidFill>
                <a:effectLst/>
                <a:latin typeface="Noto serif" panose="02020600060500020200" pitchFamily="18" charset="0"/>
              </a:rPr>
              <a:t>change</a:t>
            </a:r>
            <a:r>
              <a:rPr lang="en-US" b="0" i="0" dirty="0">
                <a:solidFill>
                  <a:srgbClr val="3D3B49"/>
                </a:solidFill>
                <a:effectLst/>
                <a:latin typeface="Noto serif" panose="02020600060500020200" pitchFamily="18" charset="0"/>
              </a:rPr>
              <a:t> all of the things that you ought to change, safely, and can do so for </a:t>
            </a:r>
            <a:br>
              <a:rPr lang="en-US" b="0" i="0" dirty="0">
                <a:solidFill>
                  <a:srgbClr val="3D3B49"/>
                </a:solidFill>
                <a:effectLst/>
                <a:latin typeface="Noto serif" panose="02020600060500020200" pitchFamily="18" charset="0"/>
              </a:rPr>
            </a:br>
            <a:r>
              <a:rPr lang="en-US" b="0" i="0" dirty="0">
                <a:solidFill>
                  <a:srgbClr val="3D3B49"/>
                </a:solidFill>
                <a:effectLst/>
                <a:latin typeface="Noto serif" panose="02020600060500020200" pitchFamily="18" charset="0"/>
              </a:rPr>
              <a:t>the life of your codebase.</a:t>
            </a:r>
            <a:br>
              <a:rPr lang="en-US" dirty="0"/>
            </a:br>
            <a:endParaRPr lang="en-US" dirty="0"/>
          </a:p>
        </p:txBody>
      </p:sp>
      <p:sp>
        <p:nvSpPr>
          <p:cNvPr id="4" name="Footer Placeholder 3">
            <a:extLst>
              <a:ext uri="{FF2B5EF4-FFF2-40B4-BE49-F238E27FC236}">
                <a16:creationId xmlns:a16="http://schemas.microsoft.com/office/drawing/2014/main" id="{1E36F03C-DCA6-4E6C-8153-FBC58AF85E3B}"/>
              </a:ext>
            </a:extLst>
          </p:cNvPr>
          <p:cNvSpPr>
            <a:spLocks noGrp="1"/>
          </p:cNvSpPr>
          <p:nvPr>
            <p:ph type="ftr" sz="quarter" idx="11"/>
          </p:nvPr>
        </p:nvSpPr>
        <p:spPr/>
        <p:txBody>
          <a:bodyPr/>
          <a:lstStyle/>
          <a:p>
            <a:r>
              <a:rPr lang="en-US"/>
              <a:t>Software Engineering as the Next Level Up from Programming | APAC GB Tour 2021</a:t>
            </a:r>
            <a:endParaRPr lang="en-NL"/>
          </a:p>
        </p:txBody>
      </p:sp>
      <p:pic>
        <p:nvPicPr>
          <p:cNvPr id="8" name="Picture 2" descr="Software Engineering at Google">
            <a:extLst>
              <a:ext uri="{FF2B5EF4-FFF2-40B4-BE49-F238E27FC236}">
                <a16:creationId xmlns:a16="http://schemas.microsoft.com/office/drawing/2014/main" id="{E1F1B9E8-DC46-4971-85DB-C4850F67CA24}"/>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t="11865" b="11865"/>
          <a:stretch>
            <a:fillRect/>
          </a:stretch>
        </p:blipFill>
        <p:spPr bwMode="auto">
          <a:xfrm>
            <a:off x="6911975" y="3095625"/>
            <a:ext cx="1511300" cy="151288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3DF9CFA-4CF0-46C9-A6D5-6E6EB34C092B}"/>
              </a:ext>
            </a:extLst>
          </p:cNvPr>
          <p:cNvSpPr>
            <a:spLocks noGrp="1"/>
          </p:cNvSpPr>
          <p:nvPr>
            <p:ph type="sldNum" sz="quarter" idx="12"/>
          </p:nvPr>
        </p:nvSpPr>
        <p:spPr/>
        <p:txBody>
          <a:bodyPr/>
          <a:lstStyle/>
          <a:p>
            <a:fld id="{14F1411D-0280-154F-AEAC-4C20B7AA46B2}" type="slidenum">
              <a:rPr lang="nl-NL" noProof="0" smtClean="0"/>
              <a:t>5</a:t>
            </a:fld>
            <a:endParaRPr lang="nl-NL" noProof="0" dirty="0"/>
          </a:p>
        </p:txBody>
      </p:sp>
    </p:spTree>
    <p:extLst>
      <p:ext uri="{BB962C8B-B14F-4D97-AF65-F5344CB8AC3E}">
        <p14:creationId xmlns:p14="http://schemas.microsoft.com/office/powerpoint/2010/main" val="854177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E73F38-E7DC-424E-B6EB-D36D0046CE07}"/>
              </a:ext>
            </a:extLst>
          </p:cNvPr>
          <p:cNvSpPr>
            <a:spLocks noGrp="1"/>
          </p:cNvSpPr>
          <p:nvPr>
            <p:ph type="title"/>
          </p:nvPr>
        </p:nvSpPr>
        <p:spPr>
          <a:xfrm>
            <a:off x="720000" y="288000"/>
            <a:ext cx="6623999" cy="503999"/>
          </a:xfrm>
        </p:spPr>
        <p:txBody>
          <a:bodyPr anchor="ctr">
            <a:normAutofit/>
          </a:bodyPr>
          <a:lstStyle/>
          <a:p>
            <a:r>
              <a:rPr lang="en-US" dirty="0"/>
              <a:t>Definition of Almost Done</a:t>
            </a:r>
          </a:p>
        </p:txBody>
      </p:sp>
      <p:sp>
        <p:nvSpPr>
          <p:cNvPr id="3" name="Content Placeholder 2">
            <a:extLst>
              <a:ext uri="{FF2B5EF4-FFF2-40B4-BE49-F238E27FC236}">
                <a16:creationId xmlns:a16="http://schemas.microsoft.com/office/drawing/2014/main" id="{0815880A-88BC-46C9-B2F4-C67636A01412}"/>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sz="1100" dirty="0"/>
              <a:t>Code on trunk</a:t>
            </a:r>
          </a:p>
          <a:p>
            <a:pPr>
              <a:lnSpc>
                <a:spcPct val="110000"/>
              </a:lnSpc>
              <a:spcAft>
                <a:spcPts val="600"/>
              </a:spcAft>
            </a:pPr>
            <a:r>
              <a:rPr lang="en-US" sz="1100" dirty="0"/>
              <a:t>ABLE</a:t>
            </a:r>
          </a:p>
          <a:p>
            <a:pPr>
              <a:lnSpc>
                <a:spcPct val="110000"/>
              </a:lnSpc>
              <a:spcAft>
                <a:spcPts val="600"/>
              </a:spcAft>
            </a:pPr>
            <a:r>
              <a:rPr lang="en-US" sz="1100" dirty="0"/>
              <a:t>Compiles | Can be Built</a:t>
            </a:r>
          </a:p>
          <a:p>
            <a:pPr>
              <a:lnSpc>
                <a:spcPct val="110000"/>
              </a:lnSpc>
              <a:spcAft>
                <a:spcPts val="600"/>
              </a:spcAft>
            </a:pPr>
            <a:r>
              <a:rPr lang="en-US" sz="1100" dirty="0"/>
              <a:t>Satisfies</a:t>
            </a:r>
          </a:p>
          <a:p>
            <a:pPr lvl="1">
              <a:lnSpc>
                <a:spcPct val="110000"/>
              </a:lnSpc>
              <a:spcAft>
                <a:spcPts val="600"/>
              </a:spcAft>
            </a:pPr>
            <a:r>
              <a:rPr lang="en-US" sz="1100" dirty="0"/>
              <a:t>QA</a:t>
            </a:r>
          </a:p>
          <a:p>
            <a:pPr lvl="1">
              <a:lnSpc>
                <a:spcPct val="110000"/>
              </a:lnSpc>
              <a:spcAft>
                <a:spcPts val="600"/>
              </a:spcAft>
            </a:pPr>
            <a:r>
              <a:rPr lang="en-US" sz="1100" dirty="0"/>
              <a:t>Test (behavior &amp; code)</a:t>
            </a:r>
          </a:p>
          <a:p>
            <a:pPr lvl="1">
              <a:lnSpc>
                <a:spcPct val="110000"/>
              </a:lnSpc>
              <a:spcAft>
                <a:spcPts val="600"/>
              </a:spcAft>
            </a:pPr>
            <a:r>
              <a:rPr lang="en-US" sz="1100" dirty="0"/>
              <a:t>Non-functional characteristics (absolute &amp; trend)</a:t>
            </a:r>
          </a:p>
          <a:p>
            <a:pPr lvl="1">
              <a:lnSpc>
                <a:spcPct val="110000"/>
              </a:lnSpc>
              <a:spcAft>
                <a:spcPts val="600"/>
              </a:spcAft>
            </a:pPr>
            <a:r>
              <a:rPr lang="en-US" sz="1100" dirty="0"/>
              <a:t>Vulnerability</a:t>
            </a:r>
          </a:p>
          <a:p>
            <a:pPr lvl="1">
              <a:lnSpc>
                <a:spcPct val="110000"/>
              </a:lnSpc>
              <a:spcAft>
                <a:spcPts val="600"/>
              </a:spcAft>
            </a:pPr>
            <a:r>
              <a:rPr lang="en-US" sz="1100" dirty="0"/>
              <a:t>Guidelines and Standards</a:t>
            </a:r>
          </a:p>
          <a:p>
            <a:pPr lvl="1">
              <a:lnSpc>
                <a:spcPct val="110000"/>
              </a:lnSpc>
              <a:spcAft>
                <a:spcPts val="600"/>
              </a:spcAft>
            </a:pPr>
            <a:r>
              <a:rPr lang="en-US" sz="1100" dirty="0"/>
              <a:t>Automated CI/CD pipeline</a:t>
            </a:r>
          </a:p>
          <a:p>
            <a:pPr lvl="1">
              <a:lnSpc>
                <a:spcPct val="110000"/>
              </a:lnSpc>
              <a:spcAft>
                <a:spcPts val="600"/>
              </a:spcAft>
            </a:pPr>
            <a:r>
              <a:rPr lang="en-US" sz="1100" dirty="0"/>
              <a:t>(covered by) </a:t>
            </a:r>
            <a:r>
              <a:rPr lang="en-US" sz="1100" dirty="0" err="1"/>
              <a:t>Smoketest</a:t>
            </a:r>
            <a:endParaRPr lang="en-US" sz="1100" dirty="0"/>
          </a:p>
          <a:p>
            <a:pPr lvl="1">
              <a:lnSpc>
                <a:spcPct val="110000"/>
              </a:lnSpc>
              <a:spcAft>
                <a:spcPts val="600"/>
              </a:spcAft>
            </a:pPr>
            <a:r>
              <a:rPr lang="en-US" sz="1100" dirty="0"/>
              <a:t>Technical Debt management</a:t>
            </a:r>
          </a:p>
        </p:txBody>
      </p:sp>
      <p:sp>
        <p:nvSpPr>
          <p:cNvPr id="4" name="Footer Placeholder 3">
            <a:extLst>
              <a:ext uri="{FF2B5EF4-FFF2-40B4-BE49-F238E27FC236}">
                <a16:creationId xmlns:a16="http://schemas.microsoft.com/office/drawing/2014/main" id="{C2B8989E-3119-43F3-9D36-C113A171B90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0482" name="Picture 2" descr="NASA's 6 million pound crawler-transporter carries rockets - Business  Insider">
            <a:extLst>
              <a:ext uri="{FF2B5EF4-FFF2-40B4-BE49-F238E27FC236}">
                <a16:creationId xmlns:a16="http://schemas.microsoft.com/office/drawing/2014/main" id="{1E43E94E-294C-4AC0-BA28-E69CA2CCB84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4317" r="21581"/>
          <a:stretch/>
        </p:blipFill>
        <p:spPr bwMode="auto">
          <a:xfrm>
            <a:off x="4644000" y="810001"/>
            <a:ext cx="4500000" cy="3510000"/>
          </a:xfrm>
          <a:prstGeom prst="rect">
            <a:avLst/>
          </a:prstGeom>
          <a:solidFill>
            <a:srgbClr val="FFFFFF"/>
          </a:solidFill>
        </p:spPr>
      </p:pic>
      <p:sp>
        <p:nvSpPr>
          <p:cNvPr id="6" name="Rectangle 5">
            <a:extLst>
              <a:ext uri="{FF2B5EF4-FFF2-40B4-BE49-F238E27FC236}">
                <a16:creationId xmlns:a16="http://schemas.microsoft.com/office/drawing/2014/main" id="{9615CA54-3757-407A-A627-360AACC5B7E2}"/>
              </a:ext>
            </a:extLst>
          </p:cNvPr>
          <p:cNvSpPr/>
          <p:nvPr/>
        </p:nvSpPr>
        <p:spPr>
          <a:xfrm>
            <a:off x="3022608" y="4555398"/>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sp>
        <p:nvSpPr>
          <p:cNvPr id="7" name="Rectangle 6">
            <a:extLst>
              <a:ext uri="{FF2B5EF4-FFF2-40B4-BE49-F238E27FC236}">
                <a16:creationId xmlns:a16="http://schemas.microsoft.com/office/drawing/2014/main" id="{D85669B5-178D-4E32-A663-2889889F1A0D}"/>
              </a:ext>
            </a:extLst>
          </p:cNvPr>
          <p:cNvSpPr/>
          <p:nvPr/>
        </p:nvSpPr>
        <p:spPr>
          <a:xfrm>
            <a:off x="3022608" y="3985209"/>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pic>
        <p:nvPicPr>
          <p:cNvPr id="8" name="Content Placeholder 30" descr="Group">
            <a:extLst>
              <a:ext uri="{FF2B5EF4-FFF2-40B4-BE49-F238E27FC236}">
                <a16:creationId xmlns:a16="http://schemas.microsoft.com/office/drawing/2014/main" id="{9A0A08C5-1542-46DB-A8FD-94D9140E9EB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0881" y="4010792"/>
            <a:ext cx="449343" cy="367753"/>
          </a:xfrm>
          <a:prstGeom prst="rect">
            <a:avLst/>
          </a:prstGeom>
        </p:spPr>
      </p:pic>
      <p:pic>
        <p:nvPicPr>
          <p:cNvPr id="9" name="Graphic 8" descr="Person with idea">
            <a:extLst>
              <a:ext uri="{FF2B5EF4-FFF2-40B4-BE49-F238E27FC236}">
                <a16:creationId xmlns:a16="http://schemas.microsoft.com/office/drawing/2014/main" id="{5AA7B1FE-F484-4E11-950C-CC20ED969DD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2856" y="4550053"/>
            <a:ext cx="389752" cy="318982"/>
          </a:xfrm>
          <a:prstGeom prst="rect">
            <a:avLst/>
          </a:prstGeom>
        </p:spPr>
      </p:pic>
      <p:sp>
        <p:nvSpPr>
          <p:cNvPr id="10" name="Arrow: Up 9">
            <a:extLst>
              <a:ext uri="{FF2B5EF4-FFF2-40B4-BE49-F238E27FC236}">
                <a16:creationId xmlns:a16="http://schemas.microsoft.com/office/drawing/2014/main" id="{35687792-CFB6-4D74-93FF-8FAE8D8C1346}"/>
              </a:ext>
            </a:extLst>
          </p:cNvPr>
          <p:cNvSpPr/>
          <p:nvPr/>
        </p:nvSpPr>
        <p:spPr>
          <a:xfrm>
            <a:off x="3546289" y="4270309"/>
            <a:ext cx="381646" cy="321553"/>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Slide Number Placeholder 10">
            <a:extLst>
              <a:ext uri="{FF2B5EF4-FFF2-40B4-BE49-F238E27FC236}">
                <a16:creationId xmlns:a16="http://schemas.microsoft.com/office/drawing/2014/main" id="{4036B7EF-F446-470E-B07B-B5344E1929F9}"/>
              </a:ext>
            </a:extLst>
          </p:cNvPr>
          <p:cNvSpPr>
            <a:spLocks noGrp="1"/>
          </p:cNvSpPr>
          <p:nvPr>
            <p:ph type="sldNum" sz="quarter" idx="12"/>
          </p:nvPr>
        </p:nvSpPr>
        <p:spPr/>
        <p:txBody>
          <a:bodyPr/>
          <a:lstStyle/>
          <a:p>
            <a:fld id="{14F1411D-0280-154F-AEAC-4C20B7AA46B2}" type="slidenum">
              <a:rPr lang="nl-NL" smtClean="0"/>
              <a:t>50</a:t>
            </a:fld>
            <a:endParaRPr lang="nl-NL"/>
          </a:p>
        </p:txBody>
      </p:sp>
    </p:spTree>
    <p:extLst>
      <p:ext uri="{BB962C8B-B14F-4D97-AF65-F5344CB8AC3E}">
        <p14:creationId xmlns:p14="http://schemas.microsoft.com/office/powerpoint/2010/main" val="271626428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A91D0-97B8-4226-855C-52DB94D33262}"/>
              </a:ext>
            </a:extLst>
          </p:cNvPr>
          <p:cNvSpPr>
            <a:spLocks noGrp="1"/>
          </p:cNvSpPr>
          <p:nvPr>
            <p:ph type="title"/>
          </p:nvPr>
        </p:nvSpPr>
        <p:spPr>
          <a:xfrm>
            <a:off x="720000" y="288000"/>
            <a:ext cx="6623999" cy="503999"/>
          </a:xfrm>
        </p:spPr>
        <p:txBody>
          <a:bodyPr anchor="ctr">
            <a:normAutofit/>
          </a:bodyPr>
          <a:lstStyle/>
          <a:p>
            <a:r>
              <a:rPr lang="en-US" dirty="0"/>
              <a:t>Deployable == Done (as far as team is concerned)</a:t>
            </a:r>
          </a:p>
        </p:txBody>
      </p:sp>
      <p:sp>
        <p:nvSpPr>
          <p:cNvPr id="3" name="Content Placeholder 2">
            <a:extLst>
              <a:ext uri="{FF2B5EF4-FFF2-40B4-BE49-F238E27FC236}">
                <a16:creationId xmlns:a16="http://schemas.microsoft.com/office/drawing/2014/main" id="{5BEDA6A5-6750-47C3-9072-5125C9231FE8}"/>
              </a:ext>
            </a:extLst>
          </p:cNvPr>
          <p:cNvSpPr>
            <a:spLocks noGrp="1"/>
          </p:cNvSpPr>
          <p:nvPr>
            <p:ph idx="1"/>
          </p:nvPr>
        </p:nvSpPr>
        <p:spPr>
          <a:xfrm>
            <a:off x="720000" y="900001"/>
            <a:ext cx="3744000" cy="3401999"/>
          </a:xfrm>
        </p:spPr>
        <p:txBody>
          <a:bodyPr anchor="t">
            <a:normAutofit/>
          </a:bodyPr>
          <a:lstStyle/>
          <a:p>
            <a:pPr>
              <a:spcAft>
                <a:spcPts val="600"/>
              </a:spcAft>
            </a:pPr>
            <a:r>
              <a:rPr lang="en-US" dirty="0"/>
              <a:t>Deployable – but not yet deployed</a:t>
            </a:r>
          </a:p>
          <a:p>
            <a:pPr lvl="1">
              <a:spcAft>
                <a:spcPts val="600"/>
              </a:spcAft>
            </a:pPr>
            <a:r>
              <a:rPr lang="en-US" dirty="0"/>
              <a:t>deploy decision is up to business</a:t>
            </a:r>
          </a:p>
          <a:p>
            <a:pPr>
              <a:spcAft>
                <a:spcPts val="600"/>
              </a:spcAft>
            </a:pPr>
            <a:r>
              <a:rPr lang="en-US" dirty="0"/>
              <a:t>CI/Continuous Delivery = </a:t>
            </a:r>
            <a:br>
              <a:rPr lang="en-US" dirty="0"/>
            </a:br>
            <a:r>
              <a:rPr lang="en-US" dirty="0"/>
              <a:t>fully process up to </a:t>
            </a:r>
            <a:r>
              <a:rPr lang="en-US" dirty="0" err="1"/>
              <a:t>deployability</a:t>
            </a:r>
            <a:br>
              <a:rPr lang="en-US" dirty="0"/>
            </a:br>
            <a:endParaRPr lang="en-US" dirty="0"/>
          </a:p>
          <a:p>
            <a:pPr>
              <a:spcAft>
                <a:spcPts val="600"/>
              </a:spcAft>
            </a:pPr>
            <a:r>
              <a:rPr lang="en-US" dirty="0"/>
              <a:t>Continuous Deployment: automatic roll out when DONE</a:t>
            </a:r>
          </a:p>
        </p:txBody>
      </p:sp>
      <p:sp>
        <p:nvSpPr>
          <p:cNvPr id="4" name="Footer Placeholder 3">
            <a:extLst>
              <a:ext uri="{FF2B5EF4-FFF2-40B4-BE49-F238E27FC236}">
                <a16:creationId xmlns:a16="http://schemas.microsoft.com/office/drawing/2014/main" id="{8C1151D8-7AFE-437E-8D2A-EFA3E10D20F5}"/>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1506" name="Picture 2" descr="Payload Changeout Room Supports Last Shuttle Cargo | NASA">
            <a:extLst>
              <a:ext uri="{FF2B5EF4-FFF2-40B4-BE49-F238E27FC236}">
                <a16:creationId xmlns:a16="http://schemas.microsoft.com/office/drawing/2014/main" id="{3BBEF301-BAC8-466D-AACC-057C43308C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14740" b="-4"/>
          <a:stretch/>
        </p:blipFill>
        <p:spPr bwMode="auto">
          <a:xfrm>
            <a:off x="4644000" y="810001"/>
            <a:ext cx="4500000" cy="3510000"/>
          </a:xfrm>
          <a:prstGeom prst="rect">
            <a:avLst/>
          </a:prstGeom>
          <a:solidFill>
            <a:srgbClr val="FFFFFF"/>
          </a:solidFill>
        </p:spPr>
      </p:pic>
      <p:sp>
        <p:nvSpPr>
          <p:cNvPr id="7" name="Rectangle 6">
            <a:extLst>
              <a:ext uri="{FF2B5EF4-FFF2-40B4-BE49-F238E27FC236}">
                <a16:creationId xmlns:a16="http://schemas.microsoft.com/office/drawing/2014/main" id="{AF2A3430-0DF2-4A08-936A-C534BF57169B}"/>
              </a:ext>
            </a:extLst>
          </p:cNvPr>
          <p:cNvSpPr/>
          <p:nvPr/>
        </p:nvSpPr>
        <p:spPr>
          <a:xfrm>
            <a:off x="3022608" y="4555398"/>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Professional Code</a:t>
            </a:r>
            <a:endParaRPr lang="en-NL" sz="1013" dirty="0"/>
          </a:p>
        </p:txBody>
      </p:sp>
      <p:sp>
        <p:nvSpPr>
          <p:cNvPr id="8" name="Rectangle 7">
            <a:extLst>
              <a:ext uri="{FF2B5EF4-FFF2-40B4-BE49-F238E27FC236}">
                <a16:creationId xmlns:a16="http://schemas.microsoft.com/office/drawing/2014/main" id="{6AF666AD-DEC1-4ABC-B629-4EB369DA2667}"/>
              </a:ext>
            </a:extLst>
          </p:cNvPr>
          <p:cNvSpPr/>
          <p:nvPr/>
        </p:nvSpPr>
        <p:spPr>
          <a:xfrm>
            <a:off x="3022608" y="3985209"/>
            <a:ext cx="1561776" cy="3215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sp>
        <p:nvSpPr>
          <p:cNvPr id="9" name="Rectangle 8">
            <a:extLst>
              <a:ext uri="{FF2B5EF4-FFF2-40B4-BE49-F238E27FC236}">
                <a16:creationId xmlns:a16="http://schemas.microsoft.com/office/drawing/2014/main" id="{E56382DC-CA02-4688-8B67-7625AAA3F09C}"/>
              </a:ext>
            </a:extLst>
          </p:cNvPr>
          <p:cNvSpPr/>
          <p:nvPr/>
        </p:nvSpPr>
        <p:spPr>
          <a:xfrm>
            <a:off x="3010224" y="3307213"/>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Deployable</a:t>
            </a:r>
            <a:r>
              <a:rPr lang="nl-NL" sz="1013" dirty="0"/>
              <a:t> Software = </a:t>
            </a:r>
            <a:r>
              <a:rPr lang="nl-NL" sz="1200" dirty="0"/>
              <a:t>DONE</a:t>
            </a:r>
            <a:endParaRPr lang="en-NL" sz="1013" dirty="0"/>
          </a:p>
        </p:txBody>
      </p:sp>
      <p:sp>
        <p:nvSpPr>
          <p:cNvPr id="21" name="Scroll: Horizontal 20">
            <a:extLst>
              <a:ext uri="{FF2B5EF4-FFF2-40B4-BE49-F238E27FC236}">
                <a16:creationId xmlns:a16="http://schemas.microsoft.com/office/drawing/2014/main" id="{F4E55FEA-1B68-4288-8D16-DE99E6CEC032}"/>
              </a:ext>
            </a:extLst>
          </p:cNvPr>
          <p:cNvSpPr/>
          <p:nvPr/>
        </p:nvSpPr>
        <p:spPr>
          <a:xfrm>
            <a:off x="1958013" y="3432320"/>
            <a:ext cx="1113503" cy="392906"/>
          </a:xfrm>
          <a:prstGeom prst="horizontalScroll">
            <a:avLst/>
          </a:prstGeom>
          <a:solidFill>
            <a:schemeClr val="accent4"/>
          </a:solidFill>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DoD</a:t>
            </a:r>
          </a:p>
        </p:txBody>
      </p:sp>
      <p:pic>
        <p:nvPicPr>
          <p:cNvPr id="22" name="Content Placeholder 30" descr="Group">
            <a:extLst>
              <a:ext uri="{FF2B5EF4-FFF2-40B4-BE49-F238E27FC236}">
                <a16:creationId xmlns:a16="http://schemas.microsoft.com/office/drawing/2014/main" id="{DFA99072-0C54-4853-9DC2-7F845DA3476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60881" y="4010792"/>
            <a:ext cx="449343" cy="367753"/>
          </a:xfrm>
          <a:prstGeom prst="rect">
            <a:avLst/>
          </a:prstGeom>
        </p:spPr>
      </p:pic>
      <p:pic>
        <p:nvPicPr>
          <p:cNvPr id="23" name="Graphic 22" descr="Person with idea">
            <a:extLst>
              <a:ext uri="{FF2B5EF4-FFF2-40B4-BE49-F238E27FC236}">
                <a16:creationId xmlns:a16="http://schemas.microsoft.com/office/drawing/2014/main" id="{8C5C05CB-5A2E-404B-943B-6CD08574C1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632856" y="4550053"/>
            <a:ext cx="389752" cy="318982"/>
          </a:xfrm>
          <a:prstGeom prst="rect">
            <a:avLst/>
          </a:prstGeom>
        </p:spPr>
      </p:pic>
      <p:sp>
        <p:nvSpPr>
          <p:cNvPr id="24" name="Arrow: Up 23">
            <a:extLst>
              <a:ext uri="{FF2B5EF4-FFF2-40B4-BE49-F238E27FC236}">
                <a16:creationId xmlns:a16="http://schemas.microsoft.com/office/drawing/2014/main" id="{0A126277-8C11-461D-AB92-5A240C650C7E}"/>
              </a:ext>
            </a:extLst>
          </p:cNvPr>
          <p:cNvSpPr/>
          <p:nvPr/>
        </p:nvSpPr>
        <p:spPr>
          <a:xfrm>
            <a:off x="3600289" y="3700119"/>
            <a:ext cx="381646" cy="321553"/>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FBDD89B4-B906-4E9E-BDAF-0F140A4D5F88}"/>
              </a:ext>
            </a:extLst>
          </p:cNvPr>
          <p:cNvSpPr>
            <a:spLocks noGrp="1"/>
          </p:cNvSpPr>
          <p:nvPr>
            <p:ph type="sldNum" sz="quarter" idx="12"/>
          </p:nvPr>
        </p:nvSpPr>
        <p:spPr/>
        <p:txBody>
          <a:bodyPr/>
          <a:lstStyle/>
          <a:p>
            <a:fld id="{14F1411D-0280-154F-AEAC-4C20B7AA46B2}" type="slidenum">
              <a:rPr lang="nl-NL" smtClean="0"/>
              <a:t>51</a:t>
            </a:fld>
            <a:endParaRPr lang="nl-NL"/>
          </a:p>
        </p:txBody>
      </p:sp>
    </p:spTree>
    <p:extLst>
      <p:ext uri="{BB962C8B-B14F-4D97-AF65-F5344CB8AC3E}">
        <p14:creationId xmlns:p14="http://schemas.microsoft.com/office/powerpoint/2010/main" val="2972955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8276A-E105-44C9-A12C-3C48C750FDA4}"/>
              </a:ext>
            </a:extLst>
          </p:cNvPr>
          <p:cNvSpPr>
            <a:spLocks noGrp="1"/>
          </p:cNvSpPr>
          <p:nvPr>
            <p:ph type="title"/>
          </p:nvPr>
        </p:nvSpPr>
        <p:spPr>
          <a:xfrm>
            <a:off x="720000" y="288000"/>
            <a:ext cx="6623999" cy="503999"/>
          </a:xfrm>
        </p:spPr>
        <p:txBody>
          <a:bodyPr anchor="ctr">
            <a:normAutofit/>
          </a:bodyPr>
          <a:lstStyle/>
          <a:p>
            <a:r>
              <a:rPr lang="en-US" dirty="0"/>
              <a:t>Deploy</a:t>
            </a:r>
          </a:p>
        </p:txBody>
      </p:sp>
      <p:sp>
        <p:nvSpPr>
          <p:cNvPr id="71" name="Content Placeholder 2">
            <a:extLst>
              <a:ext uri="{FF2B5EF4-FFF2-40B4-BE49-F238E27FC236}">
                <a16:creationId xmlns:a16="http://schemas.microsoft.com/office/drawing/2014/main" id="{560C43C9-6726-4608-967E-E52F2566D7D0}"/>
              </a:ext>
            </a:extLst>
          </p:cNvPr>
          <p:cNvSpPr>
            <a:spLocks noGrp="1"/>
          </p:cNvSpPr>
          <p:nvPr>
            <p:ph idx="1"/>
          </p:nvPr>
        </p:nvSpPr>
        <p:spPr>
          <a:xfrm>
            <a:off x="719998" y="900001"/>
            <a:ext cx="5940000" cy="3401999"/>
          </a:xfrm>
        </p:spPr>
        <p:txBody>
          <a:bodyPr/>
          <a:lstStyle/>
          <a:p>
            <a:r>
              <a:rPr lang="en-US" dirty="0"/>
              <a:t>Business decision</a:t>
            </a:r>
          </a:p>
          <a:p>
            <a:r>
              <a:rPr lang="en-US" dirty="0"/>
              <a:t>Automated – no touch</a:t>
            </a:r>
          </a:p>
          <a:p>
            <a:r>
              <a:rPr lang="en-US" dirty="0"/>
              <a:t>Fusion of code &amp; environment configuration</a:t>
            </a:r>
          </a:p>
          <a:p>
            <a:r>
              <a:rPr lang="en-US" dirty="0" err="1"/>
              <a:t>Smoketest</a:t>
            </a:r>
            <a:r>
              <a:rPr lang="en-US" dirty="0"/>
              <a:t> post deployment </a:t>
            </a:r>
            <a:br>
              <a:rPr lang="en-US" dirty="0"/>
            </a:br>
            <a:r>
              <a:rPr lang="en-US" dirty="0"/>
              <a:t>(and periodically to check on health)</a:t>
            </a:r>
          </a:p>
          <a:p>
            <a:r>
              <a:rPr lang="en-US" dirty="0"/>
              <a:t>Operations activated</a:t>
            </a:r>
          </a:p>
        </p:txBody>
      </p:sp>
      <p:sp>
        <p:nvSpPr>
          <p:cNvPr id="4" name="Footer Placeholder 3">
            <a:extLst>
              <a:ext uri="{FF2B5EF4-FFF2-40B4-BE49-F238E27FC236}">
                <a16:creationId xmlns:a16="http://schemas.microsoft.com/office/drawing/2014/main" id="{399E70BA-2D4E-4565-A808-31888C5272E4}"/>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2530" name="Picture 2" descr="Space Shuttle - Wikipedia">
            <a:extLst>
              <a:ext uri="{FF2B5EF4-FFF2-40B4-BE49-F238E27FC236}">
                <a16:creationId xmlns:a16="http://schemas.microsoft.com/office/drawing/2014/main" id="{74CC9BC1-FCFD-4ED4-84C3-E0BA3BC3AB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44" r="-3" b="2333"/>
          <a:stretch/>
        </p:blipFill>
        <p:spPr bwMode="auto">
          <a:xfrm>
            <a:off x="6840000" y="810001"/>
            <a:ext cx="2304000" cy="3510000"/>
          </a:xfrm>
          <a:prstGeom prst="rect">
            <a:avLst/>
          </a:prstGeom>
          <a:solidFill>
            <a:srgbClr val="FFFFFF"/>
          </a:solidFill>
        </p:spPr>
      </p:pic>
      <p:sp>
        <p:nvSpPr>
          <p:cNvPr id="10" name="Rectangle 9">
            <a:extLst>
              <a:ext uri="{FF2B5EF4-FFF2-40B4-BE49-F238E27FC236}">
                <a16:creationId xmlns:a16="http://schemas.microsoft.com/office/drawing/2014/main" id="{A95731C5-9A61-49B6-8E80-B1CAD060E4D5}"/>
              </a:ext>
            </a:extLst>
          </p:cNvPr>
          <p:cNvSpPr/>
          <p:nvPr/>
        </p:nvSpPr>
        <p:spPr>
          <a:xfrm>
            <a:off x="4244703" y="3859234"/>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a:t>Built Software</a:t>
            </a:r>
            <a:endParaRPr lang="en-NL" sz="1013" dirty="0"/>
          </a:p>
        </p:txBody>
      </p:sp>
      <p:sp>
        <p:nvSpPr>
          <p:cNvPr id="11" name="Rectangle 10">
            <a:extLst>
              <a:ext uri="{FF2B5EF4-FFF2-40B4-BE49-F238E27FC236}">
                <a16:creationId xmlns:a16="http://schemas.microsoft.com/office/drawing/2014/main" id="{4069862C-44F2-48FE-B11F-70C44FF3209C}"/>
              </a:ext>
            </a:extLst>
          </p:cNvPr>
          <p:cNvSpPr/>
          <p:nvPr/>
        </p:nvSpPr>
        <p:spPr>
          <a:xfrm>
            <a:off x="4232319" y="3252580"/>
            <a:ext cx="1561776" cy="39290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Deployable</a:t>
            </a:r>
            <a:r>
              <a:rPr lang="nl-NL" sz="1013" dirty="0"/>
              <a:t> Software = </a:t>
            </a:r>
            <a:r>
              <a:rPr lang="nl-NL" sz="1200" dirty="0"/>
              <a:t>DONE</a:t>
            </a:r>
            <a:endParaRPr lang="en-NL" sz="1013" dirty="0"/>
          </a:p>
        </p:txBody>
      </p:sp>
      <p:sp>
        <p:nvSpPr>
          <p:cNvPr id="12" name="Rectangle 11">
            <a:extLst>
              <a:ext uri="{FF2B5EF4-FFF2-40B4-BE49-F238E27FC236}">
                <a16:creationId xmlns:a16="http://schemas.microsoft.com/office/drawing/2014/main" id="{2314E09B-EC10-464A-BBBE-9D746947F72E}"/>
              </a:ext>
            </a:extLst>
          </p:cNvPr>
          <p:cNvSpPr/>
          <p:nvPr/>
        </p:nvSpPr>
        <p:spPr>
          <a:xfrm>
            <a:off x="4232319" y="2125059"/>
            <a:ext cx="1561776" cy="915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a:t>Professional &amp; ABLE: </a:t>
            </a:r>
            <a:br>
              <a:rPr lang="nl-NL" sz="1200" dirty="0"/>
            </a:br>
            <a:r>
              <a:rPr lang="nl-NL" sz="1200" dirty="0"/>
              <a:t>Live Software (</a:t>
            </a:r>
            <a:r>
              <a:rPr lang="nl-NL" sz="1200" dirty="0" err="1"/>
              <a:t>under</a:t>
            </a:r>
            <a:r>
              <a:rPr lang="nl-NL" sz="1200" dirty="0"/>
              <a:t> </a:t>
            </a:r>
            <a:r>
              <a:rPr lang="nl-NL" sz="1200" dirty="0" err="1"/>
              <a:t>Ops</a:t>
            </a:r>
            <a:r>
              <a:rPr lang="nl-NL" sz="1200" dirty="0"/>
              <a:t>) </a:t>
            </a:r>
            <a:endParaRPr lang="en-NL" sz="1200" dirty="0"/>
          </a:p>
        </p:txBody>
      </p:sp>
      <p:cxnSp>
        <p:nvCxnSpPr>
          <p:cNvPr id="16" name="Straight Connector 15">
            <a:extLst>
              <a:ext uri="{FF2B5EF4-FFF2-40B4-BE49-F238E27FC236}">
                <a16:creationId xmlns:a16="http://schemas.microsoft.com/office/drawing/2014/main" id="{5096816A-6976-4C65-96E1-CFDDA2FFEE68}"/>
              </a:ext>
            </a:extLst>
          </p:cNvPr>
          <p:cNvCxnSpPr>
            <a:cxnSpLocks/>
          </p:cNvCxnSpPr>
          <p:nvPr/>
        </p:nvCxnSpPr>
        <p:spPr>
          <a:xfrm>
            <a:off x="4031999" y="3136059"/>
            <a:ext cx="2508741"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0DC54DB5-B15F-4A07-8DA9-0E65528E11F2}"/>
              </a:ext>
            </a:extLst>
          </p:cNvPr>
          <p:cNvSpPr txBox="1"/>
          <p:nvPr/>
        </p:nvSpPr>
        <p:spPr>
          <a:xfrm>
            <a:off x="5800467" y="2903057"/>
            <a:ext cx="859531" cy="261610"/>
          </a:xfrm>
          <a:prstGeom prst="rect">
            <a:avLst/>
          </a:prstGeom>
          <a:noFill/>
        </p:spPr>
        <p:txBody>
          <a:bodyPr wrap="none" rtlCol="0">
            <a:spAutoFit/>
          </a:bodyPr>
          <a:lstStyle/>
          <a:p>
            <a:r>
              <a:rPr lang="nl-NL" sz="1100" dirty="0" err="1"/>
              <a:t>Production</a:t>
            </a:r>
            <a:endParaRPr lang="en-NL" sz="1100" dirty="0"/>
          </a:p>
        </p:txBody>
      </p:sp>
      <p:sp>
        <p:nvSpPr>
          <p:cNvPr id="18" name="TextBox 17">
            <a:extLst>
              <a:ext uri="{FF2B5EF4-FFF2-40B4-BE49-F238E27FC236}">
                <a16:creationId xmlns:a16="http://schemas.microsoft.com/office/drawing/2014/main" id="{239DA1CF-8489-4F5F-8BC1-B7BEAE8CF028}"/>
              </a:ext>
            </a:extLst>
          </p:cNvPr>
          <p:cNvSpPr txBox="1"/>
          <p:nvPr/>
        </p:nvSpPr>
        <p:spPr>
          <a:xfrm>
            <a:off x="5745965" y="3113938"/>
            <a:ext cx="914033" cy="261610"/>
          </a:xfrm>
          <a:prstGeom prst="rect">
            <a:avLst/>
          </a:prstGeom>
          <a:noFill/>
        </p:spPr>
        <p:txBody>
          <a:bodyPr wrap="none" rtlCol="0">
            <a:spAutoFit/>
          </a:bodyPr>
          <a:lstStyle/>
          <a:p>
            <a:r>
              <a:rPr lang="nl-NL" sz="1100" dirty="0" err="1"/>
              <a:t>Preparation</a:t>
            </a:r>
            <a:endParaRPr lang="en-NL" sz="1100" dirty="0"/>
          </a:p>
        </p:txBody>
      </p:sp>
      <p:pic>
        <p:nvPicPr>
          <p:cNvPr id="20" name="Graphic 19" descr="World">
            <a:extLst>
              <a:ext uri="{FF2B5EF4-FFF2-40B4-BE49-F238E27FC236}">
                <a16:creationId xmlns:a16="http://schemas.microsoft.com/office/drawing/2014/main" id="{2DCD5BFC-AA9A-41B3-9346-1E9487E200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06479" y="2513972"/>
            <a:ext cx="457200" cy="457200"/>
          </a:xfrm>
          <a:prstGeom prst="rect">
            <a:avLst/>
          </a:prstGeom>
        </p:spPr>
      </p:pic>
      <p:sp>
        <p:nvSpPr>
          <p:cNvPr id="7" name="Arrow: Up 6">
            <a:extLst>
              <a:ext uri="{FF2B5EF4-FFF2-40B4-BE49-F238E27FC236}">
                <a16:creationId xmlns:a16="http://schemas.microsoft.com/office/drawing/2014/main" id="{1A2AF3C8-C822-4637-B574-6350B244CFCA}"/>
              </a:ext>
            </a:extLst>
          </p:cNvPr>
          <p:cNvSpPr/>
          <p:nvPr/>
        </p:nvSpPr>
        <p:spPr>
          <a:xfrm>
            <a:off x="4875403" y="2971172"/>
            <a:ext cx="381646" cy="392893"/>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5" name="Picture 4" descr="Opera Fresh: Birds of a Feather Flock to the Canary Islands">
            <a:extLst>
              <a:ext uri="{FF2B5EF4-FFF2-40B4-BE49-F238E27FC236}">
                <a16:creationId xmlns:a16="http://schemas.microsoft.com/office/drawing/2014/main" id="{AE2E4A66-099D-4A41-8EE7-D608FC58EE50}"/>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997310" y="2191026"/>
            <a:ext cx="948605" cy="551546"/>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D7DE344F-D3D8-4B58-86B5-A76C02C951B9}"/>
              </a:ext>
            </a:extLst>
          </p:cNvPr>
          <p:cNvSpPr>
            <a:spLocks noGrp="1"/>
          </p:cNvSpPr>
          <p:nvPr>
            <p:ph type="sldNum" sz="quarter" idx="12"/>
          </p:nvPr>
        </p:nvSpPr>
        <p:spPr/>
        <p:txBody>
          <a:bodyPr/>
          <a:lstStyle/>
          <a:p>
            <a:fld id="{14F1411D-0280-154F-AEAC-4C20B7AA46B2}" type="slidenum">
              <a:rPr lang="nl-NL" smtClean="0"/>
              <a:t>52</a:t>
            </a:fld>
            <a:endParaRPr lang="nl-NL"/>
          </a:p>
        </p:txBody>
      </p:sp>
      <p:sp>
        <p:nvSpPr>
          <p:cNvPr id="19" name="Rectangle 18">
            <a:extLst>
              <a:ext uri="{FF2B5EF4-FFF2-40B4-BE49-F238E27FC236}">
                <a16:creationId xmlns:a16="http://schemas.microsoft.com/office/drawing/2014/main" id="{1852F651-8283-4B35-BE27-7124B4E17FDA}"/>
              </a:ext>
            </a:extLst>
          </p:cNvPr>
          <p:cNvSpPr/>
          <p:nvPr/>
        </p:nvSpPr>
        <p:spPr>
          <a:xfrm>
            <a:off x="3063961" y="2971172"/>
            <a:ext cx="1078357" cy="2538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Configuration</a:t>
            </a:r>
            <a:endParaRPr lang="en-NL" sz="1013" dirty="0"/>
          </a:p>
        </p:txBody>
      </p:sp>
      <p:sp>
        <p:nvSpPr>
          <p:cNvPr id="21" name="Arrow: Up 20">
            <a:extLst>
              <a:ext uri="{FF2B5EF4-FFF2-40B4-BE49-F238E27FC236}">
                <a16:creationId xmlns:a16="http://schemas.microsoft.com/office/drawing/2014/main" id="{8C29EA7C-EAF5-464F-81D1-2A482B3983F9}"/>
              </a:ext>
            </a:extLst>
          </p:cNvPr>
          <p:cNvSpPr/>
          <p:nvPr/>
        </p:nvSpPr>
        <p:spPr>
          <a:xfrm rot="2902826">
            <a:off x="4097510" y="2691217"/>
            <a:ext cx="269617" cy="392893"/>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742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
                                        </p:tgtEl>
                                        <p:attrNameLst>
                                          <p:attrName>style.visibility</p:attrName>
                                        </p:attrNameLst>
                                      </p:cBhvr>
                                      <p:to>
                                        <p:strVal val="visible"/>
                                      </p:to>
                                    </p:set>
                                    <p:animEffect transition="in" filter="fade">
                                      <p:cBhvr>
                                        <p:cTn id="16" dur="500"/>
                                        <p:tgtEl>
                                          <p:spTgt spid="17"/>
                                        </p:tgtEl>
                                      </p:cBhvr>
                                    </p:animEffect>
                                  </p:childTnLst>
                                </p:cTn>
                              </p:par>
                              <p:par>
                                <p:cTn id="17" presetID="10" presetClass="entr" presetSubtype="0" fill="hold"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par>
                          <p:cTn id="23" fill="hold">
                            <p:stCondLst>
                              <p:cond delay="1500"/>
                            </p:stCondLst>
                            <p:childTnLst>
                              <p:par>
                                <p:cTn id="24" presetID="42" presetClass="entr" presetSubtype="0" fill="hold" grpId="0" nodeType="after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1000"/>
                                        <p:tgtEl>
                                          <p:spTgt spid="21"/>
                                        </p:tgtEl>
                                      </p:cBhvr>
                                    </p:animEffect>
                                    <p:anim calcmode="lin" valueType="num">
                                      <p:cBhvr>
                                        <p:cTn id="27" dur="1000" fill="hold"/>
                                        <p:tgtEl>
                                          <p:spTgt spid="21"/>
                                        </p:tgtEl>
                                        <p:attrNameLst>
                                          <p:attrName>ppt_x</p:attrName>
                                        </p:attrNameLst>
                                      </p:cBhvr>
                                      <p:tavLst>
                                        <p:tav tm="0">
                                          <p:val>
                                            <p:strVal val="#ppt_x"/>
                                          </p:val>
                                        </p:tav>
                                        <p:tav tm="100000">
                                          <p:val>
                                            <p:strVal val="#ppt_x"/>
                                          </p:val>
                                        </p:tav>
                                      </p:tavLst>
                                    </p:anim>
                                    <p:anim calcmode="lin" valueType="num">
                                      <p:cBhvr>
                                        <p:cTn id="28" dur="1000" fill="hold"/>
                                        <p:tgtEl>
                                          <p:spTgt spid="21"/>
                                        </p:tgtEl>
                                        <p:attrNameLst>
                                          <p:attrName>ppt_y</p:attrName>
                                        </p:attrNameLst>
                                      </p:cBhvr>
                                      <p:tavLst>
                                        <p:tav tm="0">
                                          <p:val>
                                            <p:strVal val="#ppt_y+.1"/>
                                          </p:val>
                                        </p:tav>
                                        <p:tav tm="100000">
                                          <p:val>
                                            <p:strVal val="#ppt_y"/>
                                          </p:val>
                                        </p:tav>
                                      </p:tavLst>
                                    </p:anim>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1">
                                            <p:txEl>
                                              <p:pRg st="0" end="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1">
                                            <p:txEl>
                                              <p:pRg st="1" end="1"/>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71">
                                            <p:txEl>
                                              <p:pRg st="2" end="2"/>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1">
                                            <p:txEl>
                                              <p:pRg st="3" end="3"/>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1">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5"/>
                                        </p:tgtEl>
                                        <p:attrNameLst>
                                          <p:attrName>style.visibility</p:attrName>
                                        </p:attrNameLst>
                                      </p:cBhvr>
                                      <p:to>
                                        <p:strVal val="visible"/>
                                      </p:to>
                                    </p:set>
                                    <p:animEffect transition="in" filter="fade">
                                      <p:cBhvr>
                                        <p:cTn id="49"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P spid="12" grpId="0" animBg="1"/>
      <p:bldP spid="17" grpId="0"/>
      <p:bldP spid="7" grpId="0" animBg="1"/>
      <p:bldP spid="19" grpId="0" animBg="1"/>
      <p:bldP spid="21"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3C245D12-2A41-465B-9364-9D43BD7C3C0B}"/>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2" name="Title 1">
            <a:extLst>
              <a:ext uri="{FF2B5EF4-FFF2-40B4-BE49-F238E27FC236}">
                <a16:creationId xmlns:a16="http://schemas.microsoft.com/office/drawing/2014/main" id="{1F1050D8-9612-441A-9AE9-BA9365B3B017}"/>
              </a:ext>
            </a:extLst>
          </p:cNvPr>
          <p:cNvSpPr>
            <a:spLocks noGrp="1"/>
          </p:cNvSpPr>
          <p:nvPr>
            <p:ph type="title"/>
          </p:nvPr>
        </p:nvSpPr>
        <p:spPr>
          <a:xfrm>
            <a:off x="719999" y="288000"/>
            <a:ext cx="6624000" cy="504000"/>
          </a:xfrm>
        </p:spPr>
        <p:txBody>
          <a:bodyPr anchor="ctr">
            <a:normAutofit/>
          </a:bodyPr>
          <a:lstStyle/>
          <a:p>
            <a:r>
              <a:rPr lang="en-US" dirty="0"/>
              <a:t>Canary</a:t>
            </a:r>
          </a:p>
        </p:txBody>
      </p:sp>
      <p:pic>
        <p:nvPicPr>
          <p:cNvPr id="17410" name="Picture 2" descr="De Kanarie een actieve zanger voor de volière• voliere-info.nl">
            <a:extLst>
              <a:ext uri="{FF2B5EF4-FFF2-40B4-BE49-F238E27FC236}">
                <a16:creationId xmlns:a16="http://schemas.microsoft.com/office/drawing/2014/main" id="{466EDF77-CF00-43C2-9D90-4A00710FCE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7954" b="24323"/>
          <a:stretch/>
        </p:blipFill>
        <p:spPr bwMode="auto">
          <a:xfrm>
            <a:off x="20" y="810001"/>
            <a:ext cx="9143980" cy="3510000"/>
          </a:xfrm>
          <a:prstGeom prst="rect">
            <a:avLst/>
          </a:prstGeom>
          <a:solidFill>
            <a:srgbClr val="FFFFFF"/>
          </a:solidFill>
        </p:spPr>
      </p:pic>
      <p:pic>
        <p:nvPicPr>
          <p:cNvPr id="17412" name="Picture 4" descr="Opera Fresh: Birds of a Feather Flock to the Canary Islands">
            <a:extLst>
              <a:ext uri="{FF2B5EF4-FFF2-40B4-BE49-F238E27FC236}">
                <a16:creationId xmlns:a16="http://schemas.microsoft.com/office/drawing/2014/main" id="{CC37D8B4-08EA-4FB2-9900-7B6C4D4BAD5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29988" y="4409377"/>
            <a:ext cx="948605" cy="55154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Opera Fresh: Birds of a Feather Flock to the Canary Islands">
            <a:extLst>
              <a:ext uri="{FF2B5EF4-FFF2-40B4-BE49-F238E27FC236}">
                <a16:creationId xmlns:a16="http://schemas.microsoft.com/office/drawing/2014/main" id="{4A4A76A8-9925-4F40-B943-9337E1F1092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flipH="1">
            <a:off x="5578593" y="4406780"/>
            <a:ext cx="948605" cy="55154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Opera Fresh: Birds of a Feather Flock to the Canary Islands">
            <a:extLst>
              <a:ext uri="{FF2B5EF4-FFF2-40B4-BE49-F238E27FC236}">
                <a16:creationId xmlns:a16="http://schemas.microsoft.com/office/drawing/2014/main" id="{E357B90B-185A-4E23-92E2-131F665C592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681383" y="4409377"/>
            <a:ext cx="948605" cy="55154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Opera Fresh: Birds of a Feather Flock to the Canary Islands">
            <a:extLst>
              <a:ext uri="{FF2B5EF4-FFF2-40B4-BE49-F238E27FC236}">
                <a16:creationId xmlns:a16="http://schemas.microsoft.com/office/drawing/2014/main" id="{DB124F1F-8C9E-4F1D-9B69-F90A5EDF86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55"/>
          <a:stretch/>
        </p:blipFill>
        <p:spPr bwMode="auto">
          <a:xfrm flipH="1">
            <a:off x="3058666" y="4351569"/>
            <a:ext cx="622717" cy="5515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Opera Fresh: Birds of a Feather Flock to the Canary Islands">
            <a:extLst>
              <a:ext uri="{FF2B5EF4-FFF2-40B4-BE49-F238E27FC236}">
                <a16:creationId xmlns:a16="http://schemas.microsoft.com/office/drawing/2014/main" id="{15C971FD-ECBE-49E2-9C15-3263417BC991}"/>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2110061" y="4283407"/>
            <a:ext cx="948605" cy="551546"/>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Kenari png » PNG Image">
            <a:extLst>
              <a:ext uri="{FF2B5EF4-FFF2-40B4-BE49-F238E27FC236}">
                <a16:creationId xmlns:a16="http://schemas.microsoft.com/office/drawing/2014/main" id="{C6096E29-D7E1-400B-8B84-5ABA5B65B05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14396">
            <a:off x="1376557" y="4342846"/>
            <a:ext cx="696708" cy="43266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6" descr="Kenari png » PNG Image">
            <a:extLst>
              <a:ext uri="{FF2B5EF4-FFF2-40B4-BE49-F238E27FC236}">
                <a16:creationId xmlns:a16="http://schemas.microsoft.com/office/drawing/2014/main" id="{B86B80DC-3933-4615-A525-A5CD524A8C39}"/>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0614396">
            <a:off x="6472432" y="4460623"/>
            <a:ext cx="596973" cy="37072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Opera Fresh: Birds of a Feather Flock to the Canary Islands">
            <a:extLst>
              <a:ext uri="{FF2B5EF4-FFF2-40B4-BE49-F238E27FC236}">
                <a16:creationId xmlns:a16="http://schemas.microsoft.com/office/drawing/2014/main" id="{D5AED439-C935-451A-BE43-2677E40E429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4355"/>
          <a:stretch/>
        </p:blipFill>
        <p:spPr bwMode="auto">
          <a:xfrm flipH="1">
            <a:off x="7092601" y="4368540"/>
            <a:ext cx="622717" cy="55154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Opera Fresh: Birds of a Feather Flock to the Canary Islands">
            <a:extLst>
              <a:ext uri="{FF2B5EF4-FFF2-40B4-BE49-F238E27FC236}">
                <a16:creationId xmlns:a16="http://schemas.microsoft.com/office/drawing/2014/main" id="{0D05A043-3B9A-4B25-8917-805FA80961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5143" y="4372413"/>
            <a:ext cx="948605" cy="55154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Opera Fresh: Birds of a Feather Flock to the Canary Islands">
            <a:extLst>
              <a:ext uri="{FF2B5EF4-FFF2-40B4-BE49-F238E27FC236}">
                <a16:creationId xmlns:a16="http://schemas.microsoft.com/office/drawing/2014/main" id="{E7FBBF82-DE14-44E7-B48B-0CDEF623FB0A}"/>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475996" y="4346489"/>
            <a:ext cx="948605" cy="551546"/>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CFE4E3D9-9FED-4CE1-9C77-FE89DE3981C2}"/>
              </a:ext>
            </a:extLst>
          </p:cNvPr>
          <p:cNvSpPr>
            <a:spLocks noGrp="1"/>
          </p:cNvSpPr>
          <p:nvPr>
            <p:ph type="sldNum" sz="quarter" idx="12"/>
          </p:nvPr>
        </p:nvSpPr>
        <p:spPr/>
        <p:txBody>
          <a:bodyPr/>
          <a:lstStyle/>
          <a:p>
            <a:fld id="{14F1411D-0280-154F-AEAC-4C20B7AA46B2}" type="slidenum">
              <a:rPr lang="nl-NL" smtClean="0"/>
              <a:t>53</a:t>
            </a:fld>
            <a:endParaRPr lang="nl-NL"/>
          </a:p>
        </p:txBody>
      </p:sp>
    </p:spTree>
    <p:extLst>
      <p:ext uri="{BB962C8B-B14F-4D97-AF65-F5344CB8AC3E}">
        <p14:creationId xmlns:p14="http://schemas.microsoft.com/office/powerpoint/2010/main" val="1133295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animEffect transition="in" filter="fade">
                                      <p:cBhvr>
                                        <p:cTn id="7" dur="2000"/>
                                        <p:tgtEl>
                                          <p:spTgt spid="174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20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2000"/>
                                        <p:tgtEl>
                                          <p:spTgt spid="8"/>
                                        </p:tgtEl>
                                      </p:cBhvr>
                                    </p:animEffect>
                                  </p:childTnLst>
                                </p:cTn>
                              </p:par>
                              <p:par>
                                <p:cTn id="14" presetID="10" presetClass="entr" presetSubtype="0" fill="hold"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20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2000"/>
                                        <p:tgtEl>
                                          <p:spTgt spid="10"/>
                                        </p:tgtEl>
                                      </p:cBhvr>
                                    </p:animEffect>
                                  </p:childTnLst>
                                </p:cTn>
                              </p:par>
                              <p:par>
                                <p:cTn id="20" presetID="10" presetClass="entr" presetSubtype="0" fill="hold" nodeType="withEffect">
                                  <p:stCondLst>
                                    <p:cond delay="0"/>
                                  </p:stCondLst>
                                  <p:childTnLst>
                                    <p:set>
                                      <p:cBhvr>
                                        <p:cTn id="21" dur="1" fill="hold">
                                          <p:stCondLst>
                                            <p:cond delay="0"/>
                                          </p:stCondLst>
                                        </p:cTn>
                                        <p:tgtEl>
                                          <p:spTgt spid="17414"/>
                                        </p:tgtEl>
                                        <p:attrNameLst>
                                          <p:attrName>style.visibility</p:attrName>
                                        </p:attrNameLst>
                                      </p:cBhvr>
                                      <p:to>
                                        <p:strVal val="visible"/>
                                      </p:to>
                                    </p:set>
                                    <p:animEffect transition="in" filter="fade">
                                      <p:cBhvr>
                                        <p:cTn id="22" dur="2000"/>
                                        <p:tgtEl>
                                          <p:spTgt spid="17414"/>
                                        </p:tgtEl>
                                      </p:cBhvr>
                                    </p:animEffect>
                                  </p:childTnLst>
                                </p:cTn>
                              </p:par>
                              <p:par>
                                <p:cTn id="23" presetID="10" presetClass="entr" presetSubtype="0" fill="hold" nodeType="with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2000"/>
                                        <p:tgtEl>
                                          <p:spTgt spid="12"/>
                                        </p:tgtEl>
                                      </p:cBhvr>
                                    </p:animEffect>
                                  </p:childTnLst>
                                </p:cTn>
                              </p:par>
                              <p:par>
                                <p:cTn id="26" presetID="10" presetClass="entr" presetSubtype="0" fill="hold" nodeType="with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2000"/>
                                        <p:tgtEl>
                                          <p:spTgt spid="13"/>
                                        </p:tgtEl>
                                      </p:cBhvr>
                                    </p:animEffect>
                                  </p:childTnLst>
                                </p:cTn>
                              </p:par>
                              <p:par>
                                <p:cTn id="29" presetID="10"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2000"/>
                                        <p:tgtEl>
                                          <p:spTgt spid="14"/>
                                        </p:tgtEl>
                                      </p:cBhvr>
                                    </p:animEffect>
                                  </p:childTnLst>
                                </p:cTn>
                              </p:par>
                              <p:par>
                                <p:cTn id="32" presetID="10" presetClass="entr" presetSubtype="0" fill="hold" nodeType="withEffect">
                                  <p:stCondLst>
                                    <p:cond delay="0"/>
                                  </p:stCondLst>
                                  <p:childTnLst>
                                    <p:set>
                                      <p:cBhvr>
                                        <p:cTn id="33" dur="1" fill="hold">
                                          <p:stCondLst>
                                            <p:cond delay="0"/>
                                          </p:stCondLst>
                                        </p:cTn>
                                        <p:tgtEl>
                                          <p:spTgt spid="15"/>
                                        </p:tgtEl>
                                        <p:attrNameLst>
                                          <p:attrName>style.visibility</p:attrName>
                                        </p:attrNameLst>
                                      </p:cBhvr>
                                      <p:to>
                                        <p:strVal val="visible"/>
                                      </p:to>
                                    </p:set>
                                    <p:animEffect transition="in" filter="fade">
                                      <p:cBhvr>
                                        <p:cTn id="34" dur="2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C08FD9-7B19-43BE-BF5F-98EB0FB92AEE}"/>
              </a:ext>
            </a:extLst>
          </p:cNvPr>
          <p:cNvSpPr>
            <a:spLocks noGrp="1"/>
          </p:cNvSpPr>
          <p:nvPr>
            <p:ph type="title"/>
          </p:nvPr>
        </p:nvSpPr>
        <p:spPr/>
        <p:txBody>
          <a:bodyPr/>
          <a:lstStyle/>
          <a:p>
            <a:r>
              <a:rPr lang="en-US" dirty="0"/>
              <a:t>Observe the canary</a:t>
            </a:r>
          </a:p>
        </p:txBody>
      </p:sp>
      <p:sp>
        <p:nvSpPr>
          <p:cNvPr id="3" name="Content Placeholder 2">
            <a:extLst>
              <a:ext uri="{FF2B5EF4-FFF2-40B4-BE49-F238E27FC236}">
                <a16:creationId xmlns:a16="http://schemas.microsoft.com/office/drawing/2014/main" id="{67F6E182-14F4-409D-91A1-D139B1A1FFA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ABFA556F-6F2E-4DE9-A8B9-A10306C75C0F}"/>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16386" name="Picture 2" descr="Geweldig uitje: hier spot je samen met je kind de mooiste weidevogels | Kek  Mama | Kek Mama">
            <a:extLst>
              <a:ext uri="{FF2B5EF4-FFF2-40B4-BE49-F238E27FC236}">
                <a16:creationId xmlns:a16="http://schemas.microsoft.com/office/drawing/2014/main" id="{763A0CA3-BE59-447B-A88F-C9B6EAA260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003" y="936000"/>
            <a:ext cx="6624001" cy="3565052"/>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E02846DE-C811-4C11-B6FB-2DCE5954895C}"/>
              </a:ext>
            </a:extLst>
          </p:cNvPr>
          <p:cNvSpPr>
            <a:spLocks noGrp="1"/>
          </p:cNvSpPr>
          <p:nvPr>
            <p:ph type="sldNum" sz="quarter" idx="12"/>
          </p:nvPr>
        </p:nvSpPr>
        <p:spPr/>
        <p:txBody>
          <a:bodyPr/>
          <a:lstStyle/>
          <a:p>
            <a:fld id="{14F1411D-0280-154F-AEAC-4C20B7AA46B2}" type="slidenum">
              <a:rPr lang="nl-NL" smtClean="0"/>
              <a:t>54</a:t>
            </a:fld>
            <a:endParaRPr lang="nl-NL"/>
          </a:p>
        </p:txBody>
      </p:sp>
    </p:spTree>
    <p:extLst>
      <p:ext uri="{BB962C8B-B14F-4D97-AF65-F5344CB8AC3E}">
        <p14:creationId xmlns:p14="http://schemas.microsoft.com/office/powerpoint/2010/main" val="238981079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CDF293-DC1A-4294-83CB-591D8B4FD83D}"/>
              </a:ext>
            </a:extLst>
          </p:cNvPr>
          <p:cNvSpPr>
            <a:spLocks noGrp="1"/>
          </p:cNvSpPr>
          <p:nvPr>
            <p:ph type="title"/>
          </p:nvPr>
        </p:nvSpPr>
        <p:spPr>
          <a:xfrm>
            <a:off x="719999" y="288000"/>
            <a:ext cx="6624000" cy="504000"/>
          </a:xfrm>
        </p:spPr>
        <p:txBody>
          <a:bodyPr anchor="ctr">
            <a:normAutofit/>
          </a:bodyPr>
          <a:lstStyle/>
          <a:p>
            <a:r>
              <a:rPr lang="en-US" dirty="0"/>
              <a:t>Fix Forward</a:t>
            </a:r>
          </a:p>
        </p:txBody>
      </p:sp>
      <p:sp>
        <p:nvSpPr>
          <p:cNvPr id="4" name="Footer Placeholder 3">
            <a:extLst>
              <a:ext uri="{FF2B5EF4-FFF2-40B4-BE49-F238E27FC236}">
                <a16:creationId xmlns:a16="http://schemas.microsoft.com/office/drawing/2014/main" id="{872D8615-529E-474B-85BD-8B0D5386293F}"/>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10" name="Text Placeholder 4">
            <a:extLst>
              <a:ext uri="{FF2B5EF4-FFF2-40B4-BE49-F238E27FC236}">
                <a16:creationId xmlns:a16="http://schemas.microsoft.com/office/drawing/2014/main" id="{0F55C530-19F0-4E46-BBAF-5193177D0E33}"/>
              </a:ext>
            </a:extLst>
          </p:cNvPr>
          <p:cNvSpPr>
            <a:spLocks noGrp="1"/>
          </p:cNvSpPr>
          <p:nvPr>
            <p:ph type="body" idx="13"/>
          </p:nvPr>
        </p:nvSpPr>
        <p:spPr>
          <a:xfrm>
            <a:off x="719998" y="936000"/>
            <a:ext cx="6623999" cy="288000"/>
          </a:xfrm>
        </p:spPr>
        <p:txBody>
          <a:bodyPr/>
          <a:lstStyle/>
          <a:p>
            <a:r>
              <a:rPr lang="en-US" dirty="0"/>
              <a:t>Fast Fix is </a:t>
            </a:r>
            <a:r>
              <a:rPr lang="en-US" i="1" dirty="0"/>
              <a:t>not</a:t>
            </a:r>
            <a:r>
              <a:rPr lang="en-US" dirty="0"/>
              <a:t> a special procedure nor a special environment</a:t>
            </a:r>
          </a:p>
        </p:txBody>
      </p:sp>
      <p:graphicFrame>
        <p:nvGraphicFramePr>
          <p:cNvPr id="6" name="Content Placeholder 2">
            <a:extLst>
              <a:ext uri="{FF2B5EF4-FFF2-40B4-BE49-F238E27FC236}">
                <a16:creationId xmlns:a16="http://schemas.microsoft.com/office/drawing/2014/main" id="{68FDD1E3-5ABF-4B9C-AAB7-98022F9D6BF8}"/>
              </a:ext>
            </a:extLst>
          </p:cNvPr>
          <p:cNvGraphicFramePr>
            <a:graphicFrameLocks noGrp="1"/>
          </p:cNvGraphicFramePr>
          <p:nvPr>
            <p:ph idx="1"/>
          </p:nvPr>
        </p:nvGraphicFramePr>
        <p:xfrm>
          <a:off x="720003" y="1224000"/>
          <a:ext cx="6623999" cy="349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7586" name="Picture 2" descr="Kenari png 2 » PNG Image">
            <a:extLst>
              <a:ext uri="{FF2B5EF4-FFF2-40B4-BE49-F238E27FC236}">
                <a16:creationId xmlns:a16="http://schemas.microsoft.com/office/drawing/2014/main" id="{7C48A5F8-6A05-44C6-802B-FC286E6498F7}"/>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42080" y="1560934"/>
            <a:ext cx="885190" cy="88519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EACCFDA5-B97C-450E-A500-674C73F64BB2}"/>
              </a:ext>
            </a:extLst>
          </p:cNvPr>
          <p:cNvSpPr>
            <a:spLocks noGrp="1"/>
          </p:cNvSpPr>
          <p:nvPr>
            <p:ph type="sldNum" sz="quarter" idx="12"/>
          </p:nvPr>
        </p:nvSpPr>
        <p:spPr/>
        <p:txBody>
          <a:bodyPr/>
          <a:lstStyle/>
          <a:p>
            <a:fld id="{14F1411D-0280-154F-AEAC-4C20B7AA46B2}" type="slidenum">
              <a:rPr lang="nl-NL" smtClean="0"/>
              <a:t>55</a:t>
            </a:fld>
            <a:endParaRPr lang="nl-NL"/>
          </a:p>
        </p:txBody>
      </p:sp>
    </p:spTree>
    <p:extLst>
      <p:ext uri="{BB962C8B-B14F-4D97-AF65-F5344CB8AC3E}">
        <p14:creationId xmlns:p14="http://schemas.microsoft.com/office/powerpoint/2010/main" val="29247583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nodeType="clickEffect">
                                  <p:stCondLst>
                                    <p:cond delay="0"/>
                                  </p:stCondLst>
                                  <p:childTnLst>
                                    <p:animRot by="10800000">
                                      <p:cBhvr>
                                        <p:cTn id="6" dur="2000" fill="hold"/>
                                        <p:tgtEl>
                                          <p:spTgt spid="67586"/>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24277-1A96-4985-A70B-657D10762B94}"/>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757D429C-50F7-4864-967B-171525AC2238}"/>
              </a:ext>
            </a:extLst>
          </p:cNvPr>
          <p:cNvSpPr txBox="1"/>
          <p:nvPr/>
        </p:nvSpPr>
        <p:spPr>
          <a:xfrm>
            <a:off x="314360" y="438906"/>
            <a:ext cx="8188139" cy="4416594"/>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dirty="0">
                <a:ln>
                  <a:noFill/>
                </a:ln>
                <a:solidFill>
                  <a:srgbClr val="FFFFFF"/>
                </a:solidFill>
                <a:effectLst/>
                <a:uLnTx/>
                <a:uFillTx/>
                <a:latin typeface="Arial" panose="020B0604020202020204"/>
                <a:ea typeface="+mn-ea"/>
                <a:cs typeface="+mn-cs"/>
              </a:rPr>
              <a:t>1202</a:t>
            </a:r>
          </a:p>
        </p:txBody>
      </p:sp>
      <p:sp>
        <p:nvSpPr>
          <p:cNvPr id="2" name="Footer Placeholder 1">
            <a:extLst>
              <a:ext uri="{FF2B5EF4-FFF2-40B4-BE49-F238E27FC236}">
                <a16:creationId xmlns:a16="http://schemas.microsoft.com/office/drawing/2014/main" id="{17C28102-568F-4AFB-9AF5-3FA9EAB0ABD5}"/>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3" name="Slide Number Placeholder 2">
            <a:extLst>
              <a:ext uri="{FF2B5EF4-FFF2-40B4-BE49-F238E27FC236}">
                <a16:creationId xmlns:a16="http://schemas.microsoft.com/office/drawing/2014/main" id="{A58B8C34-B248-4C34-BBE6-685DEE6762CB}"/>
              </a:ext>
            </a:extLst>
          </p:cNvPr>
          <p:cNvSpPr>
            <a:spLocks noGrp="1"/>
          </p:cNvSpPr>
          <p:nvPr>
            <p:ph type="sldNum" sz="quarter" idx="12"/>
          </p:nvPr>
        </p:nvSpPr>
        <p:spPr/>
        <p:txBody>
          <a:bodyPr/>
          <a:lstStyle/>
          <a:p>
            <a:fld id="{BF590972-BD5A-4E8E-8655-ACB12844DF5C}" type="slidenum">
              <a:rPr lang="en-NL" smtClean="0"/>
              <a:t>56</a:t>
            </a:fld>
            <a:endParaRPr lang="en-NL"/>
          </a:p>
        </p:txBody>
      </p:sp>
    </p:spTree>
    <p:extLst>
      <p:ext uri="{BB962C8B-B14F-4D97-AF65-F5344CB8AC3E}">
        <p14:creationId xmlns:p14="http://schemas.microsoft.com/office/powerpoint/2010/main" val="236435650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24277-1A96-4985-A70B-657D10762B94}"/>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757D429C-50F7-4864-967B-171525AC2238}"/>
              </a:ext>
            </a:extLst>
          </p:cNvPr>
          <p:cNvSpPr txBox="1"/>
          <p:nvPr/>
        </p:nvSpPr>
        <p:spPr>
          <a:xfrm>
            <a:off x="314360" y="438906"/>
            <a:ext cx="8188139" cy="4416594"/>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700" b="0" i="0" u="none" strike="noStrike" kern="1200" cap="none" spc="0" normalizeH="0" baseline="0" noProof="0" dirty="0">
                <a:ln>
                  <a:noFill/>
                </a:ln>
                <a:solidFill>
                  <a:srgbClr val="E63232"/>
                </a:solidFill>
                <a:effectLst/>
                <a:uLnTx/>
                <a:uFillTx/>
                <a:latin typeface="Arial" panose="020B0604020202020204"/>
                <a:ea typeface="+mn-ea"/>
                <a:cs typeface="+mn-cs"/>
              </a:rPr>
              <a:t>1202</a:t>
            </a:r>
          </a:p>
        </p:txBody>
      </p:sp>
      <p:sp>
        <p:nvSpPr>
          <p:cNvPr id="2" name="Footer Placeholder 1">
            <a:extLst>
              <a:ext uri="{FF2B5EF4-FFF2-40B4-BE49-F238E27FC236}">
                <a16:creationId xmlns:a16="http://schemas.microsoft.com/office/drawing/2014/main" id="{7B2EC14C-5E0C-4283-BE15-EE3C6505ED6E}"/>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3" name="Slide Number Placeholder 2">
            <a:extLst>
              <a:ext uri="{FF2B5EF4-FFF2-40B4-BE49-F238E27FC236}">
                <a16:creationId xmlns:a16="http://schemas.microsoft.com/office/drawing/2014/main" id="{E2860721-2550-4239-A8CE-7F29D32845D4}"/>
              </a:ext>
            </a:extLst>
          </p:cNvPr>
          <p:cNvSpPr>
            <a:spLocks noGrp="1"/>
          </p:cNvSpPr>
          <p:nvPr>
            <p:ph type="sldNum" sz="quarter" idx="12"/>
          </p:nvPr>
        </p:nvSpPr>
        <p:spPr/>
        <p:txBody>
          <a:bodyPr/>
          <a:lstStyle/>
          <a:p>
            <a:fld id="{BF590972-BD5A-4E8E-8655-ACB12844DF5C}" type="slidenum">
              <a:rPr lang="en-NL" smtClean="0"/>
              <a:t>57</a:t>
            </a:fld>
            <a:endParaRPr lang="en-NL"/>
          </a:p>
        </p:txBody>
      </p:sp>
    </p:spTree>
    <p:extLst>
      <p:ext uri="{BB962C8B-B14F-4D97-AF65-F5344CB8AC3E}">
        <p14:creationId xmlns:p14="http://schemas.microsoft.com/office/powerpoint/2010/main" val="38637161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MasterSp="0">
  <p:cSld>
    <p:bg>
      <p:bgPr>
        <a:gradFill flip="none" rotWithShape="1">
          <a:gsLst>
            <a:gs pos="0">
              <a:schemeClr val="accent6">
                <a:lumMod val="67000"/>
              </a:schemeClr>
            </a:gs>
            <a:gs pos="48000">
              <a:schemeClr val="accent6">
                <a:lumMod val="97000"/>
                <a:lumOff val="3000"/>
              </a:schemeClr>
            </a:gs>
            <a:gs pos="100000">
              <a:schemeClr val="accent6">
                <a:lumMod val="60000"/>
                <a:lumOff val="40000"/>
              </a:schemeClr>
            </a:gs>
          </a:gsLst>
          <a:lin ang="16200000" scaled="1"/>
          <a:tileRect/>
        </a:gra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A24277-1A96-4985-A70B-657D10762B94}"/>
              </a:ext>
            </a:extLst>
          </p:cNvPr>
          <p:cNvSpPr>
            <a:spLocks noGrp="1"/>
          </p:cNvSpPr>
          <p:nvPr>
            <p:ph type="title"/>
          </p:nvPr>
        </p:nvSpPr>
        <p:spPr/>
        <p:txBody>
          <a:bodyPr/>
          <a:lstStyle/>
          <a:p>
            <a:endParaRPr lang="en-US"/>
          </a:p>
        </p:txBody>
      </p:sp>
      <p:sp>
        <p:nvSpPr>
          <p:cNvPr id="5" name="TextBox 4">
            <a:extLst>
              <a:ext uri="{FF2B5EF4-FFF2-40B4-BE49-F238E27FC236}">
                <a16:creationId xmlns:a16="http://schemas.microsoft.com/office/drawing/2014/main" id="{757D429C-50F7-4864-967B-171525AC2238}"/>
              </a:ext>
            </a:extLst>
          </p:cNvPr>
          <p:cNvSpPr txBox="1"/>
          <p:nvPr/>
        </p:nvSpPr>
        <p:spPr>
          <a:xfrm>
            <a:off x="134606" y="79398"/>
            <a:ext cx="2051844" cy="1107996"/>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7200" b="0" i="0" u="none" strike="noStrike" kern="1200" cap="none" spc="0" normalizeH="0" baseline="0" noProof="0" dirty="0">
                <a:ln>
                  <a:noFill/>
                </a:ln>
                <a:solidFill>
                  <a:srgbClr val="E63232"/>
                </a:solidFill>
                <a:effectLst/>
                <a:uLnTx/>
                <a:uFillTx/>
                <a:latin typeface="Arial" panose="020B0604020202020204"/>
                <a:ea typeface="+mn-ea"/>
                <a:cs typeface="+mn-cs"/>
              </a:rPr>
              <a:t>1202</a:t>
            </a:r>
          </a:p>
        </p:txBody>
      </p:sp>
      <p:pic>
        <p:nvPicPr>
          <p:cNvPr id="2" name="Picture 4" descr="Jack Garman, NASA engineer who 'saved' Apollo 11 from alarms, dies at 72 |  collectSPACE">
            <a:extLst>
              <a:ext uri="{FF2B5EF4-FFF2-40B4-BE49-F238E27FC236}">
                <a16:creationId xmlns:a16="http://schemas.microsoft.com/office/drawing/2014/main" id="{6DCF812A-448B-495C-9682-48B5DE6217F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2993" y="993947"/>
            <a:ext cx="4788326" cy="38615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3">
            <p14:nvContentPartPr>
              <p14:cNvPr id="7" name="Ink 6">
                <a:extLst>
                  <a:ext uri="{FF2B5EF4-FFF2-40B4-BE49-F238E27FC236}">
                    <a16:creationId xmlns:a16="http://schemas.microsoft.com/office/drawing/2014/main" id="{8F87EB9A-6FCD-4ECB-81F8-DD460FDAE74D}"/>
                  </a:ext>
                </a:extLst>
              </p14:cNvPr>
              <p14:cNvContentPartPr/>
              <p14:nvPr/>
            </p14:nvContentPartPr>
            <p14:xfrm>
              <a:off x="2907714" y="2623052"/>
              <a:ext cx="5027162" cy="558000"/>
            </p14:xfrm>
          </p:contentPart>
        </mc:Choice>
        <mc:Fallback xmlns="">
          <p:pic>
            <p:nvPicPr>
              <p:cNvPr id="7" name="Ink 6">
                <a:extLst>
                  <a:ext uri="{FF2B5EF4-FFF2-40B4-BE49-F238E27FC236}">
                    <a16:creationId xmlns:a16="http://schemas.microsoft.com/office/drawing/2014/main" id="{8F87EB9A-6FCD-4ECB-81F8-DD460FDAE74D}"/>
                  </a:ext>
                </a:extLst>
              </p:cNvPr>
              <p:cNvPicPr/>
              <p:nvPr/>
            </p:nvPicPr>
            <p:blipFill>
              <a:blip r:embed="rId4"/>
              <a:stretch>
                <a:fillRect/>
              </a:stretch>
            </p:blipFill>
            <p:spPr>
              <a:xfrm>
                <a:off x="2844712" y="2560052"/>
                <a:ext cx="5152805" cy="683640"/>
              </a:xfrm>
              <a:prstGeom prst="rect">
                <a:avLst/>
              </a:prstGeom>
            </p:spPr>
          </p:pic>
        </mc:Fallback>
      </mc:AlternateContent>
      <p:grpSp>
        <p:nvGrpSpPr>
          <p:cNvPr id="8" name="Group 7">
            <a:extLst>
              <a:ext uri="{FF2B5EF4-FFF2-40B4-BE49-F238E27FC236}">
                <a16:creationId xmlns:a16="http://schemas.microsoft.com/office/drawing/2014/main" id="{E5EC28BD-9BA1-44C9-9F66-5313BCC2C315}"/>
              </a:ext>
            </a:extLst>
          </p:cNvPr>
          <p:cNvGrpSpPr/>
          <p:nvPr/>
        </p:nvGrpSpPr>
        <p:grpSpPr>
          <a:xfrm>
            <a:off x="-1771001" y="2758440"/>
            <a:ext cx="902321" cy="618780"/>
            <a:chOff x="-2792082" y="-484333"/>
            <a:chExt cx="5293605" cy="3861553"/>
          </a:xfrm>
          <a:scene3d>
            <a:camera prst="isometricOffAxis2Right">
              <a:rot lat="1200000" lon="19200000" rev="600000"/>
            </a:camera>
            <a:lightRig rig="threePt" dir="t"/>
          </a:scene3d>
        </p:grpSpPr>
        <p:pic>
          <p:nvPicPr>
            <p:cNvPr id="9" name="Picture 8" descr="Jack Garman, NASA engineer who 'saved' Apollo 11 from alarms, dies at 72 |  collectSPACE">
              <a:extLst>
                <a:ext uri="{FF2B5EF4-FFF2-40B4-BE49-F238E27FC236}">
                  <a16:creationId xmlns:a16="http://schemas.microsoft.com/office/drawing/2014/main" id="{39391B60-6B53-4635-8A39-5EB763399E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803" y="-484333"/>
              <a:ext cx="4788326" cy="38615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5">
              <p14:nvContentPartPr>
                <p14:cNvPr id="10" name="Ink 9">
                  <a:extLst>
                    <a:ext uri="{FF2B5EF4-FFF2-40B4-BE49-F238E27FC236}">
                      <a16:creationId xmlns:a16="http://schemas.microsoft.com/office/drawing/2014/main" id="{0FC87A37-05A9-411D-A041-2843AFD44593}"/>
                    </a:ext>
                  </a:extLst>
                </p14:cNvPr>
                <p14:cNvContentPartPr/>
                <p14:nvPr/>
              </p14:nvContentPartPr>
              <p14:xfrm>
                <a:off x="-2792082" y="1144772"/>
                <a:ext cx="5027162" cy="558000"/>
              </p14:xfrm>
            </p:contentPart>
          </mc:Choice>
          <mc:Fallback xmlns="">
            <p:pic>
              <p:nvPicPr>
                <p:cNvPr id="10" name="Ink 9">
                  <a:extLst>
                    <a:ext uri="{FF2B5EF4-FFF2-40B4-BE49-F238E27FC236}">
                      <a16:creationId xmlns:a16="http://schemas.microsoft.com/office/drawing/2014/main" id="{0FC87A37-05A9-411D-A041-2843AFD44593}"/>
                    </a:ext>
                  </a:extLst>
                </p:cNvPr>
                <p:cNvPicPr/>
                <p:nvPr/>
              </p:nvPicPr>
              <p:blipFill>
                <a:blip r:embed="rId4"/>
                <a:stretch>
                  <a:fillRect/>
                </a:stretch>
              </p:blipFill>
              <p:spPr>
                <a:xfrm>
                  <a:off x="-3161571" y="752603"/>
                  <a:ext cx="5764029" cy="13400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11" name="!!marking">
                <a:extLst>
                  <a:ext uri="{FF2B5EF4-FFF2-40B4-BE49-F238E27FC236}">
                    <a16:creationId xmlns:a16="http://schemas.microsoft.com/office/drawing/2014/main" id="{0A1A68AE-E611-4B7A-8B48-488F43DFA2D4}"/>
                  </a:ext>
                </a:extLst>
              </p14:cNvPr>
              <p14:cNvContentPartPr/>
              <p14:nvPr/>
            </p14:nvContentPartPr>
            <p14:xfrm>
              <a:off x="-1584469" y="2927937"/>
              <a:ext cx="483840" cy="272520"/>
            </p14:xfrm>
          </p:contentPart>
        </mc:Choice>
        <mc:Fallback xmlns="">
          <p:pic>
            <p:nvPicPr>
              <p:cNvPr id="11" name="!!marking">
                <a:extLst>
                  <a:ext uri="{FF2B5EF4-FFF2-40B4-BE49-F238E27FC236}">
                    <a16:creationId xmlns:a16="http://schemas.microsoft.com/office/drawing/2014/main" id="{0A1A68AE-E611-4B7A-8B48-488F43DFA2D4}"/>
                  </a:ext>
                </a:extLst>
              </p:cNvPr>
              <p:cNvPicPr/>
              <p:nvPr/>
            </p:nvPicPr>
            <p:blipFill>
              <a:blip r:embed="rId7"/>
              <a:stretch>
                <a:fillRect/>
              </a:stretch>
            </p:blipFill>
            <p:spPr>
              <a:xfrm>
                <a:off x="-1593109" y="2918937"/>
                <a:ext cx="501480" cy="290160"/>
              </a:xfrm>
              <a:prstGeom prst="rect">
                <a:avLst/>
              </a:prstGeom>
            </p:spPr>
          </p:pic>
        </mc:Fallback>
      </mc:AlternateContent>
      <p:grpSp>
        <p:nvGrpSpPr>
          <p:cNvPr id="18" name="Group 17">
            <a:extLst>
              <a:ext uri="{FF2B5EF4-FFF2-40B4-BE49-F238E27FC236}">
                <a16:creationId xmlns:a16="http://schemas.microsoft.com/office/drawing/2014/main" id="{FD1D1EFD-E58A-4FAF-868F-A9097D679A81}"/>
              </a:ext>
            </a:extLst>
          </p:cNvPr>
          <p:cNvGrpSpPr/>
          <p:nvPr/>
        </p:nvGrpSpPr>
        <p:grpSpPr>
          <a:xfrm>
            <a:off x="3441840" y="1325520"/>
            <a:ext cx="4729320" cy="978840"/>
            <a:chOff x="3441840" y="1325520"/>
            <a:chExt cx="4729320" cy="978840"/>
          </a:xfrm>
        </p:grpSpPr>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C9924A56-A4E2-4B3D-AB88-7EEBAAC445BE}"/>
                    </a:ext>
                  </a:extLst>
                </p14:cNvPr>
                <p14:cNvContentPartPr/>
                <p14:nvPr/>
              </p14:nvContentPartPr>
              <p14:xfrm>
                <a:off x="7924200" y="2057040"/>
                <a:ext cx="360" cy="360"/>
              </p14:xfrm>
            </p:contentPart>
          </mc:Choice>
          <mc:Fallback xmlns="">
            <p:pic>
              <p:nvPicPr>
                <p:cNvPr id="14" name="Ink 13">
                  <a:extLst>
                    <a:ext uri="{FF2B5EF4-FFF2-40B4-BE49-F238E27FC236}">
                      <a16:creationId xmlns:a16="http://schemas.microsoft.com/office/drawing/2014/main" id="{C9924A56-A4E2-4B3D-AB88-7EEBAAC445BE}"/>
                    </a:ext>
                  </a:extLst>
                </p:cNvPr>
                <p:cNvPicPr/>
                <p:nvPr/>
              </p:nvPicPr>
              <p:blipFill>
                <a:blip r:embed="rId9"/>
                <a:stretch>
                  <a:fillRect/>
                </a:stretch>
              </p:blipFill>
              <p:spPr>
                <a:xfrm>
                  <a:off x="7888560" y="2021040"/>
                  <a:ext cx="72000" cy="72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6" name="Ink 15">
                  <a:extLst>
                    <a:ext uri="{FF2B5EF4-FFF2-40B4-BE49-F238E27FC236}">
                      <a16:creationId xmlns:a16="http://schemas.microsoft.com/office/drawing/2014/main" id="{38E25D46-E540-4453-9531-5535ED3B4EFE}"/>
                    </a:ext>
                  </a:extLst>
                </p14:cNvPr>
                <p14:cNvContentPartPr/>
                <p14:nvPr/>
              </p14:nvContentPartPr>
              <p14:xfrm>
                <a:off x="5584920" y="1385640"/>
                <a:ext cx="2586240" cy="656640"/>
              </p14:xfrm>
            </p:contentPart>
          </mc:Choice>
          <mc:Fallback xmlns="">
            <p:pic>
              <p:nvPicPr>
                <p:cNvPr id="16" name="Ink 15">
                  <a:extLst>
                    <a:ext uri="{FF2B5EF4-FFF2-40B4-BE49-F238E27FC236}">
                      <a16:creationId xmlns:a16="http://schemas.microsoft.com/office/drawing/2014/main" id="{38E25D46-E540-4453-9531-5535ED3B4EFE}"/>
                    </a:ext>
                  </a:extLst>
                </p:cNvPr>
                <p:cNvPicPr/>
                <p:nvPr/>
              </p:nvPicPr>
              <p:blipFill>
                <a:blip r:embed="rId11"/>
                <a:stretch>
                  <a:fillRect/>
                </a:stretch>
              </p:blipFill>
              <p:spPr>
                <a:xfrm>
                  <a:off x="5549280" y="1349640"/>
                  <a:ext cx="2657880" cy="72828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7" name="Ink 16">
                  <a:extLst>
                    <a:ext uri="{FF2B5EF4-FFF2-40B4-BE49-F238E27FC236}">
                      <a16:creationId xmlns:a16="http://schemas.microsoft.com/office/drawing/2014/main" id="{87A98981-D167-4B22-A05C-1DD6883D7909}"/>
                    </a:ext>
                  </a:extLst>
                </p14:cNvPr>
                <p14:cNvContentPartPr/>
                <p14:nvPr/>
              </p14:nvContentPartPr>
              <p14:xfrm>
                <a:off x="3441840" y="1325520"/>
                <a:ext cx="2395080" cy="978840"/>
              </p14:xfrm>
            </p:contentPart>
          </mc:Choice>
          <mc:Fallback xmlns="">
            <p:pic>
              <p:nvPicPr>
                <p:cNvPr id="17" name="Ink 16">
                  <a:extLst>
                    <a:ext uri="{FF2B5EF4-FFF2-40B4-BE49-F238E27FC236}">
                      <a16:creationId xmlns:a16="http://schemas.microsoft.com/office/drawing/2014/main" id="{87A98981-D167-4B22-A05C-1DD6883D7909}"/>
                    </a:ext>
                  </a:extLst>
                </p:cNvPr>
                <p:cNvPicPr/>
                <p:nvPr/>
              </p:nvPicPr>
              <p:blipFill>
                <a:blip r:embed="rId13"/>
                <a:stretch>
                  <a:fillRect/>
                </a:stretch>
              </p:blipFill>
              <p:spPr>
                <a:xfrm>
                  <a:off x="3406195" y="1289507"/>
                  <a:ext cx="2466731" cy="105050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A3377D67-61D1-4622-B9ED-A64867EE19C4}"/>
                  </a:ext>
                </a:extLst>
              </p14:cNvPr>
              <p14:cNvContentPartPr/>
              <p14:nvPr/>
            </p14:nvContentPartPr>
            <p14:xfrm>
              <a:off x="6475200" y="1949039"/>
              <a:ext cx="1710000" cy="472065"/>
            </p14:xfrm>
          </p:contentPart>
        </mc:Choice>
        <mc:Fallback xmlns="">
          <p:pic>
            <p:nvPicPr>
              <p:cNvPr id="15" name="Ink 14">
                <a:extLst>
                  <a:ext uri="{FF2B5EF4-FFF2-40B4-BE49-F238E27FC236}">
                    <a16:creationId xmlns:a16="http://schemas.microsoft.com/office/drawing/2014/main" id="{A3377D67-61D1-4622-B9ED-A64867EE19C4}"/>
                  </a:ext>
                </a:extLst>
              </p:cNvPr>
              <p:cNvPicPr/>
              <p:nvPr/>
            </p:nvPicPr>
            <p:blipFill>
              <a:blip r:embed="rId15"/>
              <a:stretch>
                <a:fillRect/>
              </a:stretch>
            </p:blipFill>
            <p:spPr>
              <a:xfrm>
                <a:off x="6439200" y="1913031"/>
                <a:ext cx="1781640" cy="543721"/>
              </a:xfrm>
              <a:prstGeom prst="rect">
                <a:avLst/>
              </a:prstGeom>
            </p:spPr>
          </p:pic>
        </mc:Fallback>
      </mc:AlternateContent>
      <p:sp>
        <p:nvSpPr>
          <p:cNvPr id="3" name="Footer Placeholder 2">
            <a:extLst>
              <a:ext uri="{FF2B5EF4-FFF2-40B4-BE49-F238E27FC236}">
                <a16:creationId xmlns:a16="http://schemas.microsoft.com/office/drawing/2014/main" id="{E69F5238-8E38-49FE-BA65-63AF149B3798}"/>
              </a:ext>
            </a:extLst>
          </p:cNvPr>
          <p:cNvSpPr>
            <a:spLocks noGrp="1"/>
          </p:cNvSpPr>
          <p:nvPr>
            <p:ph type="ftr" sz="quarter" idx="11"/>
          </p:nvPr>
        </p:nvSpPr>
        <p:spPr/>
        <p:txBody>
          <a:bodyPr/>
          <a:lstStyle/>
          <a:p>
            <a:r>
              <a:rPr lang="en-US"/>
              <a:t>Software Engineering as the Next Level Up from Programming | APAC GB Tour 2021</a:t>
            </a:r>
            <a:endParaRPr lang="en-NL"/>
          </a:p>
        </p:txBody>
      </p:sp>
      <p:sp>
        <p:nvSpPr>
          <p:cNvPr id="6" name="Slide Number Placeholder 5">
            <a:extLst>
              <a:ext uri="{FF2B5EF4-FFF2-40B4-BE49-F238E27FC236}">
                <a16:creationId xmlns:a16="http://schemas.microsoft.com/office/drawing/2014/main" id="{F93DAAFD-46A4-45EB-8E39-7222E6C270E9}"/>
              </a:ext>
            </a:extLst>
          </p:cNvPr>
          <p:cNvSpPr>
            <a:spLocks noGrp="1"/>
          </p:cNvSpPr>
          <p:nvPr>
            <p:ph type="sldNum" sz="quarter" idx="12"/>
          </p:nvPr>
        </p:nvSpPr>
        <p:spPr/>
        <p:txBody>
          <a:bodyPr/>
          <a:lstStyle/>
          <a:p>
            <a:fld id="{BF590972-BD5A-4E8E-8655-ACB12844DF5C}" type="slidenum">
              <a:rPr lang="en-NL" smtClean="0"/>
              <a:t>58</a:t>
            </a:fld>
            <a:endParaRPr lang="en-NL"/>
          </a:p>
        </p:txBody>
      </p:sp>
    </p:spTree>
    <p:extLst>
      <p:ext uri="{BB962C8B-B14F-4D97-AF65-F5344CB8AC3E}">
        <p14:creationId xmlns:p14="http://schemas.microsoft.com/office/powerpoint/2010/main" val="3164079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500" fill="hold"/>
                                        <p:tgtEl>
                                          <p:spTgt spid="7"/>
                                        </p:tgtEl>
                                        <p:attrNameLst>
                                          <p:attrName>drawProgress</p:attrName>
                                        </p:attrNameLst>
                                      </p:cBhvr>
                                      <p:tavLst>
                                        <p:tav tm="0">
                                          <p:val>
                                            <p:fltVal val="0"/>
                                          </p:val>
                                        </p:tav>
                                        <p:tav tm="100000">
                                          <p:val>
                                            <p:fltVal val="1"/>
                                          </p:val>
                                        </p:tav>
                                      </p:tavLst>
                                    </p:anim>
                                  </p:childTnLst>
                                </p:cTn>
                              </p:par>
                            </p:childTnLst>
                          </p:cTn>
                        </p:par>
                      </p:childTnLst>
                    </p:cTn>
                  </p:par>
                  <p:par>
                    <p:cTn id="8" fill="hold">
                      <p:stCondLst>
                        <p:cond delay="indefinite"/>
                      </p:stCondLst>
                      <p:childTnLst>
                        <p:par>
                          <p:cTn id="9" fill="hold">
                            <p:stCondLst>
                              <p:cond delay="0"/>
                            </p:stCondLst>
                            <p:childTnLst>
                              <p:par>
                                <p:cTn id="10" presetID="63"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 calcmode="lin" valueType="num">
                                      <p:cBhvr>
                                        <p:cTn id="12" dur="1000" fill="hold"/>
                                        <p:tgtEl>
                                          <p:spTgt spid="15"/>
                                        </p:tgtEl>
                                        <p:attrNameLst>
                                          <p:attrName>drawProgress</p:attrName>
                                        </p:attrNameLst>
                                      </p:cBhvr>
                                      <p:tavLst>
                                        <p:tav tm="0">
                                          <p:val>
                                            <p:fltVal val="0"/>
                                          </p:val>
                                        </p:tav>
                                        <p:tav tm="100000">
                                          <p:val>
                                            <p:fltVal val="1"/>
                                          </p:val>
                                        </p:tav>
                                      </p:tavLst>
                                    </p:anim>
                                  </p:childTnLst>
                                </p:cTn>
                              </p:par>
                            </p:childTnLst>
                          </p:cTn>
                        </p:par>
                      </p:childTnLst>
                    </p:cTn>
                  </p:par>
                  <p:par>
                    <p:cTn id="13" fill="hold">
                      <p:stCondLst>
                        <p:cond delay="indefinite"/>
                      </p:stCondLst>
                      <p:childTnLst>
                        <p:par>
                          <p:cTn id="14" fill="hold">
                            <p:stCondLst>
                              <p:cond delay="0"/>
                            </p:stCondLst>
                            <p:childTnLst>
                              <p:par>
                                <p:cTn id="15" presetID="63"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p:cTn id="17" dur="1500" fill="hold"/>
                                        <p:tgtEl>
                                          <p:spTgt spid="18"/>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01E6C-E1E7-4DBE-94A7-8F4C6F916DA7}"/>
              </a:ext>
            </a:extLst>
          </p:cNvPr>
          <p:cNvSpPr>
            <a:spLocks noGrp="1"/>
          </p:cNvSpPr>
          <p:nvPr>
            <p:ph type="title"/>
          </p:nvPr>
        </p:nvSpPr>
        <p:spPr/>
        <p:txBody>
          <a:bodyPr/>
          <a:lstStyle/>
          <a:p>
            <a:endParaRPr lang="en-US"/>
          </a:p>
        </p:txBody>
      </p:sp>
      <p:sp>
        <p:nvSpPr>
          <p:cNvPr id="3" name="Footer Placeholder 2">
            <a:extLst>
              <a:ext uri="{FF2B5EF4-FFF2-40B4-BE49-F238E27FC236}">
                <a16:creationId xmlns:a16="http://schemas.microsoft.com/office/drawing/2014/main" id="{4A52F5D1-6A0F-4C5D-9150-1E478AC145A0}"/>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Software Engineering as the Next Level Up from Programming | APAC GB Tour 2021</a:t>
            </a:r>
            <a:endParaRPr kumimoji="0" lang="en-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1026" name="Picture 2" descr="50 years later: Apollo 11 flight director returns to restored 'Houston'">
            <a:extLst>
              <a:ext uri="{FF2B5EF4-FFF2-40B4-BE49-F238E27FC236}">
                <a16:creationId xmlns:a16="http://schemas.microsoft.com/office/drawing/2014/main" id="{A1C6ED46-1DD1-4A85-A58D-B76035DD0F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0CFE460E-E80C-4366-A418-AB9201C595A7}"/>
              </a:ext>
            </a:extLst>
          </p:cNvPr>
          <p:cNvGrpSpPr/>
          <p:nvPr/>
        </p:nvGrpSpPr>
        <p:grpSpPr>
          <a:xfrm>
            <a:off x="5117479" y="3377220"/>
            <a:ext cx="902321" cy="618780"/>
            <a:chOff x="-2792082" y="-484333"/>
            <a:chExt cx="5293605" cy="3861553"/>
          </a:xfrm>
          <a:scene3d>
            <a:camera prst="isometricOffAxis2Right">
              <a:rot lat="1200000" lon="19200000" rev="600000"/>
            </a:camera>
            <a:lightRig rig="threePt" dir="t"/>
          </a:scene3d>
        </p:grpSpPr>
        <p:pic>
          <p:nvPicPr>
            <p:cNvPr id="5" name="Picture 4" descr="Jack Garman, NASA engineer who 'saved' Apollo 11 from alarms, dies at 72 |  collectSPACE">
              <a:extLst>
                <a:ext uri="{FF2B5EF4-FFF2-40B4-BE49-F238E27FC236}">
                  <a16:creationId xmlns:a16="http://schemas.microsoft.com/office/drawing/2014/main" id="{2C75E2D0-707D-4CBE-B336-42DB1A4A5C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803" y="-484333"/>
              <a:ext cx="4788326" cy="386155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6" name="Ink 5">
                  <a:extLst>
                    <a:ext uri="{FF2B5EF4-FFF2-40B4-BE49-F238E27FC236}">
                      <a16:creationId xmlns:a16="http://schemas.microsoft.com/office/drawing/2014/main" id="{FD61383C-5622-4B7E-A827-9D9E1B72B5E7}"/>
                    </a:ext>
                  </a:extLst>
                </p14:cNvPr>
                <p14:cNvContentPartPr/>
                <p14:nvPr/>
              </p14:nvContentPartPr>
              <p14:xfrm>
                <a:off x="-2792082" y="1144772"/>
                <a:ext cx="5027162" cy="558000"/>
              </p14:xfrm>
            </p:contentPart>
          </mc:Choice>
          <mc:Fallback xmlns="">
            <p:pic>
              <p:nvPicPr>
                <p:cNvPr id="6" name="Ink 5">
                  <a:extLst>
                    <a:ext uri="{FF2B5EF4-FFF2-40B4-BE49-F238E27FC236}">
                      <a16:creationId xmlns:a16="http://schemas.microsoft.com/office/drawing/2014/main" id="{FD61383C-5622-4B7E-A827-9D9E1B72B5E7}"/>
                    </a:ext>
                  </a:extLst>
                </p:cNvPr>
                <p:cNvPicPr/>
                <p:nvPr/>
              </p:nvPicPr>
              <p:blipFill>
                <a:blip r:embed="rId5"/>
                <a:stretch>
                  <a:fillRect/>
                </a:stretch>
              </p:blipFill>
              <p:spPr>
                <a:xfrm>
                  <a:off x="-3161571" y="752603"/>
                  <a:ext cx="5764029" cy="1340096"/>
                </a:xfrm>
                <a:prstGeom prst="rect">
                  <a:avLst/>
                </a:prstGeom>
              </p:spPr>
            </p:pic>
          </mc:Fallback>
        </mc:AlternateContent>
      </p:grpSp>
      <mc:AlternateContent xmlns:mc="http://schemas.openxmlformats.org/markup-compatibility/2006" xmlns:p14="http://schemas.microsoft.com/office/powerpoint/2010/main">
        <mc:Choice Requires="p14">
          <p:contentPart p14:bwMode="auto" r:id="rId6">
            <p14:nvContentPartPr>
              <p14:cNvPr id="7" name="!!marking">
                <a:extLst>
                  <a:ext uri="{FF2B5EF4-FFF2-40B4-BE49-F238E27FC236}">
                    <a16:creationId xmlns:a16="http://schemas.microsoft.com/office/drawing/2014/main" id="{73DD5314-8DD4-469B-B4C8-C3981E05DB02}"/>
                  </a:ext>
                </a:extLst>
              </p14:cNvPr>
              <p14:cNvContentPartPr/>
              <p14:nvPr/>
            </p14:nvContentPartPr>
            <p14:xfrm>
              <a:off x="5280615" y="3590550"/>
              <a:ext cx="483840" cy="272520"/>
            </p14:xfrm>
          </p:contentPart>
        </mc:Choice>
        <mc:Fallback xmlns="">
          <p:pic>
            <p:nvPicPr>
              <p:cNvPr id="7" name="!!marking">
                <a:extLst>
                  <a:ext uri="{FF2B5EF4-FFF2-40B4-BE49-F238E27FC236}">
                    <a16:creationId xmlns:a16="http://schemas.microsoft.com/office/drawing/2014/main" id="{73DD5314-8DD4-469B-B4C8-C3981E05DB02}"/>
                  </a:ext>
                </a:extLst>
              </p:cNvPr>
              <p:cNvPicPr/>
              <p:nvPr/>
            </p:nvPicPr>
            <p:blipFill>
              <a:blip r:embed="rId7"/>
              <a:stretch>
                <a:fillRect/>
              </a:stretch>
            </p:blipFill>
            <p:spPr>
              <a:xfrm>
                <a:off x="5271975" y="3581550"/>
                <a:ext cx="501480" cy="290160"/>
              </a:xfrm>
              <a:prstGeom prst="rect">
                <a:avLst/>
              </a:prstGeom>
            </p:spPr>
          </p:pic>
        </mc:Fallback>
      </mc:AlternateContent>
      <p:pic>
        <p:nvPicPr>
          <p:cNvPr id="11" name="Picture 2" descr="FIRST ON THE MOON | Pocketmags.com">
            <a:extLst>
              <a:ext uri="{FF2B5EF4-FFF2-40B4-BE49-F238E27FC236}">
                <a16:creationId xmlns:a16="http://schemas.microsoft.com/office/drawing/2014/main" id="{4B101C38-429E-4DBE-93FB-C1E396442CB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348560">
            <a:off x="-147287" y="14796"/>
            <a:ext cx="1961599" cy="1915867"/>
          </a:xfrm>
          <a:prstGeom prst="rect">
            <a:avLst/>
          </a:prstGeom>
          <a:noFill/>
          <a:scene3d>
            <a:camera prst="isometricRightUp">
              <a:rot lat="907613" lon="18259830" rev="21535285"/>
            </a:camera>
            <a:lightRig rig="threePt" dir="t"/>
          </a:scene3d>
          <a:sp3d>
            <a:bevelT/>
          </a:sp3d>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356FCD31-AFF4-419B-8D02-7345A3D0DB8C}"/>
                  </a:ext>
                </a:extLst>
              </p14:cNvPr>
              <p14:cNvContentPartPr/>
              <p14:nvPr/>
            </p14:nvContentPartPr>
            <p14:xfrm>
              <a:off x="921000" y="419242"/>
              <a:ext cx="484967" cy="368991"/>
            </p14:xfrm>
          </p:contentPart>
        </mc:Choice>
        <mc:Fallback xmlns="">
          <p:pic>
            <p:nvPicPr>
              <p:cNvPr id="13" name="Ink 12">
                <a:extLst>
                  <a:ext uri="{FF2B5EF4-FFF2-40B4-BE49-F238E27FC236}">
                    <a16:creationId xmlns:a16="http://schemas.microsoft.com/office/drawing/2014/main" id="{356FCD31-AFF4-419B-8D02-7345A3D0DB8C}"/>
                  </a:ext>
                </a:extLst>
              </p:cNvPr>
              <p:cNvPicPr/>
              <p:nvPr/>
            </p:nvPicPr>
            <p:blipFill>
              <a:blip r:embed="rId10"/>
              <a:stretch>
                <a:fillRect/>
              </a:stretch>
            </p:blipFill>
            <p:spPr>
              <a:xfrm>
                <a:off x="912366" y="410602"/>
                <a:ext cx="502596" cy="386631"/>
              </a:xfrm>
              <a:prstGeom prst="rect">
                <a:avLst/>
              </a:prstGeom>
            </p:spPr>
          </p:pic>
        </mc:Fallback>
      </mc:AlternateContent>
      <p:sp>
        <p:nvSpPr>
          <p:cNvPr id="8" name="Slide Number Placeholder 7">
            <a:extLst>
              <a:ext uri="{FF2B5EF4-FFF2-40B4-BE49-F238E27FC236}">
                <a16:creationId xmlns:a16="http://schemas.microsoft.com/office/drawing/2014/main" id="{A1D92E5E-9205-4874-8340-2B129F8DBB9C}"/>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BF590972-BD5A-4E8E-8655-ACB12844DF5C}" type="slidenum">
              <a:rPr kumimoji="0" lang="en-NL" sz="6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59</a:t>
            </a:fld>
            <a:endParaRPr kumimoji="0" lang="en-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2383498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959176-E9C5-4F53-886F-642C214CA485}"/>
              </a:ext>
            </a:extLst>
          </p:cNvPr>
          <p:cNvSpPr>
            <a:spLocks noGrp="1"/>
          </p:cNvSpPr>
          <p:nvPr>
            <p:ph type="title"/>
          </p:nvPr>
        </p:nvSpPr>
        <p:spPr>
          <a:xfrm>
            <a:off x="720000" y="288000"/>
            <a:ext cx="6623999" cy="503999"/>
          </a:xfrm>
        </p:spPr>
        <p:txBody>
          <a:bodyPr anchor="ctr">
            <a:normAutofit/>
          </a:bodyPr>
          <a:lstStyle/>
          <a:p>
            <a:r>
              <a:rPr lang="en-US" dirty="0"/>
              <a:t>Time and Change</a:t>
            </a:r>
          </a:p>
        </p:txBody>
      </p:sp>
      <p:sp>
        <p:nvSpPr>
          <p:cNvPr id="6" name="Content Placeholder 5">
            <a:extLst>
              <a:ext uri="{FF2B5EF4-FFF2-40B4-BE49-F238E27FC236}">
                <a16:creationId xmlns:a16="http://schemas.microsoft.com/office/drawing/2014/main" id="{1271BA7D-3EDE-4013-A333-2C7ED042DFE7}"/>
              </a:ext>
            </a:extLst>
          </p:cNvPr>
          <p:cNvSpPr>
            <a:spLocks noGrp="1"/>
          </p:cNvSpPr>
          <p:nvPr>
            <p:ph idx="1"/>
          </p:nvPr>
        </p:nvSpPr>
        <p:spPr>
          <a:xfrm>
            <a:off x="567600" y="900001"/>
            <a:ext cx="3924000" cy="3401999"/>
          </a:xfrm>
        </p:spPr>
        <p:txBody>
          <a:bodyPr anchor="t">
            <a:normAutofit/>
          </a:bodyPr>
          <a:lstStyle/>
          <a:p>
            <a:pPr>
              <a:spcAft>
                <a:spcPts val="600"/>
              </a:spcAft>
            </a:pPr>
            <a:r>
              <a:rPr lang="en-US" dirty="0"/>
              <a:t>Functional Requirements because of new insights, business evolution and innovation</a:t>
            </a:r>
          </a:p>
          <a:p>
            <a:pPr>
              <a:spcAft>
                <a:spcPts val="600"/>
              </a:spcAft>
            </a:pPr>
            <a:r>
              <a:rPr lang="en-US" dirty="0"/>
              <a:t>Non-Functional requirements because of growth, costs and regulations</a:t>
            </a:r>
          </a:p>
          <a:p>
            <a:pPr>
              <a:spcAft>
                <a:spcPts val="600"/>
              </a:spcAft>
            </a:pPr>
            <a:r>
              <a:rPr lang="en-US" dirty="0"/>
              <a:t>Technological advances (&amp; deprecations) and shifts in community and among vendors</a:t>
            </a:r>
          </a:p>
          <a:p>
            <a:pPr>
              <a:spcAft>
                <a:spcPts val="600"/>
              </a:spcAft>
            </a:pPr>
            <a:r>
              <a:rPr lang="en-US" dirty="0"/>
              <a:t>Team members joining and leaving</a:t>
            </a:r>
          </a:p>
          <a:p>
            <a:pPr>
              <a:spcAft>
                <a:spcPts val="600"/>
              </a:spcAft>
            </a:pPr>
            <a:r>
              <a:rPr lang="en-US" dirty="0"/>
              <a:t>Changes in organization structure, scale, processes </a:t>
            </a:r>
          </a:p>
          <a:p>
            <a:pPr>
              <a:spcAft>
                <a:spcPts val="600"/>
              </a:spcAft>
            </a:pPr>
            <a:r>
              <a:rPr lang="en-US" dirty="0"/>
              <a:t>Memories fading</a:t>
            </a:r>
          </a:p>
        </p:txBody>
      </p:sp>
      <p:sp>
        <p:nvSpPr>
          <p:cNvPr id="3" name="Footer Placeholder 2">
            <a:extLst>
              <a:ext uri="{FF2B5EF4-FFF2-40B4-BE49-F238E27FC236}">
                <a16:creationId xmlns:a16="http://schemas.microsoft.com/office/drawing/2014/main" id="{34305CBD-78C3-4F5D-A67A-64698F291D33}"/>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en-NL"/>
          </a:p>
        </p:txBody>
      </p:sp>
      <p:pic>
        <p:nvPicPr>
          <p:cNvPr id="5" name="Picture 2" descr="Interesting Facts About Time, The Fourth Dimension, And Time Travel -">
            <a:extLst>
              <a:ext uri="{FF2B5EF4-FFF2-40B4-BE49-F238E27FC236}">
                <a16:creationId xmlns:a16="http://schemas.microsoft.com/office/drawing/2014/main" id="{9D0A8DC9-DABF-4155-819B-DD00289B065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8714" r="9170"/>
          <a:stretch/>
        </p:blipFill>
        <p:spPr bwMode="auto">
          <a:xfrm>
            <a:off x="4644000" y="810001"/>
            <a:ext cx="4500000" cy="3510000"/>
          </a:xfrm>
          <a:prstGeom prst="rect">
            <a:avLst/>
          </a:prstGeom>
          <a:solidFill>
            <a:srgbClr val="FFFFFF"/>
          </a:solidFill>
        </p:spPr>
      </p:pic>
      <p:sp>
        <p:nvSpPr>
          <p:cNvPr id="7" name="Slide Number Placeholder 6">
            <a:extLst>
              <a:ext uri="{FF2B5EF4-FFF2-40B4-BE49-F238E27FC236}">
                <a16:creationId xmlns:a16="http://schemas.microsoft.com/office/drawing/2014/main" id="{25DCC0B4-1C33-4E13-A2AD-CB20B032C8B5}"/>
              </a:ext>
            </a:extLst>
          </p:cNvPr>
          <p:cNvSpPr>
            <a:spLocks noGrp="1"/>
          </p:cNvSpPr>
          <p:nvPr>
            <p:ph type="sldNum" sz="quarter" idx="12"/>
          </p:nvPr>
        </p:nvSpPr>
        <p:spPr/>
        <p:txBody>
          <a:bodyPr/>
          <a:lstStyle/>
          <a:p>
            <a:fld id="{14F1411D-0280-154F-AEAC-4C20B7AA46B2}" type="slidenum">
              <a:rPr lang="nl-NL" smtClean="0"/>
              <a:t>6</a:t>
            </a:fld>
            <a:endParaRPr lang="nl-NL"/>
          </a:p>
        </p:txBody>
      </p:sp>
    </p:spTree>
    <p:extLst>
      <p:ext uri="{BB962C8B-B14F-4D97-AF65-F5344CB8AC3E}">
        <p14:creationId xmlns:p14="http://schemas.microsoft.com/office/powerpoint/2010/main" val="1096188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04768B-3C67-4B8B-A2B5-EF293A0887DC}"/>
              </a:ext>
            </a:extLst>
          </p:cNvPr>
          <p:cNvSpPr>
            <a:spLocks noGrp="1"/>
          </p:cNvSpPr>
          <p:nvPr>
            <p:ph type="title"/>
          </p:nvPr>
        </p:nvSpPr>
        <p:spPr>
          <a:xfrm>
            <a:off x="3096276" y="3391617"/>
            <a:ext cx="3703452" cy="1022411"/>
          </a:xfrm>
        </p:spPr>
        <p:txBody>
          <a:bodyPr vert="horz" lIns="91440" tIns="45720" rIns="91440" bIns="45720" rtlCol="0" anchor="t">
            <a:normAutofit/>
          </a:bodyPr>
          <a:lstStyle/>
          <a:p>
            <a:pPr defTabSz="914400"/>
            <a:endParaRPr lang="en-US" kern="1200">
              <a:solidFill>
                <a:schemeClr val="tx1"/>
              </a:solidFill>
              <a:latin typeface="+mj-lt"/>
              <a:ea typeface="+mj-ea"/>
              <a:cs typeface="+mj-cs"/>
            </a:endParaRPr>
          </a:p>
        </p:txBody>
      </p:sp>
      <p:sp>
        <p:nvSpPr>
          <p:cNvPr id="22" name="Freeform: Shape 21">
            <a:extLst>
              <a:ext uri="{FF2B5EF4-FFF2-40B4-BE49-F238E27FC236}">
                <a16:creationId xmlns:a16="http://schemas.microsoft.com/office/drawing/2014/main" id="{F6E384F5-137A-40B1-97F0-694CC6ECD5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591663"/>
            <a:ext cx="2798064" cy="3551837"/>
          </a:xfrm>
          <a:custGeom>
            <a:avLst/>
            <a:gdLst>
              <a:gd name="connsiteX0" fmla="*/ 640080 w 3730752"/>
              <a:gd name="connsiteY0" fmla="*/ 0 h 4735782"/>
              <a:gd name="connsiteX1" fmla="*/ 3730752 w 3730752"/>
              <a:gd name="connsiteY1" fmla="*/ 3090672 h 4735782"/>
              <a:gd name="connsiteX2" fmla="*/ 3357725 w 3730752"/>
              <a:gd name="connsiteY2" fmla="*/ 4563870 h 4735782"/>
              <a:gd name="connsiteX3" fmla="*/ 3253285 w 3730752"/>
              <a:gd name="connsiteY3" fmla="*/ 4735782 h 4735782"/>
              <a:gd name="connsiteX4" fmla="*/ 0 w 3730752"/>
              <a:gd name="connsiteY4" fmla="*/ 4735782 h 4735782"/>
              <a:gd name="connsiteX5" fmla="*/ 0 w 3730752"/>
              <a:gd name="connsiteY5" fmla="*/ 67215 h 4735782"/>
              <a:gd name="connsiteX6" fmla="*/ 17202 w 3730752"/>
              <a:gd name="connsiteY6" fmla="*/ 62792 h 4735782"/>
              <a:gd name="connsiteX7" fmla="*/ 640080 w 3730752"/>
              <a:gd name="connsiteY7" fmla="*/ 0 h 4735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730752" h="4735782">
                <a:moveTo>
                  <a:pt x="640080" y="0"/>
                </a:moveTo>
                <a:cubicBezTo>
                  <a:pt x="2347011" y="0"/>
                  <a:pt x="3730752" y="1383741"/>
                  <a:pt x="3730752" y="3090672"/>
                </a:cubicBezTo>
                <a:cubicBezTo>
                  <a:pt x="3730752" y="3624088"/>
                  <a:pt x="3595621" y="4125943"/>
                  <a:pt x="3357725" y="4563870"/>
                </a:cubicBezTo>
                <a:lnTo>
                  <a:pt x="3253285" y="4735782"/>
                </a:lnTo>
                <a:lnTo>
                  <a:pt x="0" y="4735782"/>
                </a:lnTo>
                <a:lnTo>
                  <a:pt x="0" y="67215"/>
                </a:lnTo>
                <a:lnTo>
                  <a:pt x="17202" y="62792"/>
                </a:lnTo>
                <a:cubicBezTo>
                  <a:pt x="218397" y="21621"/>
                  <a:pt x="426714" y="0"/>
                  <a:pt x="64008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9DBC4630-03DA-474F-BBCB-BA3AE6B317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486" y="-3249"/>
            <a:ext cx="3182112" cy="1840618"/>
          </a:xfrm>
          <a:custGeom>
            <a:avLst/>
            <a:gdLst>
              <a:gd name="connsiteX0" fmla="*/ 28633 w 4242816"/>
              <a:gd name="connsiteY0" fmla="*/ 0 h 2454158"/>
              <a:gd name="connsiteX1" fmla="*/ 4214183 w 4242816"/>
              <a:gd name="connsiteY1" fmla="*/ 0 h 2454158"/>
              <a:gd name="connsiteX2" fmla="*/ 4231864 w 4242816"/>
              <a:gd name="connsiteY2" fmla="*/ 115848 h 2454158"/>
              <a:gd name="connsiteX3" fmla="*/ 4242816 w 4242816"/>
              <a:gd name="connsiteY3" fmla="*/ 332750 h 2454158"/>
              <a:gd name="connsiteX4" fmla="*/ 2121408 w 4242816"/>
              <a:gd name="connsiteY4" fmla="*/ 2454158 h 2454158"/>
              <a:gd name="connsiteX5" fmla="*/ 0 w 4242816"/>
              <a:gd name="connsiteY5" fmla="*/ 332750 h 2454158"/>
              <a:gd name="connsiteX6" fmla="*/ 10953 w 4242816"/>
              <a:gd name="connsiteY6" fmla="*/ 115848 h 2454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42816" h="2454158">
                <a:moveTo>
                  <a:pt x="28633" y="0"/>
                </a:moveTo>
                <a:lnTo>
                  <a:pt x="4214183" y="0"/>
                </a:lnTo>
                <a:lnTo>
                  <a:pt x="4231864" y="115848"/>
                </a:lnTo>
                <a:cubicBezTo>
                  <a:pt x="4239106" y="187164"/>
                  <a:pt x="4242816" y="259524"/>
                  <a:pt x="4242816" y="332750"/>
                </a:cubicBezTo>
                <a:cubicBezTo>
                  <a:pt x="4242816" y="1504371"/>
                  <a:pt x="3293029" y="2454158"/>
                  <a:pt x="2121408" y="2454158"/>
                </a:cubicBezTo>
                <a:cubicBezTo>
                  <a:pt x="949787" y="2454158"/>
                  <a:pt x="0" y="1504371"/>
                  <a:pt x="0" y="332750"/>
                </a:cubicBezTo>
                <a:cubicBezTo>
                  <a:pt x="0" y="259524"/>
                  <a:pt x="3710" y="187164"/>
                  <a:pt x="10953" y="115848"/>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7" name="Snagit_SNG84C">
            <a:extLst>
              <a:ext uri="{FF2B5EF4-FFF2-40B4-BE49-F238E27FC236}">
                <a16:creationId xmlns:a16="http://schemas.microsoft.com/office/drawing/2014/main" id="{22EA0699-5F8E-4CDD-BD23-D7E389B59324}"/>
              </a:ext>
            </a:extLst>
          </p:cNvPr>
          <p:cNvPicPr>
            <a:picLocks noChangeAspect="1"/>
          </p:cNvPicPr>
          <p:nvPr/>
        </p:nvPicPr>
        <p:blipFill rotWithShape="1">
          <a:blip r:embed="rId2"/>
          <a:srcRect t="1671" r="-1" b="6373"/>
          <a:stretch/>
        </p:blipFill>
        <p:spPr>
          <a:xfrm>
            <a:off x="934929" y="10"/>
            <a:ext cx="2935224" cy="1713915"/>
          </a:xfrm>
          <a:custGeom>
            <a:avLst/>
            <a:gdLst/>
            <a:ahLst/>
            <a:cxnLst/>
            <a:rect l="l" t="t" r="r" b="b"/>
            <a:pathLst>
              <a:path w="3913632" h="2285234">
                <a:moveTo>
                  <a:pt x="29691" y="0"/>
                </a:moveTo>
                <a:lnTo>
                  <a:pt x="3883942" y="0"/>
                </a:lnTo>
                <a:lnTo>
                  <a:pt x="3903529" y="128345"/>
                </a:lnTo>
                <a:cubicBezTo>
                  <a:pt x="3910210" y="194127"/>
                  <a:pt x="3913632" y="260873"/>
                  <a:pt x="3913632" y="328418"/>
                </a:cubicBezTo>
                <a:cubicBezTo>
                  <a:pt x="3913632" y="1409138"/>
                  <a:pt x="3037536" y="2285234"/>
                  <a:pt x="1956816" y="2285234"/>
                </a:cubicBezTo>
                <a:cubicBezTo>
                  <a:pt x="876096" y="2285234"/>
                  <a:pt x="0" y="1409138"/>
                  <a:pt x="0" y="328418"/>
                </a:cubicBezTo>
                <a:cubicBezTo>
                  <a:pt x="0" y="260873"/>
                  <a:pt x="3422" y="194127"/>
                  <a:pt x="10103" y="128345"/>
                </a:cubicBezTo>
                <a:close/>
              </a:path>
            </a:pathLst>
          </a:custGeom>
        </p:spPr>
      </p:pic>
      <p:pic>
        <p:nvPicPr>
          <p:cNvPr id="4" name="Picture 2" descr="FIRST ON THE MOON | Pocketmags.com">
            <a:extLst>
              <a:ext uri="{FF2B5EF4-FFF2-40B4-BE49-F238E27FC236}">
                <a16:creationId xmlns:a16="http://schemas.microsoft.com/office/drawing/2014/main" id="{C6D803FF-930C-4973-8CC1-3B135FC115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0" b="-1"/>
          <a:stretch/>
        </p:blipFill>
        <p:spPr bwMode="auto">
          <a:xfrm>
            <a:off x="20" y="1716248"/>
            <a:ext cx="2673458" cy="3427251"/>
          </a:xfrm>
          <a:custGeom>
            <a:avLst/>
            <a:gdLst/>
            <a:ahLst/>
            <a:cxnLst/>
            <a:rect l="l" t="t" r="r" b="b"/>
            <a:pathLst>
              <a:path w="3564638" h="4569668">
                <a:moveTo>
                  <a:pt x="640080" y="0"/>
                </a:moveTo>
                <a:cubicBezTo>
                  <a:pt x="2255269" y="0"/>
                  <a:pt x="3564638" y="1309369"/>
                  <a:pt x="3564638" y="2924558"/>
                </a:cubicBezTo>
                <a:cubicBezTo>
                  <a:pt x="3564638" y="3530254"/>
                  <a:pt x="3380508" y="4092944"/>
                  <a:pt x="3065170" y="4559707"/>
                </a:cubicBezTo>
                <a:lnTo>
                  <a:pt x="3057720" y="4569668"/>
                </a:lnTo>
                <a:lnTo>
                  <a:pt x="0" y="4569668"/>
                </a:lnTo>
                <a:lnTo>
                  <a:pt x="0" y="72448"/>
                </a:lnTo>
                <a:lnTo>
                  <a:pt x="50679" y="59417"/>
                </a:lnTo>
                <a:cubicBezTo>
                  <a:pt x="241061" y="20459"/>
                  <a:pt x="438181" y="0"/>
                  <a:pt x="640080" y="0"/>
                </a:cubicBezTo>
                <a:close/>
              </a:path>
            </a:pathLst>
          </a:custGeom>
          <a:noFill/>
          <a:extLst>
            <a:ext uri="{909E8E84-426E-40DD-AFC4-6F175D3DCCD1}">
              <a14:hiddenFill xmlns:a14="http://schemas.microsoft.com/office/drawing/2010/main">
                <a:solidFill>
                  <a:srgbClr val="FFFFFF"/>
                </a:solidFill>
              </a14:hiddenFill>
            </a:ext>
          </a:extLst>
        </p:spPr>
      </p:pic>
      <p:sp>
        <p:nvSpPr>
          <p:cNvPr id="26" name="Oval 25">
            <a:extLst>
              <a:ext uri="{FF2B5EF4-FFF2-40B4-BE49-F238E27FC236}">
                <a16:creationId xmlns:a16="http://schemas.microsoft.com/office/drawing/2014/main" id="{78418A25-6EAC-4140-BFE6-284E1925B5E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20725" y="420987"/>
            <a:ext cx="2386584" cy="2386584"/>
          </a:xfrm>
          <a:prstGeom prst="ellipse">
            <a:avLst/>
          </a:pr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1" name="Snagit_SNG847">
            <a:extLst>
              <a:ext uri="{FF2B5EF4-FFF2-40B4-BE49-F238E27FC236}">
                <a16:creationId xmlns:a16="http://schemas.microsoft.com/office/drawing/2014/main" id="{34C53659-E586-4E14-9619-DC780CBBD372}"/>
              </a:ext>
            </a:extLst>
          </p:cNvPr>
          <p:cNvPicPr>
            <a:picLocks noGrp="1" noChangeAspect="1"/>
          </p:cNvPicPr>
          <p:nvPr>
            <p:ph idx="1"/>
          </p:nvPr>
        </p:nvPicPr>
        <p:blipFill rotWithShape="1">
          <a:blip r:embed="rId4"/>
          <a:srcRect t="27039" r="6" b="3716"/>
          <a:stretch/>
        </p:blipFill>
        <p:spPr>
          <a:xfrm>
            <a:off x="4144169" y="544431"/>
            <a:ext cx="2139696" cy="2139696"/>
          </a:xfrm>
          <a:custGeom>
            <a:avLst/>
            <a:gdLst/>
            <a:ahLst/>
            <a:cxnLst/>
            <a:rect l="l" t="t" r="r" b="b"/>
            <a:pathLst>
              <a:path w="2852928" h="2852928">
                <a:moveTo>
                  <a:pt x="1426464" y="0"/>
                </a:moveTo>
                <a:cubicBezTo>
                  <a:pt x="2214278" y="0"/>
                  <a:pt x="2852928" y="638650"/>
                  <a:pt x="2852928" y="1426464"/>
                </a:cubicBezTo>
                <a:cubicBezTo>
                  <a:pt x="2852928" y="2214278"/>
                  <a:pt x="2214278" y="2852928"/>
                  <a:pt x="1426464" y="2852928"/>
                </a:cubicBezTo>
                <a:cubicBezTo>
                  <a:pt x="638650" y="2852928"/>
                  <a:pt x="0" y="2214278"/>
                  <a:pt x="0" y="1426464"/>
                </a:cubicBezTo>
                <a:cubicBezTo>
                  <a:pt x="0" y="638650"/>
                  <a:pt x="638650" y="0"/>
                  <a:pt x="1426464" y="0"/>
                </a:cubicBezTo>
                <a:close/>
              </a:path>
            </a:pathLst>
          </a:custGeom>
        </p:spPr>
      </p:pic>
      <p:sp>
        <p:nvSpPr>
          <p:cNvPr id="28" name="Freeform: Shape 27">
            <a:extLst>
              <a:ext uri="{FF2B5EF4-FFF2-40B4-BE49-F238E27FC236}">
                <a16:creationId xmlns:a16="http://schemas.microsoft.com/office/drawing/2014/main" id="{6B9D64DB-4D5C-4A91-B45F-F301E3174F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564426" y="-3249"/>
            <a:ext cx="2579574" cy="2662562"/>
          </a:xfrm>
          <a:custGeom>
            <a:avLst/>
            <a:gdLst>
              <a:gd name="connsiteX0" fmla="*/ 115336 w 3439432"/>
              <a:gd name="connsiteY0" fmla="*/ 0 h 3550083"/>
              <a:gd name="connsiteX1" fmla="*/ 3439432 w 3439432"/>
              <a:gd name="connsiteY1" fmla="*/ 0 h 3550083"/>
              <a:gd name="connsiteX2" fmla="*/ 3439432 w 3439432"/>
              <a:gd name="connsiteY2" fmla="*/ 3462762 h 3550083"/>
              <a:gd name="connsiteX3" fmla="*/ 3318024 w 3439432"/>
              <a:gd name="connsiteY3" fmla="*/ 3493980 h 3550083"/>
              <a:gd name="connsiteX4" fmla="*/ 2761488 w 3439432"/>
              <a:gd name="connsiteY4" fmla="*/ 3550083 h 3550083"/>
              <a:gd name="connsiteX5" fmla="*/ 0 w 3439432"/>
              <a:gd name="connsiteY5" fmla="*/ 788595 h 3550083"/>
              <a:gd name="connsiteX6" fmla="*/ 70713 w 3439432"/>
              <a:gd name="connsiteY6" fmla="*/ 164949 h 3550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439432" h="3550083">
                <a:moveTo>
                  <a:pt x="115336" y="0"/>
                </a:moveTo>
                <a:lnTo>
                  <a:pt x="3439432" y="0"/>
                </a:lnTo>
                <a:lnTo>
                  <a:pt x="3439432" y="3462762"/>
                </a:lnTo>
                <a:lnTo>
                  <a:pt x="3318024" y="3493980"/>
                </a:lnTo>
                <a:cubicBezTo>
                  <a:pt x="3138258" y="3530765"/>
                  <a:pt x="2952129" y="3550083"/>
                  <a:pt x="2761488" y="3550083"/>
                </a:cubicBezTo>
                <a:cubicBezTo>
                  <a:pt x="1236360" y="3550083"/>
                  <a:pt x="0" y="2313723"/>
                  <a:pt x="0" y="788595"/>
                </a:cubicBezTo>
                <a:cubicBezTo>
                  <a:pt x="0" y="574124"/>
                  <a:pt x="24450" y="365364"/>
                  <a:pt x="70713" y="164949"/>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pic>
        <p:nvPicPr>
          <p:cNvPr id="5" name="Picture 4" descr="Jack Garman, NASA engineer who 'saved' Apollo 11 from alarms, dies at 72 |  collectSPACE">
            <a:extLst>
              <a:ext uri="{FF2B5EF4-FFF2-40B4-BE49-F238E27FC236}">
                <a16:creationId xmlns:a16="http://schemas.microsoft.com/office/drawing/2014/main" id="{58C28691-BA01-4B04-A94F-BB11BD45C72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30" r="19965" b="3"/>
          <a:stretch/>
        </p:blipFill>
        <p:spPr bwMode="auto">
          <a:xfrm>
            <a:off x="6689070" y="-3248"/>
            <a:ext cx="2454929" cy="2537918"/>
          </a:xfrm>
          <a:custGeom>
            <a:avLst/>
            <a:gdLst/>
            <a:ahLst/>
            <a:cxnLst/>
            <a:rect l="l" t="t" r="r" b="b"/>
            <a:pathLst>
              <a:path w="3273238" h="3383891">
                <a:moveTo>
                  <a:pt x="122841" y="0"/>
                </a:moveTo>
                <a:lnTo>
                  <a:pt x="3273238" y="0"/>
                </a:lnTo>
                <a:lnTo>
                  <a:pt x="3273238" y="3291335"/>
                </a:lnTo>
                <a:lnTo>
                  <a:pt x="3118338" y="3331164"/>
                </a:lnTo>
                <a:cubicBezTo>
                  <a:pt x="2949390" y="3365736"/>
                  <a:pt x="2774463" y="3383891"/>
                  <a:pt x="2595295" y="3383891"/>
                </a:cubicBezTo>
                <a:cubicBezTo>
                  <a:pt x="1161953" y="3383891"/>
                  <a:pt x="0" y="2221938"/>
                  <a:pt x="0" y="788596"/>
                </a:cubicBezTo>
                <a:cubicBezTo>
                  <a:pt x="0" y="519845"/>
                  <a:pt x="40850" y="260634"/>
                  <a:pt x="116679" y="16835"/>
                </a:cubicBezTo>
                <a:close/>
              </a:path>
            </a:pathLst>
          </a:custGeom>
          <a:noFill/>
          <a:extLst>
            <a:ext uri="{909E8E84-426E-40DD-AFC4-6F175D3DCCD1}">
              <a14:hiddenFill xmlns:a14="http://schemas.microsoft.com/office/drawing/2010/main">
                <a:solidFill>
                  <a:srgbClr val="FFFFFF"/>
                </a:solidFill>
              </a14:hiddenFill>
            </a:ext>
          </a:extLst>
        </p:spPr>
      </p:pic>
      <p:sp>
        <p:nvSpPr>
          <p:cNvPr id="30" name="Freeform: Shape 29">
            <a:extLst>
              <a:ext uri="{FF2B5EF4-FFF2-40B4-BE49-F238E27FC236}">
                <a16:creationId xmlns:a16="http://schemas.microsoft.com/office/drawing/2014/main" id="{CB14CE1B-4BC5-4EF2-BE3D-05E4F580B3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99498" y="2930563"/>
            <a:ext cx="2244502" cy="2212937"/>
          </a:xfrm>
          <a:custGeom>
            <a:avLst/>
            <a:gdLst>
              <a:gd name="connsiteX0" fmla="*/ 2052140 w 2992669"/>
              <a:gd name="connsiteY0" fmla="*/ 0 h 2950582"/>
              <a:gd name="connsiteX1" fmla="*/ 2850926 w 2992669"/>
              <a:gd name="connsiteY1" fmla="*/ 161267 h 2950582"/>
              <a:gd name="connsiteX2" fmla="*/ 2992669 w 2992669"/>
              <a:gd name="connsiteY2" fmla="*/ 229549 h 2950582"/>
              <a:gd name="connsiteX3" fmla="*/ 2992669 w 2992669"/>
              <a:gd name="connsiteY3" fmla="*/ 2950582 h 2950582"/>
              <a:gd name="connsiteX4" fmla="*/ 209274 w 2992669"/>
              <a:gd name="connsiteY4" fmla="*/ 2950582 h 2950582"/>
              <a:gd name="connsiteX5" fmla="*/ 161267 w 2992669"/>
              <a:gd name="connsiteY5" fmla="*/ 2850926 h 2950582"/>
              <a:gd name="connsiteX6" fmla="*/ 0 w 2992669"/>
              <a:gd name="connsiteY6" fmla="*/ 2052140 h 2950582"/>
              <a:gd name="connsiteX7" fmla="*/ 2052140 w 2992669"/>
              <a:gd name="connsiteY7" fmla="*/ 0 h 2950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2669" h="2950582">
                <a:moveTo>
                  <a:pt x="2052140" y="0"/>
                </a:moveTo>
                <a:cubicBezTo>
                  <a:pt x="2335482" y="0"/>
                  <a:pt x="2605411" y="57424"/>
                  <a:pt x="2850926" y="161267"/>
                </a:cubicBezTo>
                <a:lnTo>
                  <a:pt x="2992669" y="229549"/>
                </a:lnTo>
                <a:lnTo>
                  <a:pt x="2992669" y="2950582"/>
                </a:lnTo>
                <a:lnTo>
                  <a:pt x="209274" y="2950582"/>
                </a:lnTo>
                <a:lnTo>
                  <a:pt x="161267" y="2850926"/>
                </a:lnTo>
                <a:cubicBezTo>
                  <a:pt x="57423" y="2605411"/>
                  <a:pt x="0" y="2335482"/>
                  <a:pt x="0" y="2052140"/>
                </a:cubicBezTo>
                <a:cubicBezTo>
                  <a:pt x="0" y="918774"/>
                  <a:pt x="918774" y="0"/>
                  <a:pt x="2052140" y="0"/>
                </a:cubicBezTo>
                <a:close/>
              </a:path>
            </a:pathLst>
          </a:custGeom>
          <a:solidFill>
            <a:srgbClr val="FFFFFF">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3" name="Snagit_SNG849">
            <a:extLst>
              <a:ext uri="{FF2B5EF4-FFF2-40B4-BE49-F238E27FC236}">
                <a16:creationId xmlns:a16="http://schemas.microsoft.com/office/drawing/2014/main" id="{8E966AAB-31E5-4091-9AF7-5ED80D8268FF}"/>
              </a:ext>
            </a:extLst>
          </p:cNvPr>
          <p:cNvPicPr>
            <a:picLocks noChangeAspect="1"/>
          </p:cNvPicPr>
          <p:nvPr/>
        </p:nvPicPr>
        <p:blipFill rotWithShape="1">
          <a:blip r:embed="rId6"/>
          <a:srcRect t="993" r="1" b="1"/>
          <a:stretch/>
        </p:blipFill>
        <p:spPr>
          <a:xfrm>
            <a:off x="7022427" y="3053491"/>
            <a:ext cx="2121573" cy="2090009"/>
          </a:xfrm>
          <a:custGeom>
            <a:avLst/>
            <a:gdLst/>
            <a:ahLst/>
            <a:cxnLst/>
            <a:rect l="l" t="t" r="r" b="b"/>
            <a:pathLst>
              <a:path w="2828765" h="2786678">
                <a:moveTo>
                  <a:pt x="1888236" y="0"/>
                </a:moveTo>
                <a:cubicBezTo>
                  <a:pt x="2214125" y="0"/>
                  <a:pt x="2520731" y="82558"/>
                  <a:pt x="2788281" y="227900"/>
                </a:cubicBezTo>
                <a:lnTo>
                  <a:pt x="2828765" y="252495"/>
                </a:lnTo>
                <a:lnTo>
                  <a:pt x="2828765" y="2786678"/>
                </a:lnTo>
                <a:lnTo>
                  <a:pt x="227128" y="2786678"/>
                </a:lnTo>
                <a:lnTo>
                  <a:pt x="148387" y="2623223"/>
                </a:lnTo>
                <a:cubicBezTo>
                  <a:pt x="52837" y="2397318"/>
                  <a:pt x="0" y="2148947"/>
                  <a:pt x="0" y="1888236"/>
                </a:cubicBezTo>
                <a:cubicBezTo>
                  <a:pt x="0" y="845392"/>
                  <a:pt x="845392" y="0"/>
                  <a:pt x="1888236" y="0"/>
                </a:cubicBezTo>
                <a:close/>
              </a:path>
            </a:pathLst>
          </a:custGeom>
        </p:spPr>
      </p:pic>
      <p:pic>
        <p:nvPicPr>
          <p:cNvPr id="7" name="Picture 8" descr="Apollo 11&quot; Mug by MagentaCobalt | Redbubble">
            <a:extLst>
              <a:ext uri="{FF2B5EF4-FFF2-40B4-BE49-F238E27FC236}">
                <a16:creationId xmlns:a16="http://schemas.microsoft.com/office/drawing/2014/main" id="{A2E14064-7FD2-4B14-867F-833308916C77}"/>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3993598" y="3052984"/>
            <a:ext cx="2090515" cy="209051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B0012ACB-EB8D-4639-85D4-99B495881281}"/>
                  </a:ext>
                </a:extLst>
              </p14:cNvPr>
              <p14:cNvContentPartPr/>
              <p14:nvPr/>
            </p14:nvContentPartPr>
            <p14:xfrm>
              <a:off x="6739968" y="1084680"/>
              <a:ext cx="2265840" cy="289440"/>
            </p14:xfrm>
          </p:contentPart>
        </mc:Choice>
        <mc:Fallback xmlns="">
          <p:pic>
            <p:nvPicPr>
              <p:cNvPr id="19" name="Ink 18">
                <a:extLst>
                  <a:ext uri="{FF2B5EF4-FFF2-40B4-BE49-F238E27FC236}">
                    <a16:creationId xmlns:a16="http://schemas.microsoft.com/office/drawing/2014/main" id="{B0012ACB-EB8D-4639-85D4-99B495881281}"/>
                  </a:ext>
                </a:extLst>
              </p:cNvPr>
              <p:cNvPicPr/>
              <p:nvPr/>
            </p:nvPicPr>
            <p:blipFill>
              <a:blip r:embed="rId10"/>
              <a:stretch>
                <a:fillRect/>
              </a:stretch>
            </p:blipFill>
            <p:spPr>
              <a:xfrm>
                <a:off x="6730968" y="1076040"/>
                <a:ext cx="2283480" cy="30708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1" name="Ink 20">
                <a:extLst>
                  <a:ext uri="{FF2B5EF4-FFF2-40B4-BE49-F238E27FC236}">
                    <a16:creationId xmlns:a16="http://schemas.microsoft.com/office/drawing/2014/main" id="{8FEB85A3-2AD1-4AE1-85F9-CDB0655AF7C2}"/>
                  </a:ext>
                </a:extLst>
              </p14:cNvPr>
              <p14:cNvContentPartPr/>
              <p14:nvPr/>
            </p14:nvContentPartPr>
            <p14:xfrm>
              <a:off x="6710232" y="279720"/>
              <a:ext cx="1634760" cy="495720"/>
            </p14:xfrm>
          </p:contentPart>
        </mc:Choice>
        <mc:Fallback xmlns="">
          <p:pic>
            <p:nvPicPr>
              <p:cNvPr id="21" name="Ink 20">
                <a:extLst>
                  <a:ext uri="{FF2B5EF4-FFF2-40B4-BE49-F238E27FC236}">
                    <a16:creationId xmlns:a16="http://schemas.microsoft.com/office/drawing/2014/main" id="{8FEB85A3-2AD1-4AE1-85F9-CDB0655AF7C2}"/>
                  </a:ext>
                </a:extLst>
              </p:cNvPr>
              <p:cNvPicPr/>
              <p:nvPr/>
            </p:nvPicPr>
            <p:blipFill>
              <a:blip r:embed="rId12"/>
              <a:stretch>
                <a:fillRect/>
              </a:stretch>
            </p:blipFill>
            <p:spPr>
              <a:xfrm>
                <a:off x="6701232" y="271080"/>
                <a:ext cx="1652400" cy="513360"/>
              </a:xfrm>
              <a:prstGeom prst="rect">
                <a:avLst/>
              </a:prstGeom>
            </p:spPr>
          </p:pic>
        </mc:Fallback>
      </mc:AlternateContent>
      <p:sp>
        <p:nvSpPr>
          <p:cNvPr id="6" name="Slide Number Placeholder 5">
            <a:extLst>
              <a:ext uri="{FF2B5EF4-FFF2-40B4-BE49-F238E27FC236}">
                <a16:creationId xmlns:a16="http://schemas.microsoft.com/office/drawing/2014/main" id="{464ACA19-A5B2-49DD-989B-B75934B4BDE2}"/>
              </a:ext>
            </a:extLst>
          </p:cNvPr>
          <p:cNvSpPr>
            <a:spLocks noGrp="1"/>
          </p:cNvSpPr>
          <p:nvPr>
            <p:ph type="sldNum" sz="quarter" idx="12"/>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EF1E213F-D3B5-47E0-81F4-8C2958D3DF66}" type="slidenum">
              <a:rPr kumimoji="0" lang="en-US" sz="900" b="0" i="0" u="none" strike="noStrike" kern="1200" cap="none" spc="0" normalizeH="0" baseline="0" noProof="0" smtClean="0">
                <a:ln>
                  <a:noFill/>
                </a:ln>
                <a:solidFill>
                  <a:prstClr val="white">
                    <a:tint val="75000"/>
                  </a:prstClr>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60</a:t>
            </a:fld>
            <a:endParaRPr kumimoji="0" lang="en-US" sz="900" b="0" i="0" u="none" strike="noStrike" kern="1200" cap="none" spc="0" normalizeH="0" baseline="0" noProof="0">
              <a:ln>
                <a:noFill/>
              </a:ln>
              <a:solidFill>
                <a:prstClr val="white">
                  <a:tint val="75000"/>
                </a:prstClr>
              </a:solidFill>
              <a:effectLst/>
              <a:uLnTx/>
              <a:uFillTx/>
              <a:latin typeface="Calibri" panose="020F0502020204030204"/>
              <a:ea typeface="+mn-ea"/>
              <a:cs typeface="+mn-cs"/>
            </a:endParaRPr>
          </a:p>
        </p:txBody>
      </p:sp>
      <p:sp>
        <p:nvSpPr>
          <p:cNvPr id="8" name="Footer Placeholder 7">
            <a:extLst>
              <a:ext uri="{FF2B5EF4-FFF2-40B4-BE49-F238E27FC236}">
                <a16:creationId xmlns:a16="http://schemas.microsoft.com/office/drawing/2014/main" id="{4B8E2159-7E00-48C9-BA78-6B72800EB2C1}"/>
              </a:ext>
            </a:extLst>
          </p:cNvPr>
          <p:cNvSpPr>
            <a:spLocks noGrp="1"/>
          </p:cNvSpPr>
          <p:nvPr>
            <p:ph type="ftr" sz="quarter" idx="11"/>
          </p:nvPr>
        </p:nvSpPr>
        <p:spPr/>
        <p:txBody>
          <a:bodyPr/>
          <a:lstStyle/>
          <a:p>
            <a:r>
              <a:rPr lang="en-US"/>
              <a:t>Software Engineering as the Next Level Up from Programming | APAC GB Tour 2021</a:t>
            </a:r>
          </a:p>
        </p:txBody>
      </p:sp>
    </p:spTree>
    <p:extLst>
      <p:ext uri="{BB962C8B-B14F-4D97-AF65-F5344CB8AC3E}">
        <p14:creationId xmlns:p14="http://schemas.microsoft.com/office/powerpoint/2010/main" val="3777043452"/>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E19D01-5016-4BFA-8330-7096D6752D59}"/>
              </a:ext>
            </a:extLst>
          </p:cNvPr>
          <p:cNvSpPr>
            <a:spLocks noGrp="1"/>
          </p:cNvSpPr>
          <p:nvPr>
            <p:ph type="title"/>
          </p:nvPr>
        </p:nvSpPr>
        <p:spPr/>
        <p:txBody>
          <a:bodyPr/>
          <a:lstStyle/>
          <a:p>
            <a:endParaRPr lang="en-US" dirty="0"/>
          </a:p>
        </p:txBody>
      </p:sp>
      <p:grpSp>
        <p:nvGrpSpPr>
          <p:cNvPr id="7" name="Group 6">
            <a:extLst>
              <a:ext uri="{FF2B5EF4-FFF2-40B4-BE49-F238E27FC236}">
                <a16:creationId xmlns:a16="http://schemas.microsoft.com/office/drawing/2014/main" id="{181886B2-F7E2-4A63-B666-F4E896979E50}"/>
              </a:ext>
            </a:extLst>
          </p:cNvPr>
          <p:cNvGrpSpPr/>
          <p:nvPr/>
        </p:nvGrpSpPr>
        <p:grpSpPr>
          <a:xfrm>
            <a:off x="203667" y="288000"/>
            <a:ext cx="4578157" cy="2196079"/>
            <a:chOff x="313129" y="1185387"/>
            <a:chExt cx="7491878" cy="3296409"/>
          </a:xfrm>
        </p:grpSpPr>
        <p:pic>
          <p:nvPicPr>
            <p:cNvPr id="39940" name="Picture 4" descr="Orange Brick Wall Clip Art at Clker.com - vector clip art online, royalty  free &amp; public domain">
              <a:extLst>
                <a:ext uri="{FF2B5EF4-FFF2-40B4-BE49-F238E27FC236}">
                  <a16:creationId xmlns:a16="http://schemas.microsoft.com/office/drawing/2014/main" id="{AE36D337-64CC-47DF-A006-79CC76EE31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1507" y="1185387"/>
              <a:ext cx="3138754" cy="329640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838F2E5-832B-4C3D-8D54-6379747C9828}"/>
                </a:ext>
              </a:extLst>
            </p:cNvPr>
            <p:cNvSpPr txBox="1"/>
            <p:nvPr/>
          </p:nvSpPr>
          <p:spPr>
            <a:xfrm>
              <a:off x="313129" y="2066186"/>
              <a:ext cx="1500481" cy="230993"/>
            </a:xfrm>
            <a:prstGeom prst="rect">
              <a:avLst/>
            </a:prstGeom>
            <a:noFill/>
          </p:spPr>
          <p:txBody>
            <a:bodyPr wrap="none" lIns="0" tIns="0" rIns="0" bIns="0" rtlCol="0">
              <a:spAutoFit/>
            </a:bodyPr>
            <a:lstStyle/>
            <a:p>
              <a:r>
                <a:rPr lang="en-US" sz="1000" dirty="0">
                  <a:latin typeface="Arial Black" panose="020B0A04020102020204" pitchFamily="34" charset="0"/>
                </a:rPr>
                <a:t>Development</a:t>
              </a:r>
            </a:p>
          </p:txBody>
        </p:sp>
        <p:sp>
          <p:nvSpPr>
            <p:cNvPr id="8" name="TextBox 7">
              <a:extLst>
                <a:ext uri="{FF2B5EF4-FFF2-40B4-BE49-F238E27FC236}">
                  <a16:creationId xmlns:a16="http://schemas.microsoft.com/office/drawing/2014/main" id="{BB007763-9525-487E-A80C-6E44C47AED81}"/>
                </a:ext>
              </a:extLst>
            </p:cNvPr>
            <p:cNvSpPr txBox="1"/>
            <p:nvPr/>
          </p:nvSpPr>
          <p:spPr>
            <a:xfrm>
              <a:off x="6160650" y="4146272"/>
              <a:ext cx="1246029" cy="230993"/>
            </a:xfrm>
            <a:prstGeom prst="rect">
              <a:avLst/>
            </a:prstGeom>
            <a:noFill/>
          </p:spPr>
          <p:txBody>
            <a:bodyPr wrap="none" lIns="0" tIns="0" rIns="0" bIns="0" rtlCol="0">
              <a:spAutoFit/>
            </a:bodyPr>
            <a:lstStyle/>
            <a:p>
              <a:r>
                <a:rPr lang="en-US" sz="1000" dirty="0">
                  <a:latin typeface="Arial Black" panose="020B0A04020102020204" pitchFamily="34" charset="0"/>
                </a:rPr>
                <a:t>Production</a:t>
              </a:r>
            </a:p>
          </p:txBody>
        </p:sp>
        <p:pic>
          <p:nvPicPr>
            <p:cNvPr id="39942" name="Picture 6" descr="Make Chef Shane Lyons's Sweet and Salty Seasonin | Tasting Table">
              <a:extLst>
                <a:ext uri="{FF2B5EF4-FFF2-40B4-BE49-F238E27FC236}">
                  <a16:creationId xmlns:a16="http://schemas.microsoft.com/office/drawing/2014/main" id="{C19BF4D6-5080-420B-BA89-4F7D238982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5798" y="2833592"/>
              <a:ext cx="1451735" cy="145173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6" name="Speech Bubble: Oval 5">
              <a:extLst>
                <a:ext uri="{FF2B5EF4-FFF2-40B4-BE49-F238E27FC236}">
                  <a16:creationId xmlns:a16="http://schemas.microsoft.com/office/drawing/2014/main" id="{F1824AEB-B59D-4395-B550-FC4209940C35}"/>
                </a:ext>
              </a:extLst>
            </p:cNvPr>
            <p:cNvSpPr/>
            <p:nvPr/>
          </p:nvSpPr>
          <p:spPr>
            <a:xfrm>
              <a:off x="5905974" y="2285717"/>
              <a:ext cx="1899033" cy="1363538"/>
            </a:xfrm>
            <a:prstGeom prst="wedgeEllipseCallout">
              <a:avLst>
                <a:gd name="adj1" fmla="val -81814"/>
                <a:gd name="adj2" fmla="val 1833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scale, performance, security, stability, recoverability, monitoring</a:t>
              </a:r>
            </a:p>
          </p:txBody>
        </p:sp>
        <p:sp>
          <p:nvSpPr>
            <p:cNvPr id="11" name="Freeform: Shape 10">
              <a:extLst>
                <a:ext uri="{FF2B5EF4-FFF2-40B4-BE49-F238E27FC236}">
                  <a16:creationId xmlns:a16="http://schemas.microsoft.com/office/drawing/2014/main" id="{D75281C7-8370-4428-9576-720A22D7E517}"/>
                </a:ext>
              </a:extLst>
            </p:cNvPr>
            <p:cNvSpPr/>
            <p:nvPr/>
          </p:nvSpPr>
          <p:spPr>
            <a:xfrm>
              <a:off x="407504" y="1726846"/>
              <a:ext cx="6689035" cy="2275342"/>
            </a:xfrm>
            <a:custGeom>
              <a:avLst/>
              <a:gdLst>
                <a:gd name="connsiteX0" fmla="*/ 0 w 6689035"/>
                <a:gd name="connsiteY0" fmla="*/ 2000328 h 2275342"/>
                <a:gd name="connsiteX1" fmla="*/ 1252331 w 6689035"/>
                <a:gd name="connsiteY1" fmla="*/ 1980450 h 2275342"/>
                <a:gd name="connsiteX2" fmla="*/ 1520687 w 6689035"/>
                <a:gd name="connsiteY2" fmla="*/ 1195258 h 2275342"/>
                <a:gd name="connsiteX3" fmla="*/ 1858618 w 6689035"/>
                <a:gd name="connsiteY3" fmla="*/ 161589 h 2275342"/>
                <a:gd name="connsiteX4" fmla="*/ 3597966 w 6689035"/>
                <a:gd name="connsiteY4" fmla="*/ 171528 h 2275342"/>
                <a:gd name="connsiteX5" fmla="*/ 3786809 w 6689035"/>
                <a:gd name="connsiteY5" fmla="*/ 1781667 h 2275342"/>
                <a:gd name="connsiteX6" fmla="*/ 4671392 w 6689035"/>
                <a:gd name="connsiteY6" fmla="*/ 2228928 h 2275342"/>
                <a:gd name="connsiteX7" fmla="*/ 6689035 w 6689035"/>
                <a:gd name="connsiteY7" fmla="*/ 2238867 h 22753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689035" h="2275342">
                  <a:moveTo>
                    <a:pt x="0" y="2000328"/>
                  </a:moveTo>
                  <a:cubicBezTo>
                    <a:pt x="499441" y="2057478"/>
                    <a:pt x="998883" y="2114628"/>
                    <a:pt x="1252331" y="1980450"/>
                  </a:cubicBezTo>
                  <a:cubicBezTo>
                    <a:pt x="1505779" y="1846272"/>
                    <a:pt x="1419639" y="1498401"/>
                    <a:pt x="1520687" y="1195258"/>
                  </a:cubicBezTo>
                  <a:cubicBezTo>
                    <a:pt x="1621735" y="892115"/>
                    <a:pt x="1512405" y="332211"/>
                    <a:pt x="1858618" y="161589"/>
                  </a:cubicBezTo>
                  <a:cubicBezTo>
                    <a:pt x="2204831" y="-9033"/>
                    <a:pt x="3276601" y="-98485"/>
                    <a:pt x="3597966" y="171528"/>
                  </a:cubicBezTo>
                  <a:cubicBezTo>
                    <a:pt x="3919331" y="441541"/>
                    <a:pt x="3607905" y="1438767"/>
                    <a:pt x="3786809" y="1781667"/>
                  </a:cubicBezTo>
                  <a:cubicBezTo>
                    <a:pt x="3965713" y="2124567"/>
                    <a:pt x="4187688" y="2152728"/>
                    <a:pt x="4671392" y="2228928"/>
                  </a:cubicBezTo>
                  <a:cubicBezTo>
                    <a:pt x="5155096" y="2305128"/>
                    <a:pt x="5922065" y="2271997"/>
                    <a:pt x="6689035" y="2238867"/>
                  </a:cubicBezTo>
                </a:path>
              </a:pathLst>
            </a:custGeom>
            <a:noFill/>
            <a:ln w="571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12" name="Rectangle: Rounded Corners 11">
              <a:extLst>
                <a:ext uri="{FF2B5EF4-FFF2-40B4-BE49-F238E27FC236}">
                  <a16:creationId xmlns:a16="http://schemas.microsoft.com/office/drawing/2014/main" id="{01660470-0052-480A-AFA8-EF72D87344AD}"/>
                </a:ext>
              </a:extLst>
            </p:cNvPr>
            <p:cNvSpPr/>
            <p:nvPr/>
          </p:nvSpPr>
          <p:spPr>
            <a:xfrm>
              <a:off x="969825" y="2510779"/>
              <a:ext cx="1112238" cy="60234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pic>
          <p:nvPicPr>
            <p:cNvPr id="14" name="Snagit_SNG842">
              <a:extLst>
                <a:ext uri="{FF2B5EF4-FFF2-40B4-BE49-F238E27FC236}">
                  <a16:creationId xmlns:a16="http://schemas.microsoft.com/office/drawing/2014/main" id="{221D548D-3B75-4E79-B3C7-124BFE766D22}"/>
                </a:ext>
              </a:extLst>
            </p:cNvPr>
            <p:cNvPicPr>
              <a:picLocks noChangeAspect="1"/>
            </p:cNvPicPr>
            <p:nvPr/>
          </p:nvPicPr>
          <p:blipFill>
            <a:blip r:embed="rId4"/>
            <a:stretch>
              <a:fillRect/>
            </a:stretch>
          </p:blipFill>
          <p:spPr>
            <a:xfrm>
              <a:off x="1090092" y="2542916"/>
              <a:ext cx="957369" cy="502922"/>
            </a:xfrm>
            <a:prstGeom prst="rect">
              <a:avLst/>
            </a:prstGeom>
          </p:spPr>
        </p:pic>
      </p:grpSp>
      <p:pic>
        <p:nvPicPr>
          <p:cNvPr id="3" name="Picture 8" descr="DevOps with AWS | SoftwareONE">
            <a:extLst>
              <a:ext uri="{FF2B5EF4-FFF2-40B4-BE49-F238E27FC236}">
                <a16:creationId xmlns:a16="http://schemas.microsoft.com/office/drawing/2014/main" id="{751842C3-9223-4943-A3BC-EAD4E5D42B4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8159" y="3127162"/>
            <a:ext cx="3648643" cy="173478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Down 8">
            <a:extLst>
              <a:ext uri="{FF2B5EF4-FFF2-40B4-BE49-F238E27FC236}">
                <a16:creationId xmlns:a16="http://schemas.microsoft.com/office/drawing/2014/main" id="{8F745496-668F-4869-858A-5CA5BC8CB8B3}"/>
              </a:ext>
            </a:extLst>
          </p:cNvPr>
          <p:cNvSpPr/>
          <p:nvPr/>
        </p:nvSpPr>
        <p:spPr>
          <a:xfrm rot="18312165">
            <a:off x="4760684" y="2403240"/>
            <a:ext cx="506321" cy="974857"/>
          </a:xfrm>
          <a:prstGeom prst="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0" name="Slide Number Placeholder 9">
            <a:extLst>
              <a:ext uri="{FF2B5EF4-FFF2-40B4-BE49-F238E27FC236}">
                <a16:creationId xmlns:a16="http://schemas.microsoft.com/office/drawing/2014/main" id="{B593DC77-A92F-42D1-AFD8-1A7838EA4CC4}"/>
              </a:ext>
            </a:extLst>
          </p:cNvPr>
          <p:cNvSpPr>
            <a:spLocks noGrp="1"/>
          </p:cNvSpPr>
          <p:nvPr>
            <p:ph type="sldNum" sz="quarter" idx="12"/>
          </p:nvPr>
        </p:nvSpPr>
        <p:spPr/>
        <p:txBody>
          <a:bodyPr/>
          <a:lstStyle/>
          <a:p>
            <a:fld id="{14F1411D-0280-154F-AEAC-4C20B7AA46B2}" type="slidenum">
              <a:rPr lang="nl-NL" smtClean="0"/>
              <a:t>61</a:t>
            </a:fld>
            <a:endParaRPr lang="nl-NL"/>
          </a:p>
        </p:txBody>
      </p:sp>
      <p:sp>
        <p:nvSpPr>
          <p:cNvPr id="13" name="Footer Placeholder 12">
            <a:extLst>
              <a:ext uri="{FF2B5EF4-FFF2-40B4-BE49-F238E27FC236}">
                <a16:creationId xmlns:a16="http://schemas.microsoft.com/office/drawing/2014/main" id="{5B2020B3-DFB2-4B59-A774-E6D91822E3C8}"/>
              </a:ext>
            </a:extLst>
          </p:cNvPr>
          <p:cNvSpPr>
            <a:spLocks noGrp="1"/>
          </p:cNvSpPr>
          <p:nvPr>
            <p:ph type="ftr" sz="quarter" idx="11"/>
          </p:nvPr>
        </p:nvSpPr>
        <p:spPr/>
        <p:txBody>
          <a:bodyPr/>
          <a:lstStyle/>
          <a:p>
            <a:r>
              <a:rPr lang="en-US"/>
              <a:t>Software Engineering as the Next Level Up from Programming | APAC GB Tour 2021</a:t>
            </a:r>
            <a:endParaRPr lang="nl-NL"/>
          </a:p>
        </p:txBody>
      </p:sp>
    </p:spTree>
    <p:extLst>
      <p:ext uri="{BB962C8B-B14F-4D97-AF65-F5344CB8AC3E}">
        <p14:creationId xmlns:p14="http://schemas.microsoft.com/office/powerpoint/2010/main" val="332334237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55FE7C-8ECD-4734-BEBD-6CC38CF53B64}"/>
              </a:ext>
            </a:extLst>
          </p:cNvPr>
          <p:cNvSpPr>
            <a:spLocks noGrp="1"/>
          </p:cNvSpPr>
          <p:nvPr>
            <p:ph type="title"/>
          </p:nvPr>
        </p:nvSpPr>
        <p:spPr>
          <a:xfrm>
            <a:off x="720000" y="288000"/>
            <a:ext cx="6623999" cy="503999"/>
          </a:xfrm>
        </p:spPr>
        <p:txBody>
          <a:bodyPr anchor="ctr">
            <a:normAutofit/>
          </a:bodyPr>
          <a:lstStyle/>
          <a:p>
            <a:r>
              <a:rPr lang="en-US" dirty="0"/>
              <a:t>Observing the Monkey</a:t>
            </a:r>
          </a:p>
        </p:txBody>
      </p:sp>
      <p:sp>
        <p:nvSpPr>
          <p:cNvPr id="71" name="Content Placeholder 2">
            <a:extLst>
              <a:ext uri="{FF2B5EF4-FFF2-40B4-BE49-F238E27FC236}">
                <a16:creationId xmlns:a16="http://schemas.microsoft.com/office/drawing/2014/main" id="{CA823178-11D3-4769-93A8-44EF50E6F64E}"/>
              </a:ext>
            </a:extLst>
          </p:cNvPr>
          <p:cNvSpPr>
            <a:spLocks noGrp="1"/>
          </p:cNvSpPr>
          <p:nvPr>
            <p:ph idx="1"/>
          </p:nvPr>
        </p:nvSpPr>
        <p:spPr>
          <a:xfrm>
            <a:off x="720000" y="900001"/>
            <a:ext cx="3744000" cy="3401999"/>
          </a:xfrm>
        </p:spPr>
        <p:txBody>
          <a:bodyPr/>
          <a:lstStyle/>
          <a:p>
            <a:r>
              <a:rPr lang="en-US" dirty="0"/>
              <a:t>“fire drills” – in live systems</a:t>
            </a:r>
          </a:p>
          <a:p>
            <a:r>
              <a:rPr lang="en-US" dirty="0"/>
              <a:t>Testing Resilience of</a:t>
            </a:r>
          </a:p>
          <a:p>
            <a:pPr lvl="1"/>
            <a:r>
              <a:rPr lang="en-US" dirty="0"/>
              <a:t>systems &amp; automated procedures</a:t>
            </a:r>
          </a:p>
          <a:p>
            <a:pPr lvl="1"/>
            <a:r>
              <a:rPr lang="en-US" dirty="0"/>
              <a:t>processes</a:t>
            </a:r>
          </a:p>
          <a:p>
            <a:pPr lvl="1"/>
            <a:r>
              <a:rPr lang="en-US" dirty="0"/>
              <a:t>people</a:t>
            </a:r>
          </a:p>
          <a:p>
            <a:r>
              <a:rPr lang="en-US" dirty="0"/>
              <a:t>By deliberately introducing errors in runtime environments</a:t>
            </a:r>
          </a:p>
          <a:p>
            <a:pPr lvl="1"/>
            <a:r>
              <a:rPr lang="en-US" dirty="0"/>
              <a:t>even in production ?!</a:t>
            </a:r>
          </a:p>
          <a:p>
            <a:r>
              <a:rPr lang="en-US" dirty="0"/>
              <a:t>To test &amp; prove &amp; enhance measures</a:t>
            </a:r>
          </a:p>
          <a:p>
            <a:endParaRPr lang="en-US" dirty="0"/>
          </a:p>
        </p:txBody>
      </p:sp>
      <p:sp>
        <p:nvSpPr>
          <p:cNvPr id="4" name="Footer Placeholder 3">
            <a:extLst>
              <a:ext uri="{FF2B5EF4-FFF2-40B4-BE49-F238E27FC236}">
                <a16:creationId xmlns:a16="http://schemas.microsoft.com/office/drawing/2014/main" id="{48150A83-C5AF-4187-B64C-B4D2D9A9321C}"/>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en-NL"/>
          </a:p>
        </p:txBody>
      </p:sp>
      <p:pic>
        <p:nvPicPr>
          <p:cNvPr id="1026" name="Picture 2" descr="Serious about cloud? Follow Netflix's lead and get into chaos engineering -  TechRepublic">
            <a:extLst>
              <a:ext uri="{FF2B5EF4-FFF2-40B4-BE49-F238E27FC236}">
                <a16:creationId xmlns:a16="http://schemas.microsoft.com/office/drawing/2014/main" id="{DDFB41C2-6FEF-4A48-9114-3FEB673CB1A3}"/>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4000" y="877501"/>
            <a:ext cx="4500000" cy="3374999"/>
          </a:xfrm>
          <a:prstGeom prst="rect">
            <a:avLst/>
          </a:prstGeom>
          <a:solidFill>
            <a:srgbClr val="FFFFFF"/>
          </a:solidFill>
        </p:spPr>
      </p:pic>
      <p:sp>
        <p:nvSpPr>
          <p:cNvPr id="6" name="Rectangle 5">
            <a:extLst>
              <a:ext uri="{FF2B5EF4-FFF2-40B4-BE49-F238E27FC236}">
                <a16:creationId xmlns:a16="http://schemas.microsoft.com/office/drawing/2014/main" id="{BE7A7A9A-A21B-432D-A044-2726FF67D68E}"/>
              </a:ext>
            </a:extLst>
          </p:cNvPr>
          <p:cNvSpPr/>
          <p:nvPr/>
        </p:nvSpPr>
        <p:spPr>
          <a:xfrm>
            <a:off x="5919216" y="1420368"/>
            <a:ext cx="694944" cy="347472"/>
          </a:xfrm>
          <a:prstGeom prst="rect">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8DD899F-5207-4F19-AA67-E2CBE356CFA1}"/>
              </a:ext>
            </a:extLst>
          </p:cNvPr>
          <p:cNvSpPr txBox="1"/>
          <p:nvPr/>
        </p:nvSpPr>
        <p:spPr>
          <a:xfrm>
            <a:off x="-7256269" y="4545180"/>
            <a:ext cx="1202252" cy="184666"/>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200" dirty="0"/>
              <a:t>expired certificate</a:t>
            </a:r>
          </a:p>
        </p:txBody>
      </p:sp>
      <p:sp>
        <p:nvSpPr>
          <p:cNvPr id="11" name="TextBox 10">
            <a:extLst>
              <a:ext uri="{FF2B5EF4-FFF2-40B4-BE49-F238E27FC236}">
                <a16:creationId xmlns:a16="http://schemas.microsoft.com/office/drawing/2014/main" id="{F93B89B0-75EF-4EFE-8AAE-D82A7271A831}"/>
              </a:ext>
            </a:extLst>
          </p:cNvPr>
          <p:cNvSpPr txBox="1"/>
          <p:nvPr/>
        </p:nvSpPr>
        <p:spPr>
          <a:xfrm>
            <a:off x="-7103869" y="4697580"/>
            <a:ext cx="2144818" cy="169277"/>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100" dirty="0"/>
              <a:t>Product Owner cannot be reached</a:t>
            </a:r>
          </a:p>
        </p:txBody>
      </p:sp>
      <p:sp>
        <p:nvSpPr>
          <p:cNvPr id="12" name="TextBox 11">
            <a:extLst>
              <a:ext uri="{FF2B5EF4-FFF2-40B4-BE49-F238E27FC236}">
                <a16:creationId xmlns:a16="http://schemas.microsoft.com/office/drawing/2014/main" id="{8402FE3E-2D38-4097-8F14-DFAB7E27CBE3}"/>
              </a:ext>
            </a:extLst>
          </p:cNvPr>
          <p:cNvSpPr txBox="1"/>
          <p:nvPr/>
        </p:nvSpPr>
        <p:spPr>
          <a:xfrm>
            <a:off x="-6951469" y="4849980"/>
            <a:ext cx="750205"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Wiki is down</a:t>
            </a:r>
            <a:endParaRPr lang="en-US" sz="1100" dirty="0"/>
          </a:p>
        </p:txBody>
      </p:sp>
      <p:sp>
        <p:nvSpPr>
          <p:cNvPr id="13" name="TextBox 12">
            <a:extLst>
              <a:ext uri="{FF2B5EF4-FFF2-40B4-BE49-F238E27FC236}">
                <a16:creationId xmlns:a16="http://schemas.microsoft.com/office/drawing/2014/main" id="{90D4C94C-C806-417B-BAC4-B74C3C00D13A}"/>
              </a:ext>
            </a:extLst>
          </p:cNvPr>
          <p:cNvSpPr txBox="1"/>
          <p:nvPr/>
        </p:nvSpPr>
        <p:spPr>
          <a:xfrm>
            <a:off x="-4484131" y="4408169"/>
            <a:ext cx="1303242" cy="169277"/>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100" dirty="0"/>
              <a:t>Storage inaccessible</a:t>
            </a:r>
            <a:endParaRPr lang="en-US" sz="1200" dirty="0"/>
          </a:p>
        </p:txBody>
      </p:sp>
      <p:sp>
        <p:nvSpPr>
          <p:cNvPr id="14" name="TextBox 13">
            <a:extLst>
              <a:ext uri="{FF2B5EF4-FFF2-40B4-BE49-F238E27FC236}">
                <a16:creationId xmlns:a16="http://schemas.microsoft.com/office/drawing/2014/main" id="{27A6B610-81E4-4E31-A8EE-421FE2983AF9}"/>
              </a:ext>
            </a:extLst>
          </p:cNvPr>
          <p:cNvSpPr txBox="1"/>
          <p:nvPr/>
        </p:nvSpPr>
        <p:spPr>
          <a:xfrm>
            <a:off x="-4331731" y="4560569"/>
            <a:ext cx="1713611"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Critical vulnerability in library</a:t>
            </a:r>
          </a:p>
        </p:txBody>
      </p:sp>
      <p:sp>
        <p:nvSpPr>
          <p:cNvPr id="15" name="TextBox 14">
            <a:extLst>
              <a:ext uri="{FF2B5EF4-FFF2-40B4-BE49-F238E27FC236}">
                <a16:creationId xmlns:a16="http://schemas.microsoft.com/office/drawing/2014/main" id="{3FB45671-6126-4E32-9707-D0FE42A23885}"/>
              </a:ext>
            </a:extLst>
          </p:cNvPr>
          <p:cNvSpPr txBox="1"/>
          <p:nvPr/>
        </p:nvSpPr>
        <p:spPr>
          <a:xfrm>
            <a:off x="-4179331" y="4712969"/>
            <a:ext cx="1267976"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DDOS attack detected</a:t>
            </a:r>
            <a:endParaRPr lang="en-US" sz="1100" dirty="0"/>
          </a:p>
        </p:txBody>
      </p:sp>
      <p:sp>
        <p:nvSpPr>
          <p:cNvPr id="21" name="TextBox 20">
            <a:extLst>
              <a:ext uri="{FF2B5EF4-FFF2-40B4-BE49-F238E27FC236}">
                <a16:creationId xmlns:a16="http://schemas.microsoft.com/office/drawing/2014/main" id="{14ACA189-28C5-43E3-8E09-26F7E27FB99F}"/>
              </a:ext>
            </a:extLst>
          </p:cNvPr>
          <p:cNvSpPr txBox="1"/>
          <p:nvPr/>
        </p:nvSpPr>
        <p:spPr>
          <a:xfrm>
            <a:off x="-1973764" y="4297924"/>
            <a:ext cx="1144544" cy="169277"/>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100" dirty="0"/>
              <a:t>Ransomware alert</a:t>
            </a:r>
            <a:endParaRPr lang="en-US" sz="1200" dirty="0"/>
          </a:p>
        </p:txBody>
      </p:sp>
      <p:sp>
        <p:nvSpPr>
          <p:cNvPr id="22" name="TextBox 21">
            <a:extLst>
              <a:ext uri="{FF2B5EF4-FFF2-40B4-BE49-F238E27FC236}">
                <a16:creationId xmlns:a16="http://schemas.microsoft.com/office/drawing/2014/main" id="{F4AFFF0A-A89A-431B-9F2A-0E80C8E77901}"/>
              </a:ext>
            </a:extLst>
          </p:cNvPr>
          <p:cNvSpPr txBox="1"/>
          <p:nvPr/>
        </p:nvSpPr>
        <p:spPr>
          <a:xfrm>
            <a:off x="-1821364" y="4450324"/>
            <a:ext cx="1816203"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Data Corruption (human error)</a:t>
            </a:r>
          </a:p>
        </p:txBody>
      </p:sp>
      <p:sp>
        <p:nvSpPr>
          <p:cNvPr id="23" name="TextBox 22">
            <a:extLst>
              <a:ext uri="{FF2B5EF4-FFF2-40B4-BE49-F238E27FC236}">
                <a16:creationId xmlns:a16="http://schemas.microsoft.com/office/drawing/2014/main" id="{E4581852-B503-4A55-A756-64EE4996F9AD}"/>
              </a:ext>
            </a:extLst>
          </p:cNvPr>
          <p:cNvSpPr txBox="1"/>
          <p:nvPr/>
        </p:nvSpPr>
        <p:spPr>
          <a:xfrm>
            <a:off x="-1668964" y="4602724"/>
            <a:ext cx="1030731"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failing DNS server</a:t>
            </a:r>
            <a:endParaRPr lang="en-US" sz="1100" dirty="0"/>
          </a:p>
        </p:txBody>
      </p:sp>
      <p:sp>
        <p:nvSpPr>
          <p:cNvPr id="26" name="TextBox 25">
            <a:extLst>
              <a:ext uri="{FF2B5EF4-FFF2-40B4-BE49-F238E27FC236}">
                <a16:creationId xmlns:a16="http://schemas.microsoft.com/office/drawing/2014/main" id="{63813A1B-710C-4AF5-A986-04E5786D1B3A}"/>
              </a:ext>
            </a:extLst>
          </p:cNvPr>
          <p:cNvSpPr txBox="1"/>
          <p:nvPr/>
        </p:nvSpPr>
        <p:spPr>
          <a:xfrm>
            <a:off x="-4129232" y="4314801"/>
            <a:ext cx="1840247" cy="161583"/>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50" dirty="0"/>
              <a:t>Azure availability zone is down</a:t>
            </a:r>
          </a:p>
        </p:txBody>
      </p:sp>
      <p:sp>
        <p:nvSpPr>
          <p:cNvPr id="27" name="TextBox 26">
            <a:extLst>
              <a:ext uri="{FF2B5EF4-FFF2-40B4-BE49-F238E27FC236}">
                <a16:creationId xmlns:a16="http://schemas.microsoft.com/office/drawing/2014/main" id="{8359BB54-5195-41E0-849A-4A3463BE2267}"/>
              </a:ext>
            </a:extLst>
          </p:cNvPr>
          <p:cNvSpPr txBox="1"/>
          <p:nvPr/>
        </p:nvSpPr>
        <p:spPr>
          <a:xfrm>
            <a:off x="-3976832" y="4467201"/>
            <a:ext cx="1219886"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team tech lead falls ill</a:t>
            </a:r>
          </a:p>
        </p:txBody>
      </p:sp>
      <p:sp>
        <p:nvSpPr>
          <p:cNvPr id="28" name="TextBox 27">
            <a:extLst>
              <a:ext uri="{FF2B5EF4-FFF2-40B4-BE49-F238E27FC236}">
                <a16:creationId xmlns:a16="http://schemas.microsoft.com/office/drawing/2014/main" id="{D980ADE9-ABA3-4053-9ADB-2C173EF1B0A2}"/>
              </a:ext>
            </a:extLst>
          </p:cNvPr>
          <p:cNvSpPr txBox="1"/>
          <p:nvPr/>
        </p:nvSpPr>
        <p:spPr>
          <a:xfrm>
            <a:off x="-3824432" y="4619601"/>
            <a:ext cx="1821011" cy="138499"/>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900" dirty="0"/>
              <a:t>P1 bug in recent production release</a:t>
            </a:r>
          </a:p>
        </p:txBody>
      </p:sp>
      <p:sp>
        <p:nvSpPr>
          <p:cNvPr id="29" name="TextBox 28">
            <a:extLst>
              <a:ext uri="{FF2B5EF4-FFF2-40B4-BE49-F238E27FC236}">
                <a16:creationId xmlns:a16="http://schemas.microsoft.com/office/drawing/2014/main" id="{565C6452-B4AB-41BF-8242-0D88FE64FB98}"/>
              </a:ext>
            </a:extLst>
          </p:cNvPr>
          <p:cNvSpPr txBox="1"/>
          <p:nvPr/>
        </p:nvSpPr>
        <p:spPr>
          <a:xfrm>
            <a:off x="-1617072" y="4500502"/>
            <a:ext cx="1232710" cy="153888"/>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1000" dirty="0"/>
              <a:t>Edge connectivity lost</a:t>
            </a:r>
          </a:p>
        </p:txBody>
      </p:sp>
      <p:sp>
        <p:nvSpPr>
          <p:cNvPr id="30" name="TextBox 29">
            <a:extLst>
              <a:ext uri="{FF2B5EF4-FFF2-40B4-BE49-F238E27FC236}">
                <a16:creationId xmlns:a16="http://schemas.microsoft.com/office/drawing/2014/main" id="{115D56BE-24F4-44D1-B64A-E17B2A451CF2}"/>
              </a:ext>
            </a:extLst>
          </p:cNvPr>
          <p:cNvSpPr txBox="1"/>
          <p:nvPr/>
        </p:nvSpPr>
        <p:spPr>
          <a:xfrm>
            <a:off x="-1464672" y="4652902"/>
            <a:ext cx="743793" cy="138499"/>
          </a:xfrm>
          <a:prstGeom prst="rect">
            <a:avLst/>
          </a:prstGeom>
        </p:spPr>
        <p:style>
          <a:lnRef idx="1">
            <a:schemeClr val="accent3"/>
          </a:lnRef>
          <a:fillRef idx="2">
            <a:schemeClr val="accent3"/>
          </a:fillRef>
          <a:effectRef idx="1">
            <a:schemeClr val="accent3"/>
          </a:effectRef>
          <a:fontRef idx="minor">
            <a:schemeClr val="dk1"/>
          </a:fontRef>
        </p:style>
        <p:txBody>
          <a:bodyPr wrap="none" lIns="0" tIns="0" rIns="0" bIns="0" rtlCol="0">
            <a:spAutoFit/>
          </a:bodyPr>
          <a:lstStyle/>
          <a:p>
            <a:r>
              <a:rPr lang="en-US" sz="900" dirty="0"/>
              <a:t>Power outage </a:t>
            </a:r>
          </a:p>
        </p:txBody>
      </p:sp>
      <p:sp>
        <p:nvSpPr>
          <p:cNvPr id="3" name="Slide Number Placeholder 2">
            <a:extLst>
              <a:ext uri="{FF2B5EF4-FFF2-40B4-BE49-F238E27FC236}">
                <a16:creationId xmlns:a16="http://schemas.microsoft.com/office/drawing/2014/main" id="{B4A5E362-3891-4E43-B8C9-93367C89E292}"/>
              </a:ext>
            </a:extLst>
          </p:cNvPr>
          <p:cNvSpPr>
            <a:spLocks noGrp="1"/>
          </p:cNvSpPr>
          <p:nvPr>
            <p:ph type="sldNum" sz="quarter" idx="12"/>
          </p:nvPr>
        </p:nvSpPr>
        <p:spPr/>
        <p:txBody>
          <a:bodyPr/>
          <a:lstStyle/>
          <a:p>
            <a:fld id="{14F1411D-0280-154F-AEAC-4C20B7AA46B2}" type="slidenum">
              <a:rPr lang="nl-NL" smtClean="0"/>
              <a:t>62</a:t>
            </a:fld>
            <a:endParaRPr lang="nl-NL"/>
          </a:p>
        </p:txBody>
      </p:sp>
    </p:spTree>
    <p:extLst>
      <p:ext uri="{BB962C8B-B14F-4D97-AF65-F5344CB8AC3E}">
        <p14:creationId xmlns:p14="http://schemas.microsoft.com/office/powerpoint/2010/main" val="2726090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
                                            <p:txEl>
                                              <p:pRg st="0" end="0"/>
                                            </p:txEl>
                                          </p:spTgt>
                                        </p:tgtEl>
                                        <p:attrNameLst>
                                          <p:attrName>style.visibility</p:attrName>
                                        </p:attrNameLst>
                                      </p:cBhvr>
                                      <p:to>
                                        <p:strVal val="visible"/>
                                      </p:to>
                                    </p:set>
                                  </p:childTnLst>
                                </p:cTn>
                              </p:par>
                            </p:childTnLst>
                          </p:cTn>
                        </p:par>
                        <p:par>
                          <p:cTn id="7" fill="hold">
                            <p:stCondLst>
                              <p:cond delay="0"/>
                            </p:stCondLst>
                            <p:childTnLst>
                              <p:par>
                                <p:cTn id="8" presetID="2" presetClass="entr" presetSubtype="2"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anim calcmode="lin" valueType="num">
                                      <p:cBhvr additive="base">
                                        <p:cTn id="10" dur="4250" fill="hold"/>
                                        <p:tgtEl>
                                          <p:spTgt spid="7"/>
                                        </p:tgtEl>
                                        <p:attrNameLst>
                                          <p:attrName>ppt_x</p:attrName>
                                        </p:attrNameLst>
                                      </p:cBhvr>
                                      <p:tavLst>
                                        <p:tav tm="0">
                                          <p:val>
                                            <p:strVal val="1+#ppt_w/2"/>
                                          </p:val>
                                        </p:tav>
                                        <p:tav tm="100000">
                                          <p:val>
                                            <p:strVal val="#ppt_x"/>
                                          </p:val>
                                        </p:tav>
                                      </p:tavLst>
                                    </p:anim>
                                    <p:anim calcmode="lin" valueType="num">
                                      <p:cBhvr additive="base">
                                        <p:cTn id="11" dur="4250" fill="hold"/>
                                        <p:tgtEl>
                                          <p:spTgt spid="7"/>
                                        </p:tgtEl>
                                        <p:attrNameLst>
                                          <p:attrName>ppt_y</p:attrName>
                                        </p:attrNameLst>
                                      </p:cBhvr>
                                      <p:tavLst>
                                        <p:tav tm="0">
                                          <p:val>
                                            <p:strVal val="#ppt_y"/>
                                          </p:val>
                                        </p:tav>
                                        <p:tav tm="100000">
                                          <p:val>
                                            <p:strVal val="#ppt_y"/>
                                          </p:val>
                                        </p:tav>
                                      </p:tavLst>
                                    </p:anim>
                                  </p:childTnLst>
                                </p:cTn>
                              </p:par>
                              <p:par>
                                <p:cTn id="12" presetID="2" presetClass="entr" presetSubtype="2" fill="hold" grpId="0" nodeType="withEffect">
                                  <p:stCondLst>
                                    <p:cond delay="2250"/>
                                  </p:stCondLst>
                                  <p:childTnLst>
                                    <p:set>
                                      <p:cBhvr>
                                        <p:cTn id="13" dur="1" fill="hold">
                                          <p:stCondLst>
                                            <p:cond delay="0"/>
                                          </p:stCondLst>
                                        </p:cTn>
                                        <p:tgtEl>
                                          <p:spTgt spid="11"/>
                                        </p:tgtEl>
                                        <p:attrNameLst>
                                          <p:attrName>style.visibility</p:attrName>
                                        </p:attrNameLst>
                                      </p:cBhvr>
                                      <p:to>
                                        <p:strVal val="visible"/>
                                      </p:to>
                                    </p:set>
                                    <p:anim calcmode="lin" valueType="num">
                                      <p:cBhvr additive="base">
                                        <p:cTn id="14" dur="4000" fill="hold"/>
                                        <p:tgtEl>
                                          <p:spTgt spid="11"/>
                                        </p:tgtEl>
                                        <p:attrNameLst>
                                          <p:attrName>ppt_x</p:attrName>
                                        </p:attrNameLst>
                                      </p:cBhvr>
                                      <p:tavLst>
                                        <p:tav tm="0">
                                          <p:val>
                                            <p:strVal val="1+#ppt_w/2"/>
                                          </p:val>
                                        </p:tav>
                                        <p:tav tm="100000">
                                          <p:val>
                                            <p:strVal val="#ppt_x"/>
                                          </p:val>
                                        </p:tav>
                                      </p:tavLst>
                                    </p:anim>
                                    <p:anim calcmode="lin" valueType="num">
                                      <p:cBhvr additive="base">
                                        <p:cTn id="15" dur="40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1">
                                            <p:txEl>
                                              <p:pRg st="1" end="1"/>
                                            </p:txEl>
                                          </p:spTgt>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71">
                                            <p:txEl>
                                              <p:pRg st="2" end="2"/>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71">
                                            <p:txEl>
                                              <p:pRg st="3" end="3"/>
                                            </p:txEl>
                                          </p:spTgt>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71">
                                            <p:txEl>
                                              <p:pRg st="4" end="4"/>
                                            </p:txEl>
                                          </p:spTgt>
                                        </p:tgtEl>
                                        <p:attrNameLst>
                                          <p:attrName>style.visibility</p:attrName>
                                        </p:attrNameLst>
                                      </p:cBhvr>
                                      <p:to>
                                        <p:strVal val="visible"/>
                                      </p:to>
                                    </p:set>
                                  </p:childTnLst>
                                </p:cTn>
                              </p:par>
                            </p:childTnLst>
                          </p:cTn>
                        </p:par>
                        <p:par>
                          <p:cTn id="26" fill="hold">
                            <p:stCondLst>
                              <p:cond delay="0"/>
                            </p:stCondLst>
                            <p:childTnLst>
                              <p:par>
                                <p:cTn id="27" presetID="2" presetClass="entr" presetSubtype="2"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additive="base">
                                        <p:cTn id="29" dur="4500" fill="hold"/>
                                        <p:tgtEl>
                                          <p:spTgt spid="12"/>
                                        </p:tgtEl>
                                        <p:attrNameLst>
                                          <p:attrName>ppt_x</p:attrName>
                                        </p:attrNameLst>
                                      </p:cBhvr>
                                      <p:tavLst>
                                        <p:tav tm="0">
                                          <p:val>
                                            <p:strVal val="1+#ppt_w/2"/>
                                          </p:val>
                                        </p:tav>
                                        <p:tav tm="100000">
                                          <p:val>
                                            <p:strVal val="#ppt_x"/>
                                          </p:val>
                                        </p:tav>
                                      </p:tavLst>
                                    </p:anim>
                                    <p:anim calcmode="lin" valueType="num">
                                      <p:cBhvr additive="base">
                                        <p:cTn id="30" dur="4500" fill="hold"/>
                                        <p:tgtEl>
                                          <p:spTgt spid="12"/>
                                        </p:tgtEl>
                                        <p:attrNameLst>
                                          <p:attrName>ppt_y</p:attrName>
                                        </p:attrNameLst>
                                      </p:cBhvr>
                                      <p:tavLst>
                                        <p:tav tm="0">
                                          <p:val>
                                            <p:strVal val="#ppt_y"/>
                                          </p:val>
                                        </p:tav>
                                        <p:tav tm="100000">
                                          <p:val>
                                            <p:strVal val="#ppt_y"/>
                                          </p:val>
                                        </p:tav>
                                      </p:tavLst>
                                    </p:anim>
                                  </p:childTnLst>
                                </p:cTn>
                              </p:par>
                              <p:par>
                                <p:cTn id="31" presetID="2" presetClass="entr" presetSubtype="2" fill="hold" grpId="0" nodeType="withEffect">
                                  <p:stCondLst>
                                    <p:cond delay="3200"/>
                                  </p:stCondLst>
                                  <p:childTnLst>
                                    <p:set>
                                      <p:cBhvr>
                                        <p:cTn id="32" dur="1" fill="hold">
                                          <p:stCondLst>
                                            <p:cond delay="0"/>
                                          </p:stCondLst>
                                        </p:cTn>
                                        <p:tgtEl>
                                          <p:spTgt spid="13"/>
                                        </p:tgtEl>
                                        <p:attrNameLst>
                                          <p:attrName>style.visibility</p:attrName>
                                        </p:attrNameLst>
                                      </p:cBhvr>
                                      <p:to>
                                        <p:strVal val="visible"/>
                                      </p:to>
                                    </p:set>
                                    <p:anim calcmode="lin" valueType="num">
                                      <p:cBhvr additive="base">
                                        <p:cTn id="33" dur="4300" fill="hold"/>
                                        <p:tgtEl>
                                          <p:spTgt spid="13"/>
                                        </p:tgtEl>
                                        <p:attrNameLst>
                                          <p:attrName>ppt_x</p:attrName>
                                        </p:attrNameLst>
                                      </p:cBhvr>
                                      <p:tavLst>
                                        <p:tav tm="0">
                                          <p:val>
                                            <p:strVal val="1+#ppt_w/2"/>
                                          </p:val>
                                        </p:tav>
                                        <p:tav tm="100000">
                                          <p:val>
                                            <p:strVal val="#ppt_x"/>
                                          </p:val>
                                        </p:tav>
                                      </p:tavLst>
                                    </p:anim>
                                    <p:anim calcmode="lin" valueType="num">
                                      <p:cBhvr additive="base">
                                        <p:cTn id="34" dur="43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1">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71">
                                            <p:txEl>
                                              <p:pRg st="6" end="6"/>
                                            </p:txEl>
                                          </p:spTgt>
                                        </p:tgtEl>
                                        <p:attrNameLst>
                                          <p:attrName>style.visibility</p:attrName>
                                        </p:attrNameLst>
                                      </p:cBhvr>
                                      <p:to>
                                        <p:strVal val="visible"/>
                                      </p:to>
                                    </p:set>
                                  </p:childTnLst>
                                </p:cTn>
                              </p:par>
                            </p:childTnLst>
                          </p:cTn>
                        </p:par>
                        <p:par>
                          <p:cTn id="41" fill="hold">
                            <p:stCondLst>
                              <p:cond delay="0"/>
                            </p:stCondLst>
                            <p:childTnLst>
                              <p:par>
                                <p:cTn id="42" presetID="2" presetClass="entr" presetSubtype="2"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0" fill="hold"/>
                                        <p:tgtEl>
                                          <p:spTgt spid="14"/>
                                        </p:tgtEl>
                                        <p:attrNameLst>
                                          <p:attrName>ppt_x</p:attrName>
                                        </p:attrNameLst>
                                      </p:cBhvr>
                                      <p:tavLst>
                                        <p:tav tm="0">
                                          <p:val>
                                            <p:strVal val="1+#ppt_w/2"/>
                                          </p:val>
                                        </p:tav>
                                        <p:tav tm="100000">
                                          <p:val>
                                            <p:strVal val="#ppt_x"/>
                                          </p:val>
                                        </p:tav>
                                      </p:tavLst>
                                    </p:anim>
                                    <p:anim calcmode="lin" valueType="num">
                                      <p:cBhvr additive="base">
                                        <p:cTn id="45" dur="5000" fill="hold"/>
                                        <p:tgtEl>
                                          <p:spTgt spid="14"/>
                                        </p:tgtEl>
                                        <p:attrNameLst>
                                          <p:attrName>ppt_y</p:attrName>
                                        </p:attrNameLst>
                                      </p:cBhvr>
                                      <p:tavLst>
                                        <p:tav tm="0">
                                          <p:val>
                                            <p:strVal val="#ppt_y"/>
                                          </p:val>
                                        </p:tav>
                                        <p:tav tm="100000">
                                          <p:val>
                                            <p:strVal val="#ppt_y"/>
                                          </p:val>
                                        </p:tav>
                                      </p:tavLst>
                                    </p:anim>
                                  </p:childTnLst>
                                </p:cTn>
                              </p:par>
                              <p:par>
                                <p:cTn id="46" presetID="2" presetClass="entr" presetSubtype="2" fill="hold" grpId="0" nodeType="withEffect">
                                  <p:stCondLst>
                                    <p:cond delay="230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600" fill="hold"/>
                                        <p:tgtEl>
                                          <p:spTgt spid="15"/>
                                        </p:tgtEl>
                                        <p:attrNameLst>
                                          <p:attrName>ppt_x</p:attrName>
                                        </p:attrNameLst>
                                      </p:cBhvr>
                                      <p:tavLst>
                                        <p:tav tm="0">
                                          <p:val>
                                            <p:strVal val="1+#ppt_w/2"/>
                                          </p:val>
                                        </p:tav>
                                        <p:tav tm="100000">
                                          <p:val>
                                            <p:strVal val="#ppt_x"/>
                                          </p:val>
                                        </p:tav>
                                      </p:tavLst>
                                    </p:anim>
                                    <p:anim calcmode="lin" valueType="num">
                                      <p:cBhvr additive="base">
                                        <p:cTn id="49" dur="56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1" presetClass="entr" presetSubtype="0" fill="hold" grpId="0" nodeType="clickEffect">
                                  <p:stCondLst>
                                    <p:cond delay="0"/>
                                  </p:stCondLst>
                                  <p:childTnLst>
                                    <p:set>
                                      <p:cBhvr>
                                        <p:cTn id="53" dur="1" fill="hold">
                                          <p:stCondLst>
                                            <p:cond delay="0"/>
                                          </p:stCondLst>
                                        </p:cTn>
                                        <p:tgtEl>
                                          <p:spTgt spid="71">
                                            <p:txEl>
                                              <p:pRg st="7" end="7"/>
                                            </p:txEl>
                                          </p:spTgt>
                                        </p:tgtEl>
                                        <p:attrNameLst>
                                          <p:attrName>style.visibility</p:attrName>
                                        </p:attrNameLst>
                                      </p:cBhvr>
                                      <p:to>
                                        <p:strVal val="visible"/>
                                      </p:to>
                                    </p:set>
                                  </p:childTnLst>
                                </p:cTn>
                              </p:par>
                            </p:childTnLst>
                          </p:cTn>
                        </p:par>
                        <p:par>
                          <p:cTn id="54" fill="hold">
                            <p:stCondLst>
                              <p:cond delay="0"/>
                            </p:stCondLst>
                            <p:childTnLst>
                              <p:par>
                                <p:cTn id="55" presetID="2" presetClass="entr" presetSubtype="2" fill="hold" grpId="0" nodeType="afterEffect">
                                  <p:stCondLst>
                                    <p:cond delay="500"/>
                                  </p:stCondLst>
                                  <p:childTnLst>
                                    <p:set>
                                      <p:cBhvr>
                                        <p:cTn id="56" dur="1" fill="hold">
                                          <p:stCondLst>
                                            <p:cond delay="0"/>
                                          </p:stCondLst>
                                        </p:cTn>
                                        <p:tgtEl>
                                          <p:spTgt spid="21"/>
                                        </p:tgtEl>
                                        <p:attrNameLst>
                                          <p:attrName>style.visibility</p:attrName>
                                        </p:attrNameLst>
                                      </p:cBhvr>
                                      <p:to>
                                        <p:strVal val="visible"/>
                                      </p:to>
                                    </p:set>
                                    <p:anim calcmode="lin" valueType="num">
                                      <p:cBhvr additive="base">
                                        <p:cTn id="57" dur="5500" fill="hold"/>
                                        <p:tgtEl>
                                          <p:spTgt spid="21"/>
                                        </p:tgtEl>
                                        <p:attrNameLst>
                                          <p:attrName>ppt_x</p:attrName>
                                        </p:attrNameLst>
                                      </p:cBhvr>
                                      <p:tavLst>
                                        <p:tav tm="0">
                                          <p:val>
                                            <p:strVal val="1+#ppt_w/2"/>
                                          </p:val>
                                        </p:tav>
                                        <p:tav tm="100000">
                                          <p:val>
                                            <p:strVal val="#ppt_x"/>
                                          </p:val>
                                        </p:tav>
                                      </p:tavLst>
                                    </p:anim>
                                    <p:anim calcmode="lin" valueType="num">
                                      <p:cBhvr additive="base">
                                        <p:cTn id="58" dur="5500" fill="hold"/>
                                        <p:tgtEl>
                                          <p:spTgt spid="21"/>
                                        </p:tgtEl>
                                        <p:attrNameLst>
                                          <p:attrName>ppt_y</p:attrName>
                                        </p:attrNameLst>
                                      </p:cBhvr>
                                      <p:tavLst>
                                        <p:tav tm="0">
                                          <p:val>
                                            <p:strVal val="#ppt_y"/>
                                          </p:val>
                                        </p:tav>
                                        <p:tav tm="100000">
                                          <p:val>
                                            <p:strVal val="#ppt_y"/>
                                          </p:val>
                                        </p:tav>
                                      </p:tavLst>
                                    </p:anim>
                                  </p:childTnLst>
                                </p:cTn>
                              </p:par>
                              <p:par>
                                <p:cTn id="59" presetID="2" presetClass="entr" presetSubtype="2" fill="hold" grpId="0" nodeType="withEffect">
                                  <p:stCondLst>
                                    <p:cond delay="2600"/>
                                  </p:stCondLst>
                                  <p:childTnLst>
                                    <p:set>
                                      <p:cBhvr>
                                        <p:cTn id="60" dur="1" fill="hold">
                                          <p:stCondLst>
                                            <p:cond delay="0"/>
                                          </p:stCondLst>
                                        </p:cTn>
                                        <p:tgtEl>
                                          <p:spTgt spid="22"/>
                                        </p:tgtEl>
                                        <p:attrNameLst>
                                          <p:attrName>style.visibility</p:attrName>
                                        </p:attrNameLst>
                                      </p:cBhvr>
                                      <p:to>
                                        <p:strVal val="visible"/>
                                      </p:to>
                                    </p:set>
                                    <p:anim calcmode="lin" valueType="num">
                                      <p:cBhvr additive="base">
                                        <p:cTn id="61" dur="7100" fill="hold"/>
                                        <p:tgtEl>
                                          <p:spTgt spid="22"/>
                                        </p:tgtEl>
                                        <p:attrNameLst>
                                          <p:attrName>ppt_x</p:attrName>
                                        </p:attrNameLst>
                                      </p:cBhvr>
                                      <p:tavLst>
                                        <p:tav tm="0">
                                          <p:val>
                                            <p:strVal val="1+#ppt_w/2"/>
                                          </p:val>
                                        </p:tav>
                                        <p:tav tm="100000">
                                          <p:val>
                                            <p:strVal val="#ppt_x"/>
                                          </p:val>
                                        </p:tav>
                                      </p:tavLst>
                                    </p:anim>
                                    <p:anim calcmode="lin" valueType="num">
                                      <p:cBhvr additive="base">
                                        <p:cTn id="62" dur="7100" fill="hold"/>
                                        <p:tgtEl>
                                          <p:spTgt spid="22"/>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2000"/>
                                  </p:stCondLst>
                                  <p:childTnLst>
                                    <p:set>
                                      <p:cBhvr>
                                        <p:cTn id="64" dur="1" fill="hold">
                                          <p:stCondLst>
                                            <p:cond delay="0"/>
                                          </p:stCondLst>
                                        </p:cTn>
                                        <p:tgtEl>
                                          <p:spTgt spid="23"/>
                                        </p:tgtEl>
                                        <p:attrNameLst>
                                          <p:attrName>style.visibility</p:attrName>
                                        </p:attrNameLst>
                                      </p:cBhvr>
                                      <p:to>
                                        <p:strVal val="visible"/>
                                      </p:to>
                                    </p:set>
                                    <p:anim calcmode="lin" valueType="num">
                                      <p:cBhvr additive="base">
                                        <p:cTn id="65" dur="6400" fill="hold"/>
                                        <p:tgtEl>
                                          <p:spTgt spid="23"/>
                                        </p:tgtEl>
                                        <p:attrNameLst>
                                          <p:attrName>ppt_x</p:attrName>
                                        </p:attrNameLst>
                                      </p:cBhvr>
                                      <p:tavLst>
                                        <p:tav tm="0">
                                          <p:val>
                                            <p:strVal val="1+#ppt_w/2"/>
                                          </p:val>
                                        </p:tav>
                                        <p:tav tm="100000">
                                          <p:val>
                                            <p:strVal val="#ppt_x"/>
                                          </p:val>
                                        </p:tav>
                                      </p:tavLst>
                                    </p:anim>
                                    <p:anim calcmode="lin" valueType="num">
                                      <p:cBhvr additive="base">
                                        <p:cTn id="66" dur="6400" fill="hold"/>
                                        <p:tgtEl>
                                          <p:spTgt spid="23"/>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6000"/>
                                  </p:stCondLst>
                                  <p:childTnLst>
                                    <p:set>
                                      <p:cBhvr>
                                        <p:cTn id="68" dur="1" fill="hold">
                                          <p:stCondLst>
                                            <p:cond delay="0"/>
                                          </p:stCondLst>
                                        </p:cTn>
                                        <p:tgtEl>
                                          <p:spTgt spid="26"/>
                                        </p:tgtEl>
                                        <p:attrNameLst>
                                          <p:attrName>style.visibility</p:attrName>
                                        </p:attrNameLst>
                                      </p:cBhvr>
                                      <p:to>
                                        <p:strVal val="visible"/>
                                      </p:to>
                                    </p:set>
                                    <p:anim calcmode="lin" valueType="num">
                                      <p:cBhvr additive="base">
                                        <p:cTn id="69" dur="9400" fill="hold"/>
                                        <p:tgtEl>
                                          <p:spTgt spid="26"/>
                                        </p:tgtEl>
                                        <p:attrNameLst>
                                          <p:attrName>ppt_x</p:attrName>
                                        </p:attrNameLst>
                                      </p:cBhvr>
                                      <p:tavLst>
                                        <p:tav tm="0">
                                          <p:val>
                                            <p:strVal val="1+#ppt_w/2"/>
                                          </p:val>
                                        </p:tav>
                                        <p:tav tm="100000">
                                          <p:val>
                                            <p:strVal val="#ppt_x"/>
                                          </p:val>
                                        </p:tav>
                                      </p:tavLst>
                                    </p:anim>
                                    <p:anim calcmode="lin" valueType="num">
                                      <p:cBhvr additive="base">
                                        <p:cTn id="70" dur="9400" fill="hold"/>
                                        <p:tgtEl>
                                          <p:spTgt spid="26"/>
                                        </p:tgtEl>
                                        <p:attrNameLst>
                                          <p:attrName>ppt_y</p:attrName>
                                        </p:attrNameLst>
                                      </p:cBhvr>
                                      <p:tavLst>
                                        <p:tav tm="0">
                                          <p:val>
                                            <p:strVal val="#ppt_y"/>
                                          </p:val>
                                        </p:tav>
                                        <p:tav tm="100000">
                                          <p:val>
                                            <p:strVal val="#ppt_y"/>
                                          </p:val>
                                        </p:tav>
                                      </p:tavLst>
                                    </p:anim>
                                  </p:childTnLst>
                                </p:cTn>
                              </p:par>
                              <p:par>
                                <p:cTn id="71" presetID="2" presetClass="entr" presetSubtype="2" fill="hold" grpId="0" nodeType="withEffect">
                                  <p:stCondLst>
                                    <p:cond delay="9500"/>
                                  </p:stCondLst>
                                  <p:childTnLst>
                                    <p:set>
                                      <p:cBhvr>
                                        <p:cTn id="72" dur="1" fill="hold">
                                          <p:stCondLst>
                                            <p:cond delay="0"/>
                                          </p:stCondLst>
                                        </p:cTn>
                                        <p:tgtEl>
                                          <p:spTgt spid="27"/>
                                        </p:tgtEl>
                                        <p:attrNameLst>
                                          <p:attrName>style.visibility</p:attrName>
                                        </p:attrNameLst>
                                      </p:cBhvr>
                                      <p:to>
                                        <p:strVal val="visible"/>
                                      </p:to>
                                    </p:set>
                                    <p:anim calcmode="lin" valueType="num">
                                      <p:cBhvr additive="base">
                                        <p:cTn id="73" dur="5400" fill="hold"/>
                                        <p:tgtEl>
                                          <p:spTgt spid="27"/>
                                        </p:tgtEl>
                                        <p:attrNameLst>
                                          <p:attrName>ppt_x</p:attrName>
                                        </p:attrNameLst>
                                      </p:cBhvr>
                                      <p:tavLst>
                                        <p:tav tm="0">
                                          <p:val>
                                            <p:strVal val="1+#ppt_w/2"/>
                                          </p:val>
                                        </p:tav>
                                        <p:tav tm="100000">
                                          <p:val>
                                            <p:strVal val="#ppt_x"/>
                                          </p:val>
                                        </p:tav>
                                      </p:tavLst>
                                    </p:anim>
                                    <p:anim calcmode="lin" valueType="num">
                                      <p:cBhvr additive="base">
                                        <p:cTn id="74" dur="5400" fill="hold"/>
                                        <p:tgtEl>
                                          <p:spTgt spid="27"/>
                                        </p:tgtEl>
                                        <p:attrNameLst>
                                          <p:attrName>ppt_y</p:attrName>
                                        </p:attrNameLst>
                                      </p:cBhvr>
                                      <p:tavLst>
                                        <p:tav tm="0">
                                          <p:val>
                                            <p:strVal val="#ppt_y"/>
                                          </p:val>
                                        </p:tav>
                                        <p:tav tm="100000">
                                          <p:val>
                                            <p:strVal val="#ppt_y"/>
                                          </p:val>
                                        </p:tav>
                                      </p:tavLst>
                                    </p:anim>
                                  </p:childTnLst>
                                </p:cTn>
                              </p:par>
                              <p:par>
                                <p:cTn id="75" presetID="2" presetClass="entr" presetSubtype="2" fill="hold" grpId="0" nodeType="withEffect">
                                  <p:stCondLst>
                                    <p:cond delay="7500"/>
                                  </p:stCondLst>
                                  <p:childTnLst>
                                    <p:set>
                                      <p:cBhvr>
                                        <p:cTn id="76" dur="1" fill="hold">
                                          <p:stCondLst>
                                            <p:cond delay="0"/>
                                          </p:stCondLst>
                                        </p:cTn>
                                        <p:tgtEl>
                                          <p:spTgt spid="28"/>
                                        </p:tgtEl>
                                        <p:attrNameLst>
                                          <p:attrName>style.visibility</p:attrName>
                                        </p:attrNameLst>
                                      </p:cBhvr>
                                      <p:to>
                                        <p:strVal val="visible"/>
                                      </p:to>
                                    </p:set>
                                    <p:anim calcmode="lin" valueType="num">
                                      <p:cBhvr additive="base">
                                        <p:cTn id="77" dur="6900" fill="hold"/>
                                        <p:tgtEl>
                                          <p:spTgt spid="28"/>
                                        </p:tgtEl>
                                        <p:attrNameLst>
                                          <p:attrName>ppt_x</p:attrName>
                                        </p:attrNameLst>
                                      </p:cBhvr>
                                      <p:tavLst>
                                        <p:tav tm="0">
                                          <p:val>
                                            <p:strVal val="1+#ppt_w/2"/>
                                          </p:val>
                                        </p:tav>
                                        <p:tav tm="100000">
                                          <p:val>
                                            <p:strVal val="#ppt_x"/>
                                          </p:val>
                                        </p:tav>
                                      </p:tavLst>
                                    </p:anim>
                                    <p:anim calcmode="lin" valueType="num">
                                      <p:cBhvr additive="base">
                                        <p:cTn id="78" dur="6900" fill="hold"/>
                                        <p:tgtEl>
                                          <p:spTgt spid="28"/>
                                        </p:tgtEl>
                                        <p:attrNameLst>
                                          <p:attrName>ppt_y</p:attrName>
                                        </p:attrNameLst>
                                      </p:cBhvr>
                                      <p:tavLst>
                                        <p:tav tm="0">
                                          <p:val>
                                            <p:strVal val="#ppt_y"/>
                                          </p:val>
                                        </p:tav>
                                        <p:tav tm="100000">
                                          <p:val>
                                            <p:strVal val="#ppt_y"/>
                                          </p:val>
                                        </p:tav>
                                      </p:tavLst>
                                    </p:anim>
                                  </p:childTnLst>
                                </p:cTn>
                              </p:par>
                              <p:par>
                                <p:cTn id="79" presetID="2" presetClass="entr" presetSubtype="2" fill="hold" grpId="0" nodeType="withEffect">
                                  <p:stCondLst>
                                    <p:cond delay="10900"/>
                                  </p:stCondLst>
                                  <p:childTnLst>
                                    <p:set>
                                      <p:cBhvr>
                                        <p:cTn id="80" dur="1" fill="hold">
                                          <p:stCondLst>
                                            <p:cond delay="0"/>
                                          </p:stCondLst>
                                        </p:cTn>
                                        <p:tgtEl>
                                          <p:spTgt spid="29"/>
                                        </p:tgtEl>
                                        <p:attrNameLst>
                                          <p:attrName>style.visibility</p:attrName>
                                        </p:attrNameLst>
                                      </p:cBhvr>
                                      <p:to>
                                        <p:strVal val="visible"/>
                                      </p:to>
                                    </p:set>
                                    <p:anim calcmode="lin" valueType="num">
                                      <p:cBhvr additive="base">
                                        <p:cTn id="81" dur="6100" fill="hold"/>
                                        <p:tgtEl>
                                          <p:spTgt spid="29"/>
                                        </p:tgtEl>
                                        <p:attrNameLst>
                                          <p:attrName>ppt_x</p:attrName>
                                        </p:attrNameLst>
                                      </p:cBhvr>
                                      <p:tavLst>
                                        <p:tav tm="0">
                                          <p:val>
                                            <p:strVal val="1+#ppt_w/2"/>
                                          </p:val>
                                        </p:tav>
                                        <p:tav tm="100000">
                                          <p:val>
                                            <p:strVal val="#ppt_x"/>
                                          </p:val>
                                        </p:tav>
                                      </p:tavLst>
                                    </p:anim>
                                    <p:anim calcmode="lin" valueType="num">
                                      <p:cBhvr additive="base">
                                        <p:cTn id="82" dur="6100" fill="hold"/>
                                        <p:tgtEl>
                                          <p:spTgt spid="29"/>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8500"/>
                                  </p:stCondLst>
                                  <p:childTnLst>
                                    <p:set>
                                      <p:cBhvr>
                                        <p:cTn id="84" dur="1" fill="hold">
                                          <p:stCondLst>
                                            <p:cond delay="0"/>
                                          </p:stCondLst>
                                        </p:cTn>
                                        <p:tgtEl>
                                          <p:spTgt spid="30"/>
                                        </p:tgtEl>
                                        <p:attrNameLst>
                                          <p:attrName>style.visibility</p:attrName>
                                        </p:attrNameLst>
                                      </p:cBhvr>
                                      <p:to>
                                        <p:strVal val="visible"/>
                                      </p:to>
                                    </p:set>
                                    <p:anim calcmode="lin" valueType="num">
                                      <p:cBhvr additive="base">
                                        <p:cTn id="85" dur="7100" fill="hold"/>
                                        <p:tgtEl>
                                          <p:spTgt spid="30"/>
                                        </p:tgtEl>
                                        <p:attrNameLst>
                                          <p:attrName>ppt_x</p:attrName>
                                        </p:attrNameLst>
                                      </p:cBhvr>
                                      <p:tavLst>
                                        <p:tav tm="0">
                                          <p:val>
                                            <p:strVal val="1+#ppt_w/2"/>
                                          </p:val>
                                        </p:tav>
                                        <p:tav tm="100000">
                                          <p:val>
                                            <p:strVal val="#ppt_x"/>
                                          </p:val>
                                        </p:tav>
                                      </p:tavLst>
                                    </p:anim>
                                    <p:anim calcmode="lin" valueType="num">
                                      <p:cBhvr additive="base">
                                        <p:cTn id="86" dur="7100" fill="hold"/>
                                        <p:tgtEl>
                                          <p:spTgt spid="3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uiExpand="1" build="p"/>
      <p:bldP spid="7" grpId="0" uiExpand="1" animBg="1"/>
      <p:bldP spid="11" grpId="0" uiExpand="1" animBg="1"/>
      <p:bldP spid="12" grpId="0" uiExpand="1" animBg="1"/>
      <p:bldP spid="13" grpId="0" uiExpand="1" animBg="1"/>
      <p:bldP spid="14" grpId="0" uiExpand="1" animBg="1"/>
      <p:bldP spid="15" grpId="0" uiExpand="1" animBg="1"/>
      <p:bldP spid="21" grpId="0" animBg="1"/>
      <p:bldP spid="22" grpId="0" animBg="1"/>
      <p:bldP spid="23" grpId="0" animBg="1"/>
      <p:bldP spid="26" grpId="0" animBg="1"/>
      <p:bldP spid="27" grpId="0" animBg="1"/>
      <p:bldP spid="28" grpId="0" animBg="1"/>
      <p:bldP spid="29" grpId="0" animBg="1"/>
      <p:bldP spid="3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D06C5C0F-7CA1-425B-B9B0-DF20C2142A08}"/>
              </a:ext>
            </a:extLst>
          </p:cNvPr>
          <p:cNvSpPr>
            <a:spLocks noGrp="1"/>
          </p:cNvSpPr>
          <p:nvPr>
            <p:ph type="title"/>
          </p:nvPr>
        </p:nvSpPr>
        <p:spPr>
          <a:xfrm>
            <a:off x="719999" y="288000"/>
            <a:ext cx="6624000" cy="504000"/>
          </a:xfrm>
        </p:spPr>
        <p:txBody>
          <a:bodyPr/>
          <a:lstStyle/>
          <a:p>
            <a:r>
              <a:rPr lang="en-US" dirty="0"/>
              <a:t>Professional Software – Generating Value for the Business</a:t>
            </a:r>
          </a:p>
        </p:txBody>
      </p:sp>
      <p:pic>
        <p:nvPicPr>
          <p:cNvPr id="18434" name="Picture 2" descr="Value Generation | Support Solutions UK">
            <a:extLst>
              <a:ext uri="{FF2B5EF4-FFF2-40B4-BE49-F238E27FC236}">
                <a16:creationId xmlns:a16="http://schemas.microsoft.com/office/drawing/2014/main" id="{F18E4A72-20BA-4911-AB6C-A6F7EFA391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1460574" y="936000"/>
            <a:ext cx="5142857" cy="3780000"/>
          </a:xfrm>
          <a:prstGeom prst="rect">
            <a:avLst/>
          </a:prstGeom>
          <a:solidFill>
            <a:srgbClr val="FFFFFF"/>
          </a:solidFill>
        </p:spPr>
      </p:pic>
      <p:sp>
        <p:nvSpPr>
          <p:cNvPr id="4" name="Footer Placeholder 3">
            <a:extLst>
              <a:ext uri="{FF2B5EF4-FFF2-40B4-BE49-F238E27FC236}">
                <a16:creationId xmlns:a16="http://schemas.microsoft.com/office/drawing/2014/main" id="{40022A52-B748-43DE-9BE7-A1A86FA97F83}"/>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sp>
        <p:nvSpPr>
          <p:cNvPr id="3" name="Slide Number Placeholder 2">
            <a:extLst>
              <a:ext uri="{FF2B5EF4-FFF2-40B4-BE49-F238E27FC236}">
                <a16:creationId xmlns:a16="http://schemas.microsoft.com/office/drawing/2014/main" id="{D93B94AB-B507-447D-8BB1-105D00168700}"/>
              </a:ext>
            </a:extLst>
          </p:cNvPr>
          <p:cNvSpPr>
            <a:spLocks noGrp="1"/>
          </p:cNvSpPr>
          <p:nvPr>
            <p:ph type="sldNum" sz="quarter" idx="12"/>
          </p:nvPr>
        </p:nvSpPr>
        <p:spPr/>
        <p:txBody>
          <a:bodyPr/>
          <a:lstStyle/>
          <a:p>
            <a:fld id="{BF590972-BD5A-4E8E-8655-ACB12844DF5C}" type="slidenum">
              <a:rPr lang="en-NL" smtClean="0"/>
              <a:t>63</a:t>
            </a:fld>
            <a:endParaRPr lang="en-NL"/>
          </a:p>
        </p:txBody>
      </p:sp>
    </p:spTree>
    <p:extLst>
      <p:ext uri="{BB962C8B-B14F-4D97-AF65-F5344CB8AC3E}">
        <p14:creationId xmlns:p14="http://schemas.microsoft.com/office/powerpoint/2010/main" val="291154175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Title 2">
            <a:extLst>
              <a:ext uri="{FF2B5EF4-FFF2-40B4-BE49-F238E27FC236}">
                <a16:creationId xmlns:a16="http://schemas.microsoft.com/office/drawing/2014/main" id="{BF38E3D7-6B6C-4D05-8BF6-A809432912D4}"/>
              </a:ext>
            </a:extLst>
          </p:cNvPr>
          <p:cNvSpPr>
            <a:spLocks noGrp="1"/>
          </p:cNvSpPr>
          <p:nvPr>
            <p:ph type="title"/>
          </p:nvPr>
        </p:nvSpPr>
        <p:spPr>
          <a:xfrm>
            <a:off x="719999" y="288000"/>
            <a:ext cx="6624000" cy="504000"/>
          </a:xfrm>
        </p:spPr>
        <p:txBody>
          <a:bodyPr/>
          <a:lstStyle/>
          <a:p>
            <a:endParaRPr lang="en-US"/>
          </a:p>
        </p:txBody>
      </p:sp>
      <p:pic>
        <p:nvPicPr>
          <p:cNvPr id="5" name="Picture 4" descr="Wallpaper] Nitro Fun - Time Goes By : Monstercat">
            <a:extLst>
              <a:ext uri="{FF2B5EF4-FFF2-40B4-BE49-F238E27FC236}">
                <a16:creationId xmlns:a16="http://schemas.microsoft.com/office/drawing/2014/main" id="{F24AB2A1-9F92-42E2-8406-5C07E8943E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25A4AE72-772E-40AB-8811-BBCF46E38DED}"/>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4" name="Slide Number Placeholder 3">
            <a:extLst>
              <a:ext uri="{FF2B5EF4-FFF2-40B4-BE49-F238E27FC236}">
                <a16:creationId xmlns:a16="http://schemas.microsoft.com/office/drawing/2014/main" id="{439CF4CF-89DB-4C10-AF87-32E02012DF20}"/>
              </a:ext>
            </a:extLst>
          </p:cNvPr>
          <p:cNvSpPr>
            <a:spLocks noGrp="1"/>
          </p:cNvSpPr>
          <p:nvPr>
            <p:ph type="sldNum" sz="quarter" idx="12"/>
          </p:nvPr>
        </p:nvSpPr>
        <p:spPr/>
        <p:txBody>
          <a:bodyPr/>
          <a:lstStyle/>
          <a:p>
            <a:fld id="{14F1411D-0280-154F-AEAC-4C20B7AA46B2}" type="slidenum">
              <a:rPr lang="nl-NL" smtClean="0"/>
              <a:t>64</a:t>
            </a:fld>
            <a:endParaRPr lang="nl-NL"/>
          </a:p>
        </p:txBody>
      </p:sp>
    </p:spTree>
    <p:extLst>
      <p:ext uri="{BB962C8B-B14F-4D97-AF65-F5344CB8AC3E}">
        <p14:creationId xmlns:p14="http://schemas.microsoft.com/office/powerpoint/2010/main" val="14029265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Title 1">
            <a:extLst>
              <a:ext uri="{FF2B5EF4-FFF2-40B4-BE49-F238E27FC236}">
                <a16:creationId xmlns:a16="http://schemas.microsoft.com/office/drawing/2014/main" id="{607668BF-B455-4B86-BA63-2F2D6AC535E1}"/>
              </a:ext>
            </a:extLst>
          </p:cNvPr>
          <p:cNvSpPr>
            <a:spLocks noGrp="1"/>
          </p:cNvSpPr>
          <p:nvPr>
            <p:ph type="title"/>
          </p:nvPr>
        </p:nvSpPr>
        <p:spPr>
          <a:xfrm>
            <a:off x="720000" y="288000"/>
            <a:ext cx="6623999" cy="503999"/>
          </a:xfrm>
        </p:spPr>
        <p:txBody>
          <a:bodyPr/>
          <a:lstStyle/>
          <a:p>
            <a:r>
              <a:rPr lang="en-US" dirty="0"/>
              <a:t>Software Wears Down</a:t>
            </a:r>
          </a:p>
        </p:txBody>
      </p:sp>
      <p:sp>
        <p:nvSpPr>
          <p:cNvPr id="73" name="Content Placeholder 2">
            <a:extLst>
              <a:ext uri="{FF2B5EF4-FFF2-40B4-BE49-F238E27FC236}">
                <a16:creationId xmlns:a16="http://schemas.microsoft.com/office/drawing/2014/main" id="{20564CF4-5980-48C9-9AC7-D47EC81C462B}"/>
              </a:ext>
            </a:extLst>
          </p:cNvPr>
          <p:cNvSpPr>
            <a:spLocks noGrp="1"/>
          </p:cNvSpPr>
          <p:nvPr>
            <p:ph idx="1"/>
          </p:nvPr>
        </p:nvSpPr>
        <p:spPr>
          <a:xfrm>
            <a:off x="720000" y="900001"/>
            <a:ext cx="3744000" cy="3401999"/>
          </a:xfrm>
        </p:spPr>
        <p:txBody>
          <a:bodyPr/>
          <a:lstStyle/>
          <a:p>
            <a:endParaRPr lang="en-US"/>
          </a:p>
        </p:txBody>
      </p:sp>
      <p:sp>
        <p:nvSpPr>
          <p:cNvPr id="2" name="Footer Placeholder 1">
            <a:extLst>
              <a:ext uri="{FF2B5EF4-FFF2-40B4-BE49-F238E27FC236}">
                <a16:creationId xmlns:a16="http://schemas.microsoft.com/office/drawing/2014/main" id="{DB98A1CC-BDDB-43ED-B3C0-3721C8FF8404}"/>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28674" name="Picture 2" descr="Software slijt ook! Hoe dan?">
            <a:extLst>
              <a:ext uri="{FF2B5EF4-FFF2-40B4-BE49-F238E27FC236}">
                <a16:creationId xmlns:a16="http://schemas.microsoft.com/office/drawing/2014/main" id="{912F9292-322E-4650-9B3F-98F3EFF7464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5726127" y="810001"/>
            <a:ext cx="2335745" cy="3510000"/>
          </a:xfrm>
          <a:prstGeom prst="rect">
            <a:avLst/>
          </a:prstGeom>
          <a:solidFill>
            <a:srgbClr val="FFFFFF"/>
          </a:solidFill>
        </p:spPr>
      </p:pic>
      <p:pic>
        <p:nvPicPr>
          <p:cNvPr id="28676" name="Picture 4" descr="De Fax Machine is veel ouder dan je denkt">
            <a:extLst>
              <a:ext uri="{FF2B5EF4-FFF2-40B4-BE49-F238E27FC236}">
                <a16:creationId xmlns:a16="http://schemas.microsoft.com/office/drawing/2014/main" id="{C8E4ED38-8F95-43FD-A432-5E83EA72CA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107" y="3318386"/>
            <a:ext cx="1732714" cy="1316294"/>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descr="80s Fashion Icons">
            <a:extLst>
              <a:ext uri="{FF2B5EF4-FFF2-40B4-BE49-F238E27FC236}">
                <a16:creationId xmlns:a16="http://schemas.microsoft.com/office/drawing/2014/main" id="{4019B7AC-B900-44BD-B61D-23DADF8584B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7141" y="2516903"/>
            <a:ext cx="2849716" cy="1602965"/>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descr="Nobo Overhead Projector Quantum 2511">
            <a:extLst>
              <a:ext uri="{FF2B5EF4-FFF2-40B4-BE49-F238E27FC236}">
                <a16:creationId xmlns:a16="http://schemas.microsoft.com/office/drawing/2014/main" id="{00435E42-8D21-4971-9FA4-19CC42448B61}"/>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88824" y="2451550"/>
            <a:ext cx="1391264" cy="1043448"/>
          </a:xfrm>
          <a:prstGeom prst="rect">
            <a:avLst/>
          </a:prstGeom>
          <a:noFill/>
          <a:extLst>
            <a:ext uri="{909E8E84-426E-40DD-AFC4-6F175D3DCCD1}">
              <a14:hiddenFill xmlns:a14="http://schemas.microsoft.com/office/drawing/2010/main">
                <a:solidFill>
                  <a:srgbClr val="FFFFFF"/>
                </a:solidFill>
              </a14:hiddenFill>
            </a:ext>
          </a:extLst>
        </p:spPr>
      </p:pic>
      <p:pic>
        <p:nvPicPr>
          <p:cNvPr id="28682" name="Picture 10" descr="Encyclopedia Britannica is turning 250: A history of the handy guide to the  world's accumulated knowledge - CBS News">
            <a:extLst>
              <a:ext uri="{FF2B5EF4-FFF2-40B4-BE49-F238E27FC236}">
                <a16:creationId xmlns:a16="http://schemas.microsoft.com/office/drawing/2014/main" id="{7B08DA41-143C-4285-B1FF-219A405873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107" y="942650"/>
            <a:ext cx="2792859" cy="1466251"/>
          </a:xfrm>
          <a:prstGeom prst="rect">
            <a:avLst/>
          </a:prstGeom>
          <a:noFill/>
          <a:extLst>
            <a:ext uri="{909E8E84-426E-40DD-AFC4-6F175D3DCCD1}">
              <a14:hiddenFill xmlns:a14="http://schemas.microsoft.com/office/drawing/2010/main">
                <a:solidFill>
                  <a:srgbClr val="FFFFFF"/>
                </a:solidFill>
              </a14:hiddenFill>
            </a:ext>
          </a:extLst>
        </p:spPr>
      </p:pic>
      <p:pic>
        <p:nvPicPr>
          <p:cNvPr id="28684" name="Picture 12" descr="Sony CDX-454RF 10-disc Add-on FM CD Changer at Crutchfield">
            <a:extLst>
              <a:ext uri="{FF2B5EF4-FFF2-40B4-BE49-F238E27FC236}">
                <a16:creationId xmlns:a16="http://schemas.microsoft.com/office/drawing/2014/main" id="{9379BEF5-6E9E-4546-AE1C-EA0A8FD93F5B}"/>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37452" y="1429055"/>
            <a:ext cx="1607155" cy="979846"/>
          </a:xfrm>
          <a:prstGeom prst="rect">
            <a:avLst/>
          </a:prstGeom>
          <a:noFill/>
          <a:extLst>
            <a:ext uri="{909E8E84-426E-40DD-AFC4-6F175D3DCCD1}">
              <a14:hiddenFill xmlns:a14="http://schemas.microsoft.com/office/drawing/2010/main">
                <a:solidFill>
                  <a:srgbClr val="FFFFFF"/>
                </a:solidFill>
              </a14:hiddenFill>
            </a:ext>
          </a:extLst>
        </p:spPr>
      </p:pic>
      <p:pic>
        <p:nvPicPr>
          <p:cNvPr id="28686" name="Picture 14" descr="The hourglass: serving the news, serving the reader - Poynter">
            <a:extLst>
              <a:ext uri="{FF2B5EF4-FFF2-40B4-BE49-F238E27FC236}">
                <a16:creationId xmlns:a16="http://schemas.microsoft.com/office/drawing/2014/main" id="{31399AA6-A3AB-40EE-9811-E1D110FAF69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56757"/>
          <a:stretch/>
        </p:blipFill>
        <p:spPr bwMode="auto">
          <a:xfrm>
            <a:off x="7919884" y="3104995"/>
            <a:ext cx="1132707" cy="1743075"/>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9EA46A62-FFD6-420B-B3E3-2DF21AD20EB4}"/>
              </a:ext>
            </a:extLst>
          </p:cNvPr>
          <p:cNvSpPr>
            <a:spLocks noGrp="1"/>
          </p:cNvSpPr>
          <p:nvPr>
            <p:ph type="sldNum" sz="quarter" idx="12"/>
          </p:nvPr>
        </p:nvSpPr>
        <p:spPr/>
        <p:txBody>
          <a:bodyPr/>
          <a:lstStyle/>
          <a:p>
            <a:fld id="{14F1411D-0280-154F-AEAC-4C20B7AA46B2}" type="slidenum">
              <a:rPr lang="nl-NL" smtClean="0"/>
              <a:t>65</a:t>
            </a:fld>
            <a:endParaRPr lang="nl-NL"/>
          </a:p>
        </p:txBody>
      </p:sp>
    </p:spTree>
    <p:extLst>
      <p:ext uri="{BB962C8B-B14F-4D97-AF65-F5344CB8AC3E}">
        <p14:creationId xmlns:p14="http://schemas.microsoft.com/office/powerpoint/2010/main" val="42949664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653A-59B9-47C9-ADB8-9CA7A2942D29}"/>
              </a:ext>
            </a:extLst>
          </p:cNvPr>
          <p:cNvSpPr>
            <a:spLocks noGrp="1"/>
          </p:cNvSpPr>
          <p:nvPr>
            <p:ph type="title"/>
          </p:nvPr>
        </p:nvSpPr>
        <p:spPr/>
        <p:txBody>
          <a:bodyPr>
            <a:normAutofit/>
          </a:bodyPr>
          <a:lstStyle/>
          <a:p>
            <a:r>
              <a:rPr lang="en-US" dirty="0"/>
              <a:t>Life Cycle Management – </a:t>
            </a:r>
            <a:br>
              <a:rPr lang="en-US" dirty="0"/>
            </a:br>
            <a:r>
              <a:rPr lang="en-US" dirty="0"/>
              <a:t>Functional and Technical Maintenance</a:t>
            </a:r>
            <a:endParaRPr lang="en-NL" dirty="0"/>
          </a:p>
        </p:txBody>
      </p:sp>
      <p:sp>
        <p:nvSpPr>
          <p:cNvPr id="11" name="Content Placeholder 10">
            <a:extLst>
              <a:ext uri="{FF2B5EF4-FFF2-40B4-BE49-F238E27FC236}">
                <a16:creationId xmlns:a16="http://schemas.microsoft.com/office/drawing/2014/main" id="{72CB14F7-7DFD-4200-BD83-829F301CE8DE}"/>
              </a:ext>
            </a:extLst>
          </p:cNvPr>
          <p:cNvSpPr>
            <a:spLocks noGrp="1"/>
          </p:cNvSpPr>
          <p:nvPr>
            <p:ph idx="1"/>
          </p:nvPr>
        </p:nvSpPr>
        <p:spPr/>
        <p:txBody>
          <a:bodyPr/>
          <a:lstStyle/>
          <a:p>
            <a:r>
              <a:rPr lang="en-US" dirty="0"/>
              <a:t>Ensure the up-date-ness of</a:t>
            </a:r>
            <a:br>
              <a:rPr lang="en-US" dirty="0"/>
            </a:br>
            <a:r>
              <a:rPr lang="en-US" dirty="0"/>
              <a:t>the application and all its dependencies</a:t>
            </a:r>
          </a:p>
          <a:p>
            <a:pPr lvl="1"/>
            <a:r>
              <a:rPr lang="en-US" dirty="0"/>
              <a:t>functional: which features are not used (and can be dropped), which are suboptimal for users and require workarounds</a:t>
            </a:r>
          </a:p>
          <a:p>
            <a:pPr lvl="1"/>
            <a:r>
              <a:rPr lang="en-US" dirty="0"/>
              <a:t>technical: which tech stack components are deprecated or even forbidden, for which technology components do we no longer have the skills?</a:t>
            </a:r>
          </a:p>
          <a:p>
            <a:pPr lvl="1"/>
            <a:r>
              <a:rPr lang="en-US" dirty="0"/>
              <a:t>cost: which elements are way too</a:t>
            </a:r>
            <a:br>
              <a:rPr lang="en-US" dirty="0"/>
            </a:br>
            <a:r>
              <a:rPr lang="en-US" dirty="0"/>
              <a:t>expensive for the value rendered?</a:t>
            </a:r>
          </a:p>
        </p:txBody>
      </p:sp>
      <p:sp>
        <p:nvSpPr>
          <p:cNvPr id="7" name="Footer Placeholder 6">
            <a:extLst>
              <a:ext uri="{FF2B5EF4-FFF2-40B4-BE49-F238E27FC236}">
                <a16:creationId xmlns:a16="http://schemas.microsoft.com/office/drawing/2014/main" id="{BCF6DF6A-074D-4438-84F4-D8011AFFAC42}"/>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Picture 4" descr="Technical maintenance - Technical maintenance by Atalian Thaïland">
            <a:extLst>
              <a:ext uri="{FF2B5EF4-FFF2-40B4-BE49-F238E27FC236}">
                <a16:creationId xmlns:a16="http://schemas.microsoft.com/office/drawing/2014/main" id="{795B268C-E8B9-4A97-8FEC-B404E2F00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1073"/>
          <a:stretch/>
        </p:blipFill>
        <p:spPr bwMode="auto">
          <a:xfrm>
            <a:off x="4054166" y="2912682"/>
            <a:ext cx="5154561" cy="19786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D2AB8E7-705C-4117-A9D0-2FB3766A5BBF}"/>
              </a:ext>
            </a:extLst>
          </p:cNvPr>
          <p:cNvSpPr txBox="1"/>
          <p:nvPr/>
        </p:nvSpPr>
        <p:spPr>
          <a:xfrm>
            <a:off x="5263545" y="740915"/>
            <a:ext cx="3677289" cy="615553"/>
          </a:xfrm>
          <a:prstGeom prst="rect">
            <a:avLst/>
          </a:prstGeom>
          <a:noFill/>
        </p:spPr>
        <p:txBody>
          <a:bodyPr wrap="none" lIns="0" tIns="0" rIns="0" bIns="0" rtlCol="0">
            <a:spAutoFit/>
          </a:bodyPr>
          <a:lstStyle/>
          <a:p>
            <a:r>
              <a:rPr lang="en-US" sz="4000" b="1" dirty="0">
                <a:solidFill>
                  <a:schemeClr val="accent4">
                    <a:lumMod val="40000"/>
                    <a:lumOff val="60000"/>
                  </a:schemeClr>
                </a:solidFill>
              </a:rPr>
              <a:t>P</a:t>
            </a:r>
            <a:r>
              <a:rPr lang="en-US" sz="4000" dirty="0">
                <a:solidFill>
                  <a:schemeClr val="accent4">
                    <a:lumMod val="40000"/>
                    <a:lumOff val="60000"/>
                  </a:schemeClr>
                </a:solidFill>
              </a:rPr>
              <a:t>eriodic </a:t>
            </a:r>
            <a:r>
              <a:rPr lang="en-US" sz="4000" b="1" dirty="0">
                <a:solidFill>
                  <a:schemeClr val="accent4">
                    <a:lumMod val="40000"/>
                    <a:lumOff val="60000"/>
                  </a:schemeClr>
                </a:solidFill>
              </a:rPr>
              <a:t>R</a:t>
            </a:r>
            <a:r>
              <a:rPr lang="en-US" sz="4000" dirty="0">
                <a:solidFill>
                  <a:schemeClr val="accent4">
                    <a:lumMod val="40000"/>
                    <a:lumOff val="60000"/>
                  </a:schemeClr>
                </a:solidFill>
              </a:rPr>
              <a:t>eview</a:t>
            </a:r>
          </a:p>
        </p:txBody>
      </p:sp>
      <p:sp>
        <p:nvSpPr>
          <p:cNvPr id="5" name="Slide Number Placeholder 4">
            <a:extLst>
              <a:ext uri="{FF2B5EF4-FFF2-40B4-BE49-F238E27FC236}">
                <a16:creationId xmlns:a16="http://schemas.microsoft.com/office/drawing/2014/main" id="{E67CBB7E-214C-4535-A593-2998228F968C}"/>
              </a:ext>
            </a:extLst>
          </p:cNvPr>
          <p:cNvSpPr>
            <a:spLocks noGrp="1"/>
          </p:cNvSpPr>
          <p:nvPr>
            <p:ph type="sldNum" sz="quarter" idx="12"/>
          </p:nvPr>
        </p:nvSpPr>
        <p:spPr/>
        <p:txBody>
          <a:bodyPr/>
          <a:lstStyle/>
          <a:p>
            <a:fld id="{14F1411D-0280-154F-AEAC-4C20B7AA46B2}" type="slidenum">
              <a:rPr lang="nl-NL" smtClean="0"/>
              <a:t>66</a:t>
            </a:fld>
            <a:endParaRPr lang="nl-NL"/>
          </a:p>
        </p:txBody>
      </p:sp>
    </p:spTree>
    <p:extLst>
      <p:ext uri="{BB962C8B-B14F-4D97-AF65-F5344CB8AC3E}">
        <p14:creationId xmlns:p14="http://schemas.microsoft.com/office/powerpoint/2010/main" val="3457188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653A-59B9-47C9-ADB8-9CA7A2942D29}"/>
              </a:ext>
            </a:extLst>
          </p:cNvPr>
          <p:cNvSpPr>
            <a:spLocks noGrp="1"/>
          </p:cNvSpPr>
          <p:nvPr>
            <p:ph type="title"/>
          </p:nvPr>
        </p:nvSpPr>
        <p:spPr/>
        <p:txBody>
          <a:bodyPr>
            <a:normAutofit/>
          </a:bodyPr>
          <a:lstStyle/>
          <a:p>
            <a:r>
              <a:rPr lang="en-US" dirty="0"/>
              <a:t>Life Cycle Management – Technical Maintenance</a:t>
            </a:r>
            <a:endParaRPr lang="en-NL" dirty="0"/>
          </a:p>
        </p:txBody>
      </p:sp>
      <p:sp>
        <p:nvSpPr>
          <p:cNvPr id="3" name="Content Placeholder 2">
            <a:extLst>
              <a:ext uri="{FF2B5EF4-FFF2-40B4-BE49-F238E27FC236}">
                <a16:creationId xmlns:a16="http://schemas.microsoft.com/office/drawing/2014/main" id="{79D6A32D-4A08-48E3-909B-58195EF23E99}"/>
              </a:ext>
            </a:extLst>
          </p:cNvPr>
          <p:cNvSpPr>
            <a:spLocks noGrp="1"/>
          </p:cNvSpPr>
          <p:nvPr>
            <p:ph idx="1"/>
          </p:nvPr>
        </p:nvSpPr>
        <p:spPr>
          <a:xfrm>
            <a:off x="720003" y="1153053"/>
            <a:ext cx="6623999" cy="3667307"/>
          </a:xfrm>
        </p:spPr>
        <p:txBody>
          <a:bodyPr>
            <a:noAutofit/>
          </a:bodyPr>
          <a:lstStyle/>
          <a:p>
            <a:pPr>
              <a:lnSpc>
                <a:spcPct val="130000"/>
              </a:lnSpc>
            </a:pPr>
            <a:r>
              <a:rPr lang="en-US" sz="1200" dirty="0"/>
              <a:t>A CEV vulnerability (CVE database https://www.cvedetails.com/)
Release (or patch) of 3rd party library/framework
New or deprecated (feature in) PaaS Service
Custom pricing in used or unused service
New specification from the business
New non-functional requirement
Incident/bug – functional or non-functional
Technical debt assessment
New version of platform component: </a:t>
            </a:r>
          </a:p>
          <a:p>
            <a:pPr lvl="1">
              <a:lnSpc>
                <a:spcPct val="130000"/>
              </a:lnSpc>
            </a:pPr>
            <a:r>
              <a:rPr lang="en-US" sz="1200" dirty="0"/>
              <a:t>e.g. Docker, Kubernetes, Java, Node</a:t>
            </a:r>
          </a:p>
          <a:p>
            <a:pPr>
              <a:lnSpc>
                <a:spcPct val="130000"/>
              </a:lnSpc>
            </a:pPr>
            <a:r>
              <a:rPr lang="en-US" sz="1200" dirty="0"/>
              <a:t>New/custom architecture </a:t>
            </a:r>
            <a:br>
              <a:rPr lang="en-US" sz="1200" dirty="0"/>
            </a:br>
            <a:r>
              <a:rPr lang="en-US" sz="1200" dirty="0"/>
              <a:t>choice/guideline
New/custom coding standard
New tool, new version of tool
Law &amp; Regulation, Ethical Insights
</a:t>
            </a:r>
            <a:r>
              <a:rPr lang="en-US" sz="1200" b="1" dirty="0"/>
              <a:t>Mere Progression of Time</a:t>
            </a:r>
            <a:endParaRPr lang="en-NL" sz="1200" b="1" dirty="0"/>
          </a:p>
        </p:txBody>
      </p:sp>
      <p:sp>
        <p:nvSpPr>
          <p:cNvPr id="5" name="Text Placeholder 4">
            <a:extLst>
              <a:ext uri="{FF2B5EF4-FFF2-40B4-BE49-F238E27FC236}">
                <a16:creationId xmlns:a16="http://schemas.microsoft.com/office/drawing/2014/main" id="{E46B4592-7B9C-4C15-A5ED-8AC6B52252C3}"/>
              </a:ext>
            </a:extLst>
          </p:cNvPr>
          <p:cNvSpPr>
            <a:spLocks noGrp="1"/>
          </p:cNvSpPr>
          <p:nvPr>
            <p:ph type="body" idx="13"/>
          </p:nvPr>
        </p:nvSpPr>
        <p:spPr>
          <a:xfrm>
            <a:off x="719998" y="936000"/>
            <a:ext cx="7104021" cy="288000"/>
          </a:xfrm>
        </p:spPr>
        <p:txBody>
          <a:bodyPr/>
          <a:lstStyle/>
          <a:p>
            <a:r>
              <a:rPr lang="nl-NL" dirty="0"/>
              <a:t>Triggers for review (</a:t>
            </a:r>
            <a:r>
              <a:rPr lang="nl-NL" dirty="0" err="1"/>
              <a:t>and</a:t>
            </a:r>
            <a:r>
              <a:rPr lang="nl-NL" dirty="0"/>
              <a:t> change) – </a:t>
            </a:r>
            <a:r>
              <a:rPr lang="nl-NL" dirty="0" err="1"/>
              <a:t>proactively</a:t>
            </a:r>
            <a:r>
              <a:rPr lang="nl-NL" dirty="0"/>
              <a:t> </a:t>
            </a:r>
            <a:r>
              <a:rPr lang="nl-NL" dirty="0" err="1"/>
              <a:t>monitored</a:t>
            </a:r>
            <a:r>
              <a:rPr lang="nl-NL" dirty="0"/>
              <a:t> </a:t>
            </a:r>
            <a:r>
              <a:rPr lang="nl-NL" dirty="0" err="1"/>
              <a:t>by</a:t>
            </a:r>
            <a:r>
              <a:rPr lang="nl-NL" dirty="0"/>
              <a:t> </a:t>
            </a:r>
            <a:r>
              <a:rPr lang="nl-NL" dirty="0" err="1"/>
              <a:t>the</a:t>
            </a:r>
            <a:r>
              <a:rPr lang="nl-NL" dirty="0"/>
              <a:t> </a:t>
            </a:r>
            <a:r>
              <a:rPr lang="nl-NL" dirty="0" err="1"/>
              <a:t>DevOps</a:t>
            </a:r>
            <a:r>
              <a:rPr lang="nl-NL" dirty="0"/>
              <a:t> Team</a:t>
            </a:r>
            <a:endParaRPr lang="en-US" dirty="0"/>
          </a:p>
        </p:txBody>
      </p:sp>
      <p:pic>
        <p:nvPicPr>
          <p:cNvPr id="6" name="Picture 4" descr="Technical maintenance - Technical maintenance by Atalian Thaïland">
            <a:extLst>
              <a:ext uri="{FF2B5EF4-FFF2-40B4-BE49-F238E27FC236}">
                <a16:creationId xmlns:a16="http://schemas.microsoft.com/office/drawing/2014/main" id="{795B268C-E8B9-4A97-8FEC-B404E2F00F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 b="11073"/>
          <a:stretch/>
        </p:blipFill>
        <p:spPr bwMode="auto">
          <a:xfrm>
            <a:off x="3952567" y="2912682"/>
            <a:ext cx="5154561" cy="1978625"/>
          </a:xfrm>
          <a:prstGeom prst="rect">
            <a:avLst/>
          </a:prstGeom>
          <a:noFill/>
          <a:extLst>
            <a:ext uri="{909E8E84-426E-40DD-AFC4-6F175D3DCCD1}">
              <a14:hiddenFill xmlns:a14="http://schemas.microsoft.com/office/drawing/2010/main">
                <a:solidFill>
                  <a:srgbClr val="FFFFFF"/>
                </a:solidFill>
              </a14:hiddenFill>
            </a:ext>
          </a:extLst>
        </p:spPr>
      </p:pic>
      <p:sp>
        <p:nvSpPr>
          <p:cNvPr id="7" name="Footer Placeholder 6">
            <a:extLst>
              <a:ext uri="{FF2B5EF4-FFF2-40B4-BE49-F238E27FC236}">
                <a16:creationId xmlns:a16="http://schemas.microsoft.com/office/drawing/2014/main" id="{BCF6DF6A-074D-4438-84F4-D8011AFFAC42}"/>
              </a:ext>
            </a:extLst>
          </p:cNvPr>
          <p:cNvSpPr>
            <a:spLocks noGrp="1"/>
          </p:cNvSpPr>
          <p:nvPr>
            <p:ph type="ftr" sz="quarter" idx="11"/>
          </p:nvPr>
        </p:nvSpPr>
        <p:spPr/>
        <p:txBody>
          <a:bodyPr/>
          <a:lstStyle/>
          <a:p>
            <a:r>
              <a:rPr lang="en-US"/>
              <a:t>Software Engineering as the Next Level Up from Programming | APAC GB Tour 2021</a:t>
            </a:r>
            <a:endParaRPr lang="nl-NL"/>
          </a:p>
        </p:txBody>
      </p:sp>
      <p:sp>
        <p:nvSpPr>
          <p:cNvPr id="4" name="TextBox 3">
            <a:extLst>
              <a:ext uri="{FF2B5EF4-FFF2-40B4-BE49-F238E27FC236}">
                <a16:creationId xmlns:a16="http://schemas.microsoft.com/office/drawing/2014/main" id="{2D2AB8E7-705C-4117-A9D0-2FB3766A5BBF}"/>
              </a:ext>
            </a:extLst>
          </p:cNvPr>
          <p:cNvSpPr txBox="1"/>
          <p:nvPr/>
        </p:nvSpPr>
        <p:spPr>
          <a:xfrm>
            <a:off x="5263545" y="1522846"/>
            <a:ext cx="3677289" cy="615553"/>
          </a:xfrm>
          <a:prstGeom prst="rect">
            <a:avLst/>
          </a:prstGeom>
          <a:noFill/>
        </p:spPr>
        <p:txBody>
          <a:bodyPr wrap="none" lIns="0" tIns="0" rIns="0" bIns="0" rtlCol="0">
            <a:spAutoFit/>
          </a:bodyPr>
          <a:lstStyle/>
          <a:p>
            <a:r>
              <a:rPr lang="en-US" sz="4000" dirty="0">
                <a:solidFill>
                  <a:schemeClr val="accent4">
                    <a:lumMod val="40000"/>
                    <a:lumOff val="60000"/>
                  </a:schemeClr>
                </a:solidFill>
              </a:rPr>
              <a:t>Periodic Review</a:t>
            </a:r>
          </a:p>
        </p:txBody>
      </p:sp>
      <p:sp>
        <p:nvSpPr>
          <p:cNvPr id="9" name="Slide Number Placeholder 8">
            <a:extLst>
              <a:ext uri="{FF2B5EF4-FFF2-40B4-BE49-F238E27FC236}">
                <a16:creationId xmlns:a16="http://schemas.microsoft.com/office/drawing/2014/main" id="{27D862AD-31F7-4589-B2DF-AD5873C78F4C}"/>
              </a:ext>
            </a:extLst>
          </p:cNvPr>
          <p:cNvSpPr>
            <a:spLocks noGrp="1"/>
          </p:cNvSpPr>
          <p:nvPr>
            <p:ph type="sldNum" sz="quarter" idx="12"/>
          </p:nvPr>
        </p:nvSpPr>
        <p:spPr/>
        <p:txBody>
          <a:bodyPr/>
          <a:lstStyle/>
          <a:p>
            <a:fld id="{14F1411D-0280-154F-AEAC-4C20B7AA46B2}" type="slidenum">
              <a:rPr lang="nl-NL" smtClean="0"/>
              <a:t>67</a:t>
            </a:fld>
            <a:endParaRPr lang="nl-NL"/>
          </a:p>
        </p:txBody>
      </p:sp>
    </p:spTree>
    <p:extLst>
      <p:ext uri="{BB962C8B-B14F-4D97-AF65-F5344CB8AC3E}">
        <p14:creationId xmlns:p14="http://schemas.microsoft.com/office/powerpoint/2010/main" val="3282325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BF606-B0C6-47E1-9427-1A8CA9113DAE}"/>
              </a:ext>
            </a:extLst>
          </p:cNvPr>
          <p:cNvSpPr>
            <a:spLocks noGrp="1"/>
          </p:cNvSpPr>
          <p:nvPr>
            <p:ph type="title"/>
          </p:nvPr>
        </p:nvSpPr>
        <p:spPr>
          <a:xfrm>
            <a:off x="720000" y="288000"/>
            <a:ext cx="6623999" cy="503999"/>
          </a:xfrm>
        </p:spPr>
        <p:txBody>
          <a:bodyPr anchor="ctr">
            <a:normAutofit/>
          </a:bodyPr>
          <a:lstStyle/>
          <a:p>
            <a:r>
              <a:rPr lang="en-US" dirty="0"/>
              <a:t>Automation</a:t>
            </a:r>
          </a:p>
        </p:txBody>
      </p:sp>
      <p:sp>
        <p:nvSpPr>
          <p:cNvPr id="73" name="Content Placeholder 2">
            <a:extLst>
              <a:ext uri="{FF2B5EF4-FFF2-40B4-BE49-F238E27FC236}">
                <a16:creationId xmlns:a16="http://schemas.microsoft.com/office/drawing/2014/main" id="{B55309AB-8662-4FA6-8475-B529A8C2F692}"/>
              </a:ext>
            </a:extLst>
          </p:cNvPr>
          <p:cNvSpPr>
            <a:spLocks noGrp="1"/>
          </p:cNvSpPr>
          <p:nvPr>
            <p:ph idx="1"/>
          </p:nvPr>
        </p:nvSpPr>
        <p:spPr>
          <a:xfrm>
            <a:off x="720000" y="900001"/>
            <a:ext cx="3744000" cy="3401999"/>
          </a:xfrm>
        </p:spPr>
        <p:txBody>
          <a:bodyPr/>
          <a:lstStyle/>
          <a:p>
            <a:r>
              <a:rPr lang="en-US" dirty="0"/>
              <a:t>Facilitate team members</a:t>
            </a:r>
          </a:p>
          <a:p>
            <a:r>
              <a:rPr lang="en-US" dirty="0"/>
              <a:t>Reduce risk through frequent and small steps</a:t>
            </a:r>
          </a:p>
          <a:p>
            <a:r>
              <a:rPr lang="en-US" dirty="0"/>
              <a:t>Increase productivity of (scarce) resources</a:t>
            </a:r>
          </a:p>
          <a:p>
            <a:r>
              <a:rPr lang="en-US" dirty="0"/>
              <a:t>Reduce errors, increase quality</a:t>
            </a:r>
          </a:p>
          <a:p>
            <a:r>
              <a:rPr lang="en-US" dirty="0"/>
              <a:t>Increase speed of process step execution</a:t>
            </a:r>
          </a:p>
          <a:p>
            <a:r>
              <a:rPr lang="en-US" dirty="0"/>
              <a:t>Increase reaction speed (quicker value)</a:t>
            </a:r>
          </a:p>
          <a:p>
            <a:r>
              <a:rPr lang="en-US" dirty="0"/>
              <a:t>Make things actually happen</a:t>
            </a:r>
          </a:p>
          <a:p>
            <a:r>
              <a:rPr lang="en-US" dirty="0"/>
              <a:t>Scale up</a:t>
            </a:r>
          </a:p>
          <a:p>
            <a:r>
              <a:rPr lang="en-US" dirty="0"/>
              <a:t>Reduce costs</a:t>
            </a:r>
          </a:p>
        </p:txBody>
      </p:sp>
      <p:sp>
        <p:nvSpPr>
          <p:cNvPr id="4" name="Footer Placeholder 3">
            <a:extLst>
              <a:ext uri="{FF2B5EF4-FFF2-40B4-BE49-F238E27FC236}">
                <a16:creationId xmlns:a16="http://schemas.microsoft.com/office/drawing/2014/main" id="{FB66D4B4-F839-4FEB-8769-8941B0778986}"/>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6148" name="Picture 4" descr="4 automation issues to watch in 2021 | The Enterprisers Project">
            <a:extLst>
              <a:ext uri="{FF2B5EF4-FFF2-40B4-BE49-F238E27FC236}">
                <a16:creationId xmlns:a16="http://schemas.microsoft.com/office/drawing/2014/main" id="{73D83B73-E66F-4E22-A19F-A4EE23196FD2}"/>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293751"/>
            <a:ext cx="4500000" cy="2542499"/>
          </a:xfrm>
          <a:prstGeom prst="rect">
            <a:avLst/>
          </a:prstGeom>
          <a:solidFill>
            <a:srgbClr val="FFFFFF"/>
          </a:solidFill>
        </p:spPr>
      </p:pic>
      <p:sp>
        <p:nvSpPr>
          <p:cNvPr id="6" name="TextBox 5">
            <a:extLst>
              <a:ext uri="{FF2B5EF4-FFF2-40B4-BE49-F238E27FC236}">
                <a16:creationId xmlns:a16="http://schemas.microsoft.com/office/drawing/2014/main" id="{3F3B1A2F-305F-4BD9-9DE4-0F64C90CADB8}"/>
              </a:ext>
            </a:extLst>
          </p:cNvPr>
          <p:cNvSpPr txBox="1"/>
          <p:nvPr/>
        </p:nvSpPr>
        <p:spPr>
          <a:xfrm>
            <a:off x="4671622" y="3855590"/>
            <a:ext cx="4472378" cy="153888"/>
          </a:xfrm>
          <a:prstGeom prst="rect">
            <a:avLst/>
          </a:prstGeom>
          <a:noFill/>
        </p:spPr>
        <p:txBody>
          <a:bodyPr wrap="none" lIns="0" tIns="0" rIns="0" bIns="0" rtlCol="0">
            <a:spAutoFit/>
          </a:bodyPr>
          <a:lstStyle/>
          <a:p>
            <a:r>
              <a:rPr lang="en-US" sz="1000" i="1" dirty="0"/>
              <a:t>source: https://enterprisersproject.com/article/2021/1/automation-4-trends-2021</a:t>
            </a:r>
          </a:p>
        </p:txBody>
      </p:sp>
      <p:sp>
        <p:nvSpPr>
          <p:cNvPr id="7" name="TextBox 6">
            <a:extLst>
              <a:ext uri="{FF2B5EF4-FFF2-40B4-BE49-F238E27FC236}">
                <a16:creationId xmlns:a16="http://schemas.microsoft.com/office/drawing/2014/main" id="{7AF2BCC9-0FDF-4908-8776-7677F0E7AE8E}"/>
              </a:ext>
            </a:extLst>
          </p:cNvPr>
          <p:cNvSpPr txBox="1"/>
          <p:nvPr/>
        </p:nvSpPr>
        <p:spPr>
          <a:xfrm>
            <a:off x="9340140" y="4674305"/>
            <a:ext cx="807913" cy="200055"/>
          </a:xfrm>
          <a:prstGeom prst="rect">
            <a:avLst/>
          </a:prstGeom>
          <a:noFill/>
        </p:spPr>
        <p:txBody>
          <a:bodyPr wrap="none" lIns="0" tIns="0" rIns="0" bIns="0" rtlCol="0">
            <a:spAutoFit/>
          </a:bodyPr>
          <a:lstStyle/>
          <a:p>
            <a:r>
              <a:rPr lang="en-US" sz="1300" dirty="0"/>
              <a:t>unit testing</a:t>
            </a:r>
          </a:p>
        </p:txBody>
      </p:sp>
      <p:sp>
        <p:nvSpPr>
          <p:cNvPr id="11" name="TextBox 10">
            <a:extLst>
              <a:ext uri="{FF2B5EF4-FFF2-40B4-BE49-F238E27FC236}">
                <a16:creationId xmlns:a16="http://schemas.microsoft.com/office/drawing/2014/main" id="{49C8262D-0C31-4691-BA6E-2A04D055A5F9}"/>
              </a:ext>
            </a:extLst>
          </p:cNvPr>
          <p:cNvSpPr txBox="1"/>
          <p:nvPr/>
        </p:nvSpPr>
        <p:spPr>
          <a:xfrm>
            <a:off x="9340140" y="4484410"/>
            <a:ext cx="1030731" cy="200055"/>
          </a:xfrm>
          <a:prstGeom prst="rect">
            <a:avLst/>
          </a:prstGeom>
          <a:noFill/>
        </p:spPr>
        <p:txBody>
          <a:bodyPr wrap="none" lIns="0" tIns="0" rIns="0" bIns="0" rtlCol="0">
            <a:spAutoFit/>
          </a:bodyPr>
          <a:lstStyle/>
          <a:p>
            <a:r>
              <a:rPr lang="en-US" sz="1300" dirty="0"/>
              <a:t>software build</a:t>
            </a:r>
          </a:p>
        </p:txBody>
      </p:sp>
      <p:sp>
        <p:nvSpPr>
          <p:cNvPr id="12" name="TextBox 11">
            <a:extLst>
              <a:ext uri="{FF2B5EF4-FFF2-40B4-BE49-F238E27FC236}">
                <a16:creationId xmlns:a16="http://schemas.microsoft.com/office/drawing/2014/main" id="{A8129569-B1D3-496F-818F-77F2801ED3D6}"/>
              </a:ext>
            </a:extLst>
          </p:cNvPr>
          <p:cNvSpPr txBox="1"/>
          <p:nvPr/>
        </p:nvSpPr>
        <p:spPr>
          <a:xfrm>
            <a:off x="9340140" y="4684465"/>
            <a:ext cx="1410643" cy="200055"/>
          </a:xfrm>
          <a:prstGeom prst="rect">
            <a:avLst/>
          </a:prstGeom>
          <a:noFill/>
        </p:spPr>
        <p:txBody>
          <a:bodyPr wrap="none" lIns="0" tIns="0" rIns="0" bIns="0" rtlCol="0">
            <a:spAutoFit/>
          </a:bodyPr>
          <a:lstStyle/>
          <a:p>
            <a:r>
              <a:rPr lang="en-US" sz="1300" dirty="0"/>
              <a:t>code analysis (QA)</a:t>
            </a:r>
          </a:p>
        </p:txBody>
      </p:sp>
      <p:sp>
        <p:nvSpPr>
          <p:cNvPr id="13" name="TextBox 12">
            <a:extLst>
              <a:ext uri="{FF2B5EF4-FFF2-40B4-BE49-F238E27FC236}">
                <a16:creationId xmlns:a16="http://schemas.microsoft.com/office/drawing/2014/main" id="{671A4F43-D3FB-42CE-ACCA-EA825A2670BF}"/>
              </a:ext>
            </a:extLst>
          </p:cNvPr>
          <p:cNvSpPr txBox="1"/>
          <p:nvPr/>
        </p:nvSpPr>
        <p:spPr>
          <a:xfrm>
            <a:off x="9340140" y="4418957"/>
            <a:ext cx="1280800" cy="200055"/>
          </a:xfrm>
          <a:prstGeom prst="rect">
            <a:avLst/>
          </a:prstGeom>
          <a:noFill/>
        </p:spPr>
        <p:txBody>
          <a:bodyPr wrap="none" lIns="0" tIns="0" rIns="0" bIns="0" rtlCol="0">
            <a:spAutoFit/>
          </a:bodyPr>
          <a:lstStyle/>
          <a:p>
            <a:r>
              <a:rPr lang="en-US" sz="1300" dirty="0"/>
              <a:t>vulnerability scan</a:t>
            </a:r>
          </a:p>
        </p:txBody>
      </p:sp>
      <p:sp>
        <p:nvSpPr>
          <p:cNvPr id="14" name="TextBox 13">
            <a:extLst>
              <a:ext uri="{FF2B5EF4-FFF2-40B4-BE49-F238E27FC236}">
                <a16:creationId xmlns:a16="http://schemas.microsoft.com/office/drawing/2014/main" id="{6C5A8281-1EDF-4928-852D-F81F15958F4B}"/>
              </a:ext>
            </a:extLst>
          </p:cNvPr>
          <p:cNvSpPr txBox="1"/>
          <p:nvPr/>
        </p:nvSpPr>
        <p:spPr>
          <a:xfrm>
            <a:off x="9340140" y="4714414"/>
            <a:ext cx="937757" cy="200055"/>
          </a:xfrm>
          <a:prstGeom prst="rect">
            <a:avLst/>
          </a:prstGeom>
          <a:noFill/>
        </p:spPr>
        <p:txBody>
          <a:bodyPr wrap="none" lIns="0" tIns="0" rIns="0" bIns="0" rtlCol="0">
            <a:spAutoFit/>
          </a:bodyPr>
          <a:lstStyle/>
          <a:p>
            <a:r>
              <a:rPr lang="en-US" sz="1300" dirty="0"/>
              <a:t>health check</a:t>
            </a:r>
          </a:p>
        </p:txBody>
      </p:sp>
      <p:sp>
        <p:nvSpPr>
          <p:cNvPr id="15" name="TextBox 14">
            <a:extLst>
              <a:ext uri="{FF2B5EF4-FFF2-40B4-BE49-F238E27FC236}">
                <a16:creationId xmlns:a16="http://schemas.microsoft.com/office/drawing/2014/main" id="{53F9E125-0322-4230-B061-0AB1E42960A1}"/>
              </a:ext>
            </a:extLst>
          </p:cNvPr>
          <p:cNvSpPr txBox="1"/>
          <p:nvPr/>
        </p:nvSpPr>
        <p:spPr>
          <a:xfrm>
            <a:off x="9340140" y="4484409"/>
            <a:ext cx="1328890" cy="200055"/>
          </a:xfrm>
          <a:prstGeom prst="rect">
            <a:avLst/>
          </a:prstGeom>
          <a:noFill/>
        </p:spPr>
        <p:txBody>
          <a:bodyPr wrap="none" lIns="0" tIns="0" rIns="0" bIns="0" rtlCol="0">
            <a:spAutoFit/>
          </a:bodyPr>
          <a:lstStyle/>
          <a:p>
            <a:r>
              <a:rPr lang="en-US" sz="1300" dirty="0"/>
              <a:t>end to end testing</a:t>
            </a:r>
          </a:p>
        </p:txBody>
      </p:sp>
      <p:sp>
        <p:nvSpPr>
          <p:cNvPr id="16" name="TextBox 15">
            <a:extLst>
              <a:ext uri="{FF2B5EF4-FFF2-40B4-BE49-F238E27FC236}">
                <a16:creationId xmlns:a16="http://schemas.microsoft.com/office/drawing/2014/main" id="{FBA82DD4-780A-4CD9-854A-6B4E369EA467}"/>
              </a:ext>
            </a:extLst>
          </p:cNvPr>
          <p:cNvSpPr txBox="1"/>
          <p:nvPr/>
        </p:nvSpPr>
        <p:spPr>
          <a:xfrm>
            <a:off x="9340140" y="4767846"/>
            <a:ext cx="1319272" cy="200055"/>
          </a:xfrm>
          <a:prstGeom prst="rect">
            <a:avLst/>
          </a:prstGeom>
          <a:noFill/>
        </p:spPr>
        <p:txBody>
          <a:bodyPr wrap="none" lIns="0" tIns="0" rIns="0" bIns="0" rtlCol="0">
            <a:spAutoFit/>
          </a:bodyPr>
          <a:lstStyle/>
          <a:p>
            <a:r>
              <a:rPr lang="en-US" sz="1300" dirty="0"/>
              <a:t>regression testing</a:t>
            </a:r>
          </a:p>
        </p:txBody>
      </p:sp>
      <p:sp>
        <p:nvSpPr>
          <p:cNvPr id="17" name="TextBox 16">
            <a:extLst>
              <a:ext uri="{FF2B5EF4-FFF2-40B4-BE49-F238E27FC236}">
                <a16:creationId xmlns:a16="http://schemas.microsoft.com/office/drawing/2014/main" id="{5792025E-AA77-4AA2-A558-1879AAD42A0F}"/>
              </a:ext>
            </a:extLst>
          </p:cNvPr>
          <p:cNvSpPr txBox="1"/>
          <p:nvPr/>
        </p:nvSpPr>
        <p:spPr>
          <a:xfrm>
            <a:off x="9340140" y="4462003"/>
            <a:ext cx="864019" cy="200055"/>
          </a:xfrm>
          <a:prstGeom prst="rect">
            <a:avLst/>
          </a:prstGeom>
          <a:noFill/>
        </p:spPr>
        <p:txBody>
          <a:bodyPr wrap="none" lIns="0" tIns="0" rIns="0" bIns="0" rtlCol="0">
            <a:spAutoFit/>
          </a:bodyPr>
          <a:lstStyle/>
          <a:p>
            <a:r>
              <a:rPr lang="en-US" sz="1300" dirty="0"/>
              <a:t>deployment</a:t>
            </a:r>
          </a:p>
        </p:txBody>
      </p:sp>
      <p:sp>
        <p:nvSpPr>
          <p:cNvPr id="18" name="TextBox 17">
            <a:extLst>
              <a:ext uri="{FF2B5EF4-FFF2-40B4-BE49-F238E27FC236}">
                <a16:creationId xmlns:a16="http://schemas.microsoft.com/office/drawing/2014/main" id="{A996647D-9E26-473A-AE32-E45032576C92}"/>
              </a:ext>
            </a:extLst>
          </p:cNvPr>
          <p:cNvSpPr txBox="1"/>
          <p:nvPr/>
        </p:nvSpPr>
        <p:spPr>
          <a:xfrm>
            <a:off x="9340140" y="4714414"/>
            <a:ext cx="3076163" cy="200055"/>
          </a:xfrm>
          <a:prstGeom prst="rect">
            <a:avLst/>
          </a:prstGeom>
          <a:noFill/>
        </p:spPr>
        <p:txBody>
          <a:bodyPr wrap="none" lIns="0" tIns="0" rIns="0" bIns="0" rtlCol="0">
            <a:spAutoFit/>
          </a:bodyPr>
          <a:lstStyle/>
          <a:p>
            <a:r>
              <a:rPr lang="en-US" sz="1300" dirty="0"/>
              <a:t>provisioning of platform and infrastructure</a:t>
            </a:r>
          </a:p>
        </p:txBody>
      </p:sp>
      <p:sp>
        <p:nvSpPr>
          <p:cNvPr id="19" name="TextBox 18">
            <a:extLst>
              <a:ext uri="{FF2B5EF4-FFF2-40B4-BE49-F238E27FC236}">
                <a16:creationId xmlns:a16="http://schemas.microsoft.com/office/drawing/2014/main" id="{EBC07376-5C18-4073-89DC-DF1AA78FB12B}"/>
              </a:ext>
            </a:extLst>
          </p:cNvPr>
          <p:cNvSpPr txBox="1"/>
          <p:nvPr/>
        </p:nvSpPr>
        <p:spPr>
          <a:xfrm>
            <a:off x="9340140" y="4518984"/>
            <a:ext cx="1402628" cy="200055"/>
          </a:xfrm>
          <a:prstGeom prst="rect">
            <a:avLst/>
          </a:prstGeom>
          <a:noFill/>
        </p:spPr>
        <p:txBody>
          <a:bodyPr wrap="none" lIns="0" tIns="0" rIns="0" bIns="0" rtlCol="0">
            <a:spAutoFit/>
          </a:bodyPr>
          <a:lstStyle/>
          <a:p>
            <a:r>
              <a:rPr lang="en-US" sz="1300" dirty="0"/>
              <a:t>technical upgrades</a:t>
            </a:r>
          </a:p>
        </p:txBody>
      </p:sp>
      <p:sp>
        <p:nvSpPr>
          <p:cNvPr id="3" name="Slide Number Placeholder 2">
            <a:extLst>
              <a:ext uri="{FF2B5EF4-FFF2-40B4-BE49-F238E27FC236}">
                <a16:creationId xmlns:a16="http://schemas.microsoft.com/office/drawing/2014/main" id="{B9C66267-DCE1-4AD7-9A07-7EF40F62B2A3}"/>
              </a:ext>
            </a:extLst>
          </p:cNvPr>
          <p:cNvSpPr>
            <a:spLocks noGrp="1"/>
          </p:cNvSpPr>
          <p:nvPr>
            <p:ph type="sldNum" sz="quarter" idx="12"/>
          </p:nvPr>
        </p:nvSpPr>
        <p:spPr/>
        <p:txBody>
          <a:bodyPr/>
          <a:lstStyle/>
          <a:p>
            <a:fld id="{14F1411D-0280-154F-AEAC-4C20B7AA46B2}" type="slidenum">
              <a:rPr lang="nl-NL" smtClean="0"/>
              <a:t>68</a:t>
            </a:fld>
            <a:endParaRPr lang="nl-NL"/>
          </a:p>
        </p:txBody>
      </p:sp>
    </p:spTree>
    <p:extLst>
      <p:ext uri="{BB962C8B-B14F-4D97-AF65-F5344CB8AC3E}">
        <p14:creationId xmlns:p14="http://schemas.microsoft.com/office/powerpoint/2010/main" val="774919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73">
                                            <p:txEl>
                                              <p:pRg st="1" end="1"/>
                                            </p:txEl>
                                          </p:spTgt>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73">
                                            <p:txEl>
                                              <p:pRg st="2" end="2"/>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73">
                                            <p:txEl>
                                              <p:pRg st="3" end="3"/>
                                            </p:txEl>
                                          </p:spTgt>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73">
                                            <p:txEl>
                                              <p:pRg st="4" end="4"/>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73">
                                            <p:txEl>
                                              <p:pRg st="5" end="5"/>
                                            </p:txEl>
                                          </p:spTgt>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73">
                                            <p:txEl>
                                              <p:pRg st="6" end="6"/>
                                            </p:txEl>
                                          </p:spTgt>
                                        </p:tgtEl>
                                        <p:attrNameLst>
                                          <p:attrName>style.visibility</p:attrName>
                                        </p:attrNameLst>
                                      </p:cBhvr>
                                      <p:to>
                                        <p:strVal val="visible"/>
                                      </p:to>
                                    </p:set>
                                  </p:childTnLst>
                                </p:cTn>
                              </p:par>
                            </p:childTnLst>
                          </p:cTn>
                        </p:par>
                        <p:par>
                          <p:cTn id="25" fill="hold">
                            <p:stCondLst>
                              <p:cond delay="1500"/>
                            </p:stCondLst>
                            <p:childTnLst>
                              <p:par>
                                <p:cTn id="26" presetID="1" presetClass="entr" presetSubtype="0" fill="hold" grpId="0" nodeType="afterEffect">
                                  <p:stCondLst>
                                    <p:cond delay="250"/>
                                  </p:stCondLst>
                                  <p:childTnLst>
                                    <p:set>
                                      <p:cBhvr>
                                        <p:cTn id="27" dur="1" fill="hold">
                                          <p:stCondLst>
                                            <p:cond delay="0"/>
                                          </p:stCondLst>
                                        </p:cTn>
                                        <p:tgtEl>
                                          <p:spTgt spid="73">
                                            <p:txEl>
                                              <p:pRg st="7" end="7"/>
                                            </p:txEl>
                                          </p:spTgt>
                                        </p:tgtEl>
                                        <p:attrNameLst>
                                          <p:attrName>style.visibility</p:attrName>
                                        </p:attrNameLst>
                                      </p:cBhvr>
                                      <p:to>
                                        <p:strVal val="visible"/>
                                      </p:to>
                                    </p:set>
                                  </p:childTnLst>
                                </p:cTn>
                              </p:par>
                            </p:childTnLst>
                          </p:cTn>
                        </p:par>
                        <p:par>
                          <p:cTn id="28" fill="hold">
                            <p:stCondLst>
                              <p:cond delay="1750"/>
                            </p:stCondLst>
                            <p:childTnLst>
                              <p:par>
                                <p:cTn id="29" presetID="1" presetClass="entr" presetSubtype="0" fill="hold" grpId="0" nodeType="afterEffect">
                                  <p:stCondLst>
                                    <p:cond delay="250"/>
                                  </p:stCondLst>
                                  <p:childTnLst>
                                    <p:set>
                                      <p:cBhvr>
                                        <p:cTn id="30" dur="1" fill="hold">
                                          <p:stCondLst>
                                            <p:cond delay="0"/>
                                          </p:stCondLst>
                                        </p:cTn>
                                        <p:tgtEl>
                                          <p:spTgt spid="73">
                                            <p:txEl>
                                              <p:pRg st="8" end="8"/>
                                            </p:txEl>
                                          </p:spTgt>
                                        </p:tgtEl>
                                        <p:attrNameLst>
                                          <p:attrName>style.visibility</p:attrName>
                                        </p:attrNameLst>
                                      </p:cBhvr>
                                      <p:to>
                                        <p:strVal val="visible"/>
                                      </p:to>
                                    </p:set>
                                  </p:childTnLst>
                                </p:cTn>
                              </p:par>
                              <p:par>
                                <p:cTn id="31" presetID="35" presetClass="path" presetSubtype="0" accel="50000" decel="50000" fill="hold" grpId="0" nodeType="withEffect">
                                  <p:stCondLst>
                                    <p:cond delay="0"/>
                                  </p:stCondLst>
                                  <p:childTnLst>
                                    <p:animMotion origin="layout" path="M 5E-6 3.58025E-6 L -1.12969 -0.01574 " pathEditMode="relative" rAng="0" ptsTypes="AA">
                                      <p:cBhvr>
                                        <p:cTn id="32" dur="7500" fill="hold"/>
                                        <p:tgtEl>
                                          <p:spTgt spid="7"/>
                                        </p:tgtEl>
                                        <p:attrNameLst>
                                          <p:attrName>ppt_x</p:attrName>
                                          <p:attrName>ppt_y</p:attrName>
                                        </p:attrNameLst>
                                      </p:cBhvr>
                                      <p:rCtr x="-56493" y="-802"/>
                                    </p:animMotion>
                                  </p:childTnLst>
                                </p:cTn>
                              </p:par>
                              <p:par>
                                <p:cTn id="33" presetID="35" presetClass="path" presetSubtype="0" accel="50000" decel="50000" fill="hold" grpId="0" nodeType="withEffect">
                                  <p:stCondLst>
                                    <p:cond delay="500"/>
                                  </p:stCondLst>
                                  <p:childTnLst>
                                    <p:animMotion origin="layout" path="M 2.22222E-6 1.97531E-6 L -1.18299 -0.01266 " pathEditMode="relative" rAng="0" ptsTypes="AA">
                                      <p:cBhvr>
                                        <p:cTn id="34" dur="7500" fill="hold"/>
                                        <p:tgtEl>
                                          <p:spTgt spid="11"/>
                                        </p:tgtEl>
                                        <p:attrNameLst>
                                          <p:attrName>ppt_x</p:attrName>
                                          <p:attrName>ppt_y</p:attrName>
                                        </p:attrNameLst>
                                      </p:cBhvr>
                                      <p:rCtr x="-59149" y="-648"/>
                                    </p:animMotion>
                                  </p:childTnLst>
                                </p:cTn>
                              </p:par>
                              <p:par>
                                <p:cTn id="35" presetID="35" presetClass="path" presetSubtype="0" accel="50000" decel="50000" fill="hold" grpId="0" nodeType="withEffect">
                                  <p:stCondLst>
                                    <p:cond delay="1750"/>
                                  </p:stCondLst>
                                  <p:childTnLst>
                                    <p:animMotion origin="layout" path="M -1.11111E-6 3.08642E-6 L -1.28316 0.00833 " pathEditMode="relative" rAng="0" ptsTypes="AA">
                                      <p:cBhvr>
                                        <p:cTn id="36" dur="7500" fill="hold"/>
                                        <p:tgtEl>
                                          <p:spTgt spid="12"/>
                                        </p:tgtEl>
                                        <p:attrNameLst>
                                          <p:attrName>ppt_x</p:attrName>
                                          <p:attrName>ppt_y</p:attrName>
                                        </p:attrNameLst>
                                      </p:cBhvr>
                                      <p:rCtr x="-64167" y="401"/>
                                    </p:animMotion>
                                  </p:childTnLst>
                                </p:cTn>
                              </p:par>
                              <p:par>
                                <p:cTn id="37" presetID="35" presetClass="path" presetSubtype="0" accel="50000" decel="50000" fill="hold" grpId="0" nodeType="withEffect">
                                  <p:stCondLst>
                                    <p:cond delay="3250"/>
                                  </p:stCondLst>
                                  <p:childTnLst>
                                    <p:animMotion origin="layout" path="M -3.05556E-6 -3.7037E-6 L -1.22448 0.03797 " pathEditMode="relative" rAng="0" ptsTypes="AA">
                                      <p:cBhvr>
                                        <p:cTn id="38" dur="7500" fill="hold"/>
                                        <p:tgtEl>
                                          <p:spTgt spid="13"/>
                                        </p:tgtEl>
                                        <p:attrNameLst>
                                          <p:attrName>ppt_x</p:attrName>
                                          <p:attrName>ppt_y</p:attrName>
                                        </p:attrNameLst>
                                      </p:cBhvr>
                                      <p:rCtr x="-61233" y="1883"/>
                                    </p:animMotion>
                                  </p:childTnLst>
                                </p:cTn>
                              </p:par>
                              <p:par>
                                <p:cTn id="39" presetID="35" presetClass="path" presetSubtype="0" accel="50000" decel="50000" fill="hold" grpId="0" nodeType="withEffect">
                                  <p:stCondLst>
                                    <p:cond delay="4400"/>
                                  </p:stCondLst>
                                  <p:childTnLst>
                                    <p:animMotion origin="layout" path="M -3.05556E-6 -1.11111E-6 L -1.175 0.01729 " pathEditMode="relative" rAng="0" ptsTypes="AA">
                                      <p:cBhvr>
                                        <p:cTn id="40" dur="7500" fill="hold"/>
                                        <p:tgtEl>
                                          <p:spTgt spid="14"/>
                                        </p:tgtEl>
                                        <p:attrNameLst>
                                          <p:attrName>ppt_x</p:attrName>
                                          <p:attrName>ppt_y</p:attrName>
                                        </p:attrNameLst>
                                      </p:cBhvr>
                                      <p:rCtr x="-58750" y="864"/>
                                    </p:animMotion>
                                  </p:childTnLst>
                                </p:cTn>
                              </p:par>
                              <p:par>
                                <p:cTn id="41" presetID="35" presetClass="path" presetSubtype="0" accel="50000" decel="50000" fill="hold" grpId="0" nodeType="withEffect">
                                  <p:stCondLst>
                                    <p:cond delay="5700"/>
                                  </p:stCondLst>
                                  <p:childTnLst>
                                    <p:animMotion origin="layout" path="M 2.77778E-6 1.97531E-6 L -1.26598 0.02994 " pathEditMode="relative" rAng="0" ptsTypes="AA">
                                      <p:cBhvr>
                                        <p:cTn id="42" dur="7500" fill="hold"/>
                                        <p:tgtEl>
                                          <p:spTgt spid="15"/>
                                        </p:tgtEl>
                                        <p:attrNameLst>
                                          <p:attrName>ppt_x</p:attrName>
                                          <p:attrName>ppt_y</p:attrName>
                                        </p:attrNameLst>
                                      </p:cBhvr>
                                      <p:rCtr x="-63299" y="1481"/>
                                    </p:animMotion>
                                  </p:childTnLst>
                                </p:cTn>
                              </p:par>
                              <p:par>
                                <p:cTn id="43" presetID="35" presetClass="path" presetSubtype="0" accel="50000" decel="50000" fill="hold" grpId="0" nodeType="withEffect">
                                  <p:stCondLst>
                                    <p:cond delay="6800"/>
                                  </p:stCondLst>
                                  <p:childTnLst>
                                    <p:animMotion origin="layout" path="M 3.61111E-6 3.7037E-6 L -1.20608 0.00123 " pathEditMode="relative" rAng="0" ptsTypes="AA">
                                      <p:cBhvr>
                                        <p:cTn id="44" dur="7500" fill="hold"/>
                                        <p:tgtEl>
                                          <p:spTgt spid="16"/>
                                        </p:tgtEl>
                                        <p:attrNameLst>
                                          <p:attrName>ppt_x</p:attrName>
                                          <p:attrName>ppt_y</p:attrName>
                                        </p:attrNameLst>
                                      </p:cBhvr>
                                      <p:rCtr x="-60312" y="62"/>
                                    </p:animMotion>
                                  </p:childTnLst>
                                </p:cTn>
                              </p:par>
                              <p:par>
                                <p:cTn id="45" presetID="35" presetClass="path" presetSubtype="0" accel="50000" decel="50000" fill="hold" grpId="0" nodeType="withEffect">
                                  <p:stCondLst>
                                    <p:cond delay="7800"/>
                                  </p:stCondLst>
                                  <p:childTnLst>
                                    <p:animMotion origin="layout" path="M 0 2.96296E-6 L -1.2684 -0.00834 " pathEditMode="relative" rAng="0" ptsTypes="AA">
                                      <p:cBhvr>
                                        <p:cTn id="46" dur="7500" fill="hold"/>
                                        <p:tgtEl>
                                          <p:spTgt spid="17"/>
                                        </p:tgtEl>
                                        <p:attrNameLst>
                                          <p:attrName>ppt_x</p:attrName>
                                          <p:attrName>ppt_y</p:attrName>
                                        </p:attrNameLst>
                                      </p:cBhvr>
                                      <p:rCtr x="-63420" y="-432"/>
                                    </p:animMotion>
                                  </p:childTnLst>
                                </p:cTn>
                              </p:par>
                              <p:par>
                                <p:cTn id="47" presetID="35" presetClass="path" presetSubtype="0" accel="50000" decel="50000" fill="hold" grpId="0" nodeType="withEffect">
                                  <p:stCondLst>
                                    <p:cond delay="9000"/>
                                  </p:stCondLst>
                                  <p:childTnLst>
                                    <p:animMotion origin="layout" path="M -3.33333E-6 -1.11111E-6 L -1.31527 -0.00926 " pathEditMode="relative" rAng="0" ptsTypes="AA">
                                      <p:cBhvr>
                                        <p:cTn id="48" dur="7500" fill="hold"/>
                                        <p:tgtEl>
                                          <p:spTgt spid="18"/>
                                        </p:tgtEl>
                                        <p:attrNameLst>
                                          <p:attrName>ppt_x</p:attrName>
                                          <p:attrName>ppt_y</p:attrName>
                                        </p:attrNameLst>
                                      </p:cBhvr>
                                      <p:rCtr x="-65764" y="-463"/>
                                    </p:animMotion>
                                  </p:childTnLst>
                                </p:cTn>
                              </p:par>
                              <p:par>
                                <p:cTn id="49" presetID="35" presetClass="path" presetSubtype="0" accel="50000" decel="50000" fill="hold" grpId="0" nodeType="withEffect">
                                  <p:stCondLst>
                                    <p:cond delay="11000"/>
                                  </p:stCondLst>
                                  <p:childTnLst>
                                    <p:animMotion origin="layout" path="M -2.77778E-7 1.85185E-6 L -1.23403 0.00926 " pathEditMode="relative" rAng="0" ptsTypes="AA">
                                      <p:cBhvr>
                                        <p:cTn id="50" dur="7500" fill="hold"/>
                                        <p:tgtEl>
                                          <p:spTgt spid="19"/>
                                        </p:tgtEl>
                                        <p:attrNameLst>
                                          <p:attrName>ppt_x</p:attrName>
                                          <p:attrName>ppt_y</p:attrName>
                                        </p:attrNameLst>
                                      </p:cBhvr>
                                      <p:rCtr x="-61701" y="46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uiExpand="1" build="p"/>
      <p:bldP spid="7" grpId="0"/>
      <p:bldP spid="11" grpId="0"/>
      <p:bldP spid="12" grpId="0"/>
      <p:bldP spid="13" grpId="0"/>
      <p:bldP spid="14" grpId="0"/>
      <p:bldP spid="15" grpId="0"/>
      <p:bldP spid="16" grpId="0"/>
      <p:bldP spid="17" grpId="0"/>
      <p:bldP spid="18" grpId="0"/>
      <p:bldP spid="19"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22BBA0D4-83B6-4DC7-B86D-89D60F943F06}"/>
              </a:ext>
            </a:extLst>
          </p:cNvPr>
          <p:cNvSpPr>
            <a:spLocks noGrp="1"/>
          </p:cNvSpPr>
          <p:nvPr>
            <p:ph type="title"/>
          </p:nvPr>
        </p:nvSpPr>
        <p:spPr>
          <a:xfrm>
            <a:off x="720000" y="288000"/>
            <a:ext cx="6623999" cy="503999"/>
          </a:xfrm>
        </p:spPr>
        <p:txBody>
          <a:bodyPr anchor="ctr">
            <a:normAutofit/>
          </a:bodyPr>
          <a:lstStyle/>
          <a:p>
            <a:r>
              <a:rPr lang="en-US" dirty="0"/>
              <a:t>Platform and Infra = Code</a:t>
            </a:r>
          </a:p>
        </p:txBody>
      </p:sp>
      <p:sp>
        <p:nvSpPr>
          <p:cNvPr id="8" name="Content Placeholder 7">
            <a:extLst>
              <a:ext uri="{FF2B5EF4-FFF2-40B4-BE49-F238E27FC236}">
                <a16:creationId xmlns:a16="http://schemas.microsoft.com/office/drawing/2014/main" id="{B62530FF-52B5-437C-B7D2-92A58EB7E4D1}"/>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en-US" dirty="0"/>
              <a:t>Software Engineering practices apply to definitions of Platform and Infrastructure resources</a:t>
            </a:r>
          </a:p>
          <a:p>
            <a:pPr lvl="1">
              <a:lnSpc>
                <a:spcPct val="110000"/>
              </a:lnSpc>
              <a:spcAft>
                <a:spcPts val="600"/>
              </a:spcAft>
            </a:pPr>
            <a:r>
              <a:rPr lang="en-US" dirty="0"/>
              <a:t>Agile team development process</a:t>
            </a:r>
          </a:p>
          <a:p>
            <a:pPr lvl="1">
              <a:lnSpc>
                <a:spcPct val="110000"/>
              </a:lnSpc>
              <a:spcAft>
                <a:spcPts val="600"/>
              </a:spcAft>
            </a:pPr>
            <a:r>
              <a:rPr lang="en-US" dirty="0"/>
              <a:t>Source Code Control and Versioning</a:t>
            </a:r>
          </a:p>
          <a:p>
            <a:pPr lvl="1">
              <a:lnSpc>
                <a:spcPct val="110000"/>
              </a:lnSpc>
              <a:spcAft>
                <a:spcPts val="600"/>
              </a:spcAft>
            </a:pPr>
            <a:r>
              <a:rPr lang="en-US" dirty="0"/>
              <a:t>Testing</a:t>
            </a:r>
          </a:p>
          <a:p>
            <a:pPr lvl="1">
              <a:lnSpc>
                <a:spcPct val="110000"/>
              </a:lnSpc>
              <a:spcAft>
                <a:spcPts val="600"/>
              </a:spcAft>
            </a:pPr>
            <a:r>
              <a:rPr lang="en-US" dirty="0"/>
              <a:t>Code QA &amp; Peer Review</a:t>
            </a:r>
          </a:p>
          <a:p>
            <a:pPr lvl="1">
              <a:lnSpc>
                <a:spcPct val="110000"/>
              </a:lnSpc>
              <a:spcAft>
                <a:spcPts val="600"/>
              </a:spcAft>
            </a:pPr>
            <a:r>
              <a:rPr lang="en-US" dirty="0"/>
              <a:t>Automation</a:t>
            </a:r>
          </a:p>
          <a:p>
            <a:pPr lvl="1">
              <a:lnSpc>
                <a:spcPct val="110000"/>
              </a:lnSpc>
              <a:spcAft>
                <a:spcPts val="600"/>
              </a:spcAft>
            </a:pPr>
            <a:endParaRPr lang="en-US" dirty="0"/>
          </a:p>
          <a:p>
            <a:pPr>
              <a:lnSpc>
                <a:spcPct val="110000"/>
              </a:lnSpc>
              <a:spcAft>
                <a:spcPts val="600"/>
              </a:spcAft>
            </a:pPr>
            <a:r>
              <a:rPr lang="en-US" dirty="0"/>
              <a:t>Platform &amp; Infra engineer are</a:t>
            </a:r>
            <a:br>
              <a:rPr lang="en-US" dirty="0"/>
            </a:br>
            <a:r>
              <a:rPr lang="en-US" i="1" dirty="0"/>
              <a:t>software developers</a:t>
            </a:r>
            <a:r>
              <a:rPr lang="en-US" dirty="0"/>
              <a:t> too</a:t>
            </a:r>
          </a:p>
        </p:txBody>
      </p:sp>
      <p:sp>
        <p:nvSpPr>
          <p:cNvPr id="4" name="Footer Placeholder 3">
            <a:extLst>
              <a:ext uri="{FF2B5EF4-FFF2-40B4-BE49-F238E27FC236}">
                <a16:creationId xmlns:a16="http://schemas.microsoft.com/office/drawing/2014/main" id="{6C4CA82E-0DF2-4F6D-8F14-0ACFB0206A55}"/>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Software Engineering as the Next Level Up from Programming | APAC GB Tour 2021</a:t>
            </a:r>
            <a:endParaRPr lang="nl-NL"/>
          </a:p>
        </p:txBody>
      </p:sp>
      <p:pic>
        <p:nvPicPr>
          <p:cNvPr id="10" name="Picture 9">
            <a:extLst>
              <a:ext uri="{FF2B5EF4-FFF2-40B4-BE49-F238E27FC236}">
                <a16:creationId xmlns:a16="http://schemas.microsoft.com/office/drawing/2014/main" id="{4BCC038D-7435-4B7A-95D5-7079586EBA0C}"/>
              </a:ext>
            </a:extLst>
          </p:cNvPr>
          <p:cNvPicPr>
            <a:picLocks noChangeAspect="1"/>
          </p:cNvPicPr>
          <p:nvPr/>
        </p:nvPicPr>
        <p:blipFill>
          <a:blip r:embed="rId2"/>
          <a:stretch>
            <a:fillRect/>
          </a:stretch>
        </p:blipFill>
        <p:spPr>
          <a:xfrm>
            <a:off x="4644000" y="1479376"/>
            <a:ext cx="4500000" cy="2171250"/>
          </a:xfrm>
          <a:prstGeom prst="rect">
            <a:avLst/>
          </a:prstGeom>
          <a:noFill/>
        </p:spPr>
      </p:pic>
      <p:sp>
        <p:nvSpPr>
          <p:cNvPr id="2" name="Slide Number Placeholder 1">
            <a:extLst>
              <a:ext uri="{FF2B5EF4-FFF2-40B4-BE49-F238E27FC236}">
                <a16:creationId xmlns:a16="http://schemas.microsoft.com/office/drawing/2014/main" id="{65C78286-9075-466D-A462-22C3C59490C6}"/>
              </a:ext>
            </a:extLst>
          </p:cNvPr>
          <p:cNvSpPr>
            <a:spLocks noGrp="1"/>
          </p:cNvSpPr>
          <p:nvPr>
            <p:ph type="sldNum" sz="quarter" idx="12"/>
          </p:nvPr>
        </p:nvSpPr>
        <p:spPr/>
        <p:txBody>
          <a:bodyPr/>
          <a:lstStyle/>
          <a:p>
            <a:fld id="{14F1411D-0280-154F-AEAC-4C20B7AA46B2}" type="slidenum">
              <a:rPr lang="nl-NL" smtClean="0"/>
              <a:t>69</a:t>
            </a:fld>
            <a:endParaRPr lang="nl-NL"/>
          </a:p>
        </p:txBody>
      </p:sp>
    </p:spTree>
    <p:extLst>
      <p:ext uri="{BB962C8B-B14F-4D97-AF65-F5344CB8AC3E}">
        <p14:creationId xmlns:p14="http://schemas.microsoft.com/office/powerpoint/2010/main" val="36728105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CD96-F194-46F7-8DAB-E96AA3605CAE}"/>
              </a:ext>
            </a:extLst>
          </p:cNvPr>
          <p:cNvSpPr>
            <a:spLocks noGrp="1"/>
          </p:cNvSpPr>
          <p:nvPr>
            <p:ph type="title"/>
          </p:nvPr>
        </p:nvSpPr>
        <p:spPr/>
        <p:txBody>
          <a:bodyPr/>
          <a:lstStyle/>
          <a:p>
            <a:r>
              <a:rPr lang="en-US" dirty="0"/>
              <a:t>Passage of Time</a:t>
            </a:r>
          </a:p>
        </p:txBody>
      </p:sp>
      <p:sp>
        <p:nvSpPr>
          <p:cNvPr id="4" name="Footer Placeholder 3">
            <a:extLst>
              <a:ext uri="{FF2B5EF4-FFF2-40B4-BE49-F238E27FC236}">
                <a16:creationId xmlns:a16="http://schemas.microsoft.com/office/drawing/2014/main" id="{A5B533C8-7B3E-4B23-AE73-4DFF9E3A4F65}"/>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Graphic 5" descr="Factory">
            <a:extLst>
              <a:ext uri="{FF2B5EF4-FFF2-40B4-BE49-F238E27FC236}">
                <a16:creationId xmlns:a16="http://schemas.microsoft.com/office/drawing/2014/main" id="{585903DF-F0A6-4955-92CE-CC5D53E8C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3513" y="1268497"/>
            <a:ext cx="2606505" cy="2606505"/>
          </a:xfrm>
          <a:prstGeom prst="rect">
            <a:avLst/>
          </a:prstGeom>
        </p:spPr>
      </p:pic>
      <p:sp>
        <p:nvSpPr>
          <p:cNvPr id="7" name="TextBox 6">
            <a:extLst>
              <a:ext uri="{FF2B5EF4-FFF2-40B4-BE49-F238E27FC236}">
                <a16:creationId xmlns:a16="http://schemas.microsoft.com/office/drawing/2014/main" id="{6C1552C2-C18A-4787-89FF-970FF5CFFF1B}"/>
              </a:ext>
            </a:extLst>
          </p:cNvPr>
          <p:cNvSpPr txBox="1"/>
          <p:nvPr/>
        </p:nvSpPr>
        <p:spPr>
          <a:xfrm>
            <a:off x="409397" y="1516389"/>
            <a:ext cx="290464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competitive advantage</a:t>
            </a:r>
          </a:p>
        </p:txBody>
      </p:sp>
      <p:sp>
        <p:nvSpPr>
          <p:cNvPr id="8" name="TextBox 7">
            <a:extLst>
              <a:ext uri="{FF2B5EF4-FFF2-40B4-BE49-F238E27FC236}">
                <a16:creationId xmlns:a16="http://schemas.microsoft.com/office/drawing/2014/main" id="{E28EF691-4FA8-4E49-B951-B23199695DAC}"/>
              </a:ext>
            </a:extLst>
          </p:cNvPr>
          <p:cNvSpPr txBox="1"/>
          <p:nvPr/>
        </p:nvSpPr>
        <p:spPr>
          <a:xfrm>
            <a:off x="719999" y="3948111"/>
            <a:ext cx="3177152"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breakthrough innovation</a:t>
            </a:r>
          </a:p>
        </p:txBody>
      </p:sp>
      <p:sp>
        <p:nvSpPr>
          <p:cNvPr id="9" name="TextBox 8">
            <a:extLst>
              <a:ext uri="{FF2B5EF4-FFF2-40B4-BE49-F238E27FC236}">
                <a16:creationId xmlns:a16="http://schemas.microsoft.com/office/drawing/2014/main" id="{3332F40A-7E13-44A2-AB59-B6A97160E668}"/>
              </a:ext>
            </a:extLst>
          </p:cNvPr>
          <p:cNvSpPr txBox="1"/>
          <p:nvPr/>
        </p:nvSpPr>
        <p:spPr>
          <a:xfrm>
            <a:off x="7074774" y="1908390"/>
            <a:ext cx="1594988"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cutting edge</a:t>
            </a:r>
          </a:p>
        </p:txBody>
      </p:sp>
      <p:sp>
        <p:nvSpPr>
          <p:cNvPr id="10" name="TextBox 9">
            <a:extLst>
              <a:ext uri="{FF2B5EF4-FFF2-40B4-BE49-F238E27FC236}">
                <a16:creationId xmlns:a16="http://schemas.microsoft.com/office/drawing/2014/main" id="{2CF3447B-16F6-44CE-8F2E-64F157896B67}"/>
              </a:ext>
            </a:extLst>
          </p:cNvPr>
          <p:cNvSpPr txBox="1"/>
          <p:nvPr/>
        </p:nvSpPr>
        <p:spPr>
          <a:xfrm>
            <a:off x="4356765" y="1041248"/>
            <a:ext cx="200215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business critical</a:t>
            </a:r>
          </a:p>
        </p:txBody>
      </p:sp>
      <p:sp>
        <p:nvSpPr>
          <p:cNvPr id="11" name="TextBox 10">
            <a:extLst>
              <a:ext uri="{FF2B5EF4-FFF2-40B4-BE49-F238E27FC236}">
                <a16:creationId xmlns:a16="http://schemas.microsoft.com/office/drawing/2014/main" id="{75D37DF9-F4CD-4947-B8E4-BD12C283DAD0}"/>
              </a:ext>
            </a:extLst>
          </p:cNvPr>
          <p:cNvSpPr txBox="1"/>
          <p:nvPr/>
        </p:nvSpPr>
        <p:spPr>
          <a:xfrm>
            <a:off x="5660018" y="4255888"/>
            <a:ext cx="1718419"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high visibility</a:t>
            </a:r>
          </a:p>
        </p:txBody>
      </p:sp>
      <p:sp>
        <p:nvSpPr>
          <p:cNvPr id="12" name="TextBox 11">
            <a:extLst>
              <a:ext uri="{FF2B5EF4-FFF2-40B4-BE49-F238E27FC236}">
                <a16:creationId xmlns:a16="http://schemas.microsoft.com/office/drawing/2014/main" id="{83B6DCB3-21FD-45EB-A5CE-75CF8ED7D650}"/>
              </a:ext>
            </a:extLst>
          </p:cNvPr>
          <p:cNvSpPr txBox="1"/>
          <p:nvPr/>
        </p:nvSpPr>
        <p:spPr>
          <a:xfrm>
            <a:off x="6104957" y="3272056"/>
            <a:ext cx="2564805"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buzzing with energy</a:t>
            </a:r>
          </a:p>
        </p:txBody>
      </p:sp>
      <p:sp>
        <p:nvSpPr>
          <p:cNvPr id="13" name="TextBox 12">
            <a:extLst>
              <a:ext uri="{FF2B5EF4-FFF2-40B4-BE49-F238E27FC236}">
                <a16:creationId xmlns:a16="http://schemas.microsoft.com/office/drawing/2014/main" id="{152F2DAE-08DD-4B7F-8382-E84F363770DC}"/>
              </a:ext>
            </a:extLst>
          </p:cNvPr>
          <p:cNvSpPr txBox="1"/>
          <p:nvPr/>
        </p:nvSpPr>
        <p:spPr>
          <a:xfrm>
            <a:off x="488708" y="2678137"/>
            <a:ext cx="1771319"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sparkling new</a:t>
            </a:r>
          </a:p>
        </p:txBody>
      </p:sp>
      <p:sp>
        <p:nvSpPr>
          <p:cNvPr id="5" name="Slide Number Placeholder 4">
            <a:extLst>
              <a:ext uri="{FF2B5EF4-FFF2-40B4-BE49-F238E27FC236}">
                <a16:creationId xmlns:a16="http://schemas.microsoft.com/office/drawing/2014/main" id="{DB15D9AF-88E4-4CB0-9F77-8725A79F353D}"/>
              </a:ext>
            </a:extLst>
          </p:cNvPr>
          <p:cNvSpPr>
            <a:spLocks noGrp="1"/>
          </p:cNvSpPr>
          <p:nvPr>
            <p:ph type="sldNum" sz="quarter" idx="12"/>
          </p:nvPr>
        </p:nvSpPr>
        <p:spPr/>
        <p:txBody>
          <a:bodyPr/>
          <a:lstStyle/>
          <a:p>
            <a:fld id="{14F1411D-0280-154F-AEAC-4C20B7AA46B2}" type="slidenum">
              <a:rPr lang="nl-NL" smtClean="0"/>
              <a:t>7</a:t>
            </a:fld>
            <a:endParaRPr lang="nl-NL"/>
          </a:p>
        </p:txBody>
      </p:sp>
    </p:spTree>
    <p:extLst>
      <p:ext uri="{BB962C8B-B14F-4D97-AF65-F5344CB8AC3E}">
        <p14:creationId xmlns:p14="http://schemas.microsoft.com/office/powerpoint/2010/main" val="3664914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1304A-DE1A-4FCA-971F-3C7E483EC217}"/>
              </a:ext>
            </a:extLst>
          </p:cNvPr>
          <p:cNvSpPr>
            <a:spLocks noGrp="1"/>
          </p:cNvSpPr>
          <p:nvPr>
            <p:ph type="title"/>
          </p:nvPr>
        </p:nvSpPr>
        <p:spPr/>
        <p:txBody>
          <a:bodyPr/>
          <a:lstStyle/>
          <a:p>
            <a:r>
              <a:rPr lang="en-US" dirty="0"/>
              <a:t>Take, Act On and Manage Design Decisions</a:t>
            </a:r>
          </a:p>
        </p:txBody>
      </p:sp>
      <p:sp>
        <p:nvSpPr>
          <p:cNvPr id="7" name="Content Placeholder 6">
            <a:extLst>
              <a:ext uri="{FF2B5EF4-FFF2-40B4-BE49-F238E27FC236}">
                <a16:creationId xmlns:a16="http://schemas.microsoft.com/office/drawing/2014/main" id="{E2EFA131-FE55-4E32-81CD-50E5FF3515F8}"/>
              </a:ext>
            </a:extLst>
          </p:cNvPr>
          <p:cNvSpPr>
            <a:spLocks noGrp="1"/>
          </p:cNvSpPr>
          <p:nvPr>
            <p:ph idx="1"/>
          </p:nvPr>
        </p:nvSpPr>
        <p:spPr/>
        <p:txBody>
          <a:bodyPr/>
          <a:lstStyle/>
          <a:p>
            <a:r>
              <a:rPr lang="en-US" dirty="0"/>
              <a:t>Any decision that has impact on technology stack, </a:t>
            </a:r>
            <a:br>
              <a:rPr lang="en-US" dirty="0"/>
            </a:br>
            <a:r>
              <a:rPr lang="en-US" dirty="0"/>
              <a:t>team way of working, application wide requirements, toolset</a:t>
            </a:r>
          </a:p>
          <a:p>
            <a:r>
              <a:rPr lang="en-US" dirty="0"/>
              <a:t>Made, shared and recorded in a structured and explicit way</a:t>
            </a:r>
          </a:p>
          <a:p>
            <a:r>
              <a:rPr lang="en-US" dirty="0"/>
              <a:t>Record: What has been| is being | will be decided?</a:t>
            </a:r>
          </a:p>
          <a:p>
            <a:pPr lvl="1"/>
            <a:r>
              <a:rPr lang="nl-NL" sz="1400" dirty="0"/>
              <a:t>label &amp; </a:t>
            </a:r>
            <a:r>
              <a:rPr lang="nl-NL" sz="1400" dirty="0" err="1"/>
              <a:t>title</a:t>
            </a:r>
            <a:endParaRPr lang="nl-NL" sz="1400" dirty="0"/>
          </a:p>
          <a:p>
            <a:pPr lvl="1"/>
            <a:r>
              <a:rPr lang="nl-NL" sz="1400" dirty="0" err="1"/>
              <a:t>what</a:t>
            </a:r>
            <a:r>
              <a:rPr lang="nl-NL" sz="1400" dirty="0"/>
              <a:t>, </a:t>
            </a:r>
            <a:r>
              <a:rPr lang="nl-NL" sz="1400" dirty="0" err="1"/>
              <a:t>why</a:t>
            </a:r>
            <a:r>
              <a:rPr lang="nl-NL" sz="1400" dirty="0"/>
              <a:t> &amp; </a:t>
            </a:r>
            <a:r>
              <a:rPr lang="nl-NL" sz="1400" dirty="0" err="1"/>
              <a:t>when</a:t>
            </a:r>
            <a:endParaRPr lang="nl-NL" sz="1400" dirty="0"/>
          </a:p>
          <a:p>
            <a:pPr lvl="1"/>
            <a:r>
              <a:rPr lang="nl-NL" sz="1400" dirty="0" err="1"/>
              <a:t>current</a:t>
            </a:r>
            <a:r>
              <a:rPr lang="nl-NL" sz="1400" dirty="0"/>
              <a:t> status (</a:t>
            </a:r>
            <a:r>
              <a:rPr lang="nl-NL" sz="1400" dirty="0" err="1"/>
              <a:t>could</a:t>
            </a:r>
            <a:r>
              <a:rPr lang="nl-NL" sz="1400" dirty="0"/>
              <a:t> </a:t>
            </a:r>
            <a:r>
              <a:rPr lang="nl-NL" sz="1400" dirty="0" err="1"/>
              <a:t>be</a:t>
            </a:r>
            <a:r>
              <a:rPr lang="nl-NL" sz="1400" dirty="0"/>
              <a:t> </a:t>
            </a:r>
            <a:r>
              <a:rPr lang="nl-NL" sz="1400" i="1" dirty="0" err="1"/>
              <a:t>superseded</a:t>
            </a:r>
            <a:r>
              <a:rPr lang="nl-NL" sz="1400" dirty="0"/>
              <a:t>)</a:t>
            </a:r>
            <a:endParaRPr lang="nl-NL" sz="1400" i="1" dirty="0"/>
          </a:p>
          <a:p>
            <a:pPr marL="360000" lvl="2"/>
            <a:r>
              <a:rPr lang="nl-NL" sz="1400" dirty="0"/>
              <a:t>context: </a:t>
            </a:r>
            <a:r>
              <a:rPr lang="nl-NL" sz="1400" dirty="0" err="1"/>
              <a:t>place</a:t>
            </a:r>
            <a:r>
              <a:rPr lang="nl-NL" sz="1400" dirty="0"/>
              <a:t> in </a:t>
            </a:r>
            <a:r>
              <a:rPr lang="nl-NL" sz="1400" dirty="0" err="1"/>
              <a:t>bigger</a:t>
            </a:r>
            <a:r>
              <a:rPr lang="nl-NL" sz="1400" dirty="0"/>
              <a:t> picture, </a:t>
            </a:r>
            <a:r>
              <a:rPr lang="nl-NL" sz="1400" dirty="0" err="1"/>
              <a:t>relation</a:t>
            </a:r>
            <a:r>
              <a:rPr lang="nl-NL" sz="1400" dirty="0"/>
              <a:t> </a:t>
            </a:r>
            <a:r>
              <a:rPr lang="nl-NL" sz="1400" dirty="0" err="1"/>
              <a:t>with</a:t>
            </a:r>
            <a:r>
              <a:rPr lang="nl-NL" sz="1400" dirty="0"/>
              <a:t> </a:t>
            </a:r>
            <a:r>
              <a:rPr lang="nl-NL" sz="1400" dirty="0" err="1"/>
              <a:t>other</a:t>
            </a:r>
            <a:r>
              <a:rPr lang="nl-NL" sz="1400" dirty="0"/>
              <a:t> </a:t>
            </a:r>
            <a:r>
              <a:rPr lang="nl-NL" sz="1400" dirty="0" err="1"/>
              <a:t>decisions</a:t>
            </a:r>
            <a:endParaRPr lang="nl-NL" sz="1400" dirty="0"/>
          </a:p>
          <a:p>
            <a:pPr lvl="1"/>
            <a:r>
              <a:rPr lang="nl-NL" sz="1400" dirty="0"/>
              <a:t>criteria – </a:t>
            </a:r>
            <a:r>
              <a:rPr lang="nl-NL" sz="1400" dirty="0" err="1"/>
              <a:t>based</a:t>
            </a:r>
            <a:r>
              <a:rPr lang="nl-NL" sz="1400" dirty="0"/>
              <a:t> on </a:t>
            </a:r>
            <a:r>
              <a:rPr lang="nl-NL" sz="1400" dirty="0" err="1"/>
              <a:t>what</a:t>
            </a:r>
            <a:r>
              <a:rPr lang="nl-NL" sz="1400" dirty="0"/>
              <a:t> </a:t>
            </a:r>
            <a:r>
              <a:rPr lang="nl-NL" sz="1400" dirty="0" err="1"/>
              <a:t>will</a:t>
            </a:r>
            <a:r>
              <a:rPr lang="nl-NL" sz="1400" dirty="0"/>
              <a:t> we </a:t>
            </a:r>
            <a:r>
              <a:rPr lang="nl-NL" sz="1400" dirty="0" err="1"/>
              <a:t>come</a:t>
            </a:r>
            <a:r>
              <a:rPr lang="nl-NL" sz="1400" dirty="0"/>
              <a:t> </a:t>
            </a:r>
            <a:r>
              <a:rPr lang="nl-NL" sz="1400" dirty="0" err="1"/>
              <a:t>to</a:t>
            </a:r>
            <a:r>
              <a:rPr lang="nl-NL" sz="1400" dirty="0"/>
              <a:t> a </a:t>
            </a:r>
            <a:r>
              <a:rPr lang="nl-NL" sz="1400" dirty="0" err="1"/>
              <a:t>decision</a:t>
            </a:r>
            <a:endParaRPr lang="nl-NL" sz="1400" dirty="0"/>
          </a:p>
          <a:p>
            <a:pPr lvl="1"/>
            <a:r>
              <a:rPr lang="nl-NL" sz="1400" dirty="0"/>
              <a:t>options </a:t>
            </a:r>
            <a:r>
              <a:rPr lang="nl-NL" sz="1400" dirty="0" err="1"/>
              <a:t>to</a:t>
            </a:r>
            <a:r>
              <a:rPr lang="nl-NL" sz="1400" dirty="0"/>
              <a:t> </a:t>
            </a:r>
            <a:r>
              <a:rPr lang="nl-NL" sz="1400" dirty="0" err="1"/>
              <a:t>choose</a:t>
            </a:r>
            <a:r>
              <a:rPr lang="nl-NL" sz="1400" dirty="0"/>
              <a:t> </a:t>
            </a:r>
            <a:r>
              <a:rPr lang="nl-NL" sz="1400" dirty="0" err="1"/>
              <a:t>from</a:t>
            </a:r>
            <a:endParaRPr lang="nl-NL" sz="1400" dirty="0"/>
          </a:p>
          <a:p>
            <a:pPr lvl="1"/>
            <a:r>
              <a:rPr lang="nl-NL" sz="1400" dirty="0" err="1"/>
              <a:t>decision</a:t>
            </a:r>
            <a:r>
              <a:rPr lang="nl-NL" sz="1400" dirty="0"/>
              <a:t> – </a:t>
            </a:r>
            <a:r>
              <a:rPr lang="nl-NL" sz="1400" dirty="0" err="1"/>
              <a:t>what</a:t>
            </a:r>
            <a:r>
              <a:rPr lang="nl-NL" sz="1400" dirty="0"/>
              <a:t> was </a:t>
            </a:r>
            <a:r>
              <a:rPr lang="nl-NL" sz="1400" dirty="0" err="1"/>
              <a:t>decided</a:t>
            </a:r>
            <a:endParaRPr lang="nl-NL" sz="1400" dirty="0"/>
          </a:p>
          <a:p>
            <a:pPr lvl="2"/>
            <a:r>
              <a:rPr lang="nl-NL" sz="1400" dirty="0" err="1"/>
              <a:t>why</a:t>
            </a:r>
            <a:r>
              <a:rPr lang="nl-NL" sz="1400" dirty="0"/>
              <a:t>? </a:t>
            </a:r>
            <a:r>
              <a:rPr lang="nl-NL" sz="1400" dirty="0" err="1"/>
              <a:t>why</a:t>
            </a:r>
            <a:r>
              <a:rPr lang="nl-NL" sz="1400" dirty="0"/>
              <a:t> </a:t>
            </a:r>
            <a:r>
              <a:rPr lang="nl-NL" sz="1400" dirty="0" err="1"/>
              <a:t>not</a:t>
            </a:r>
            <a:r>
              <a:rPr lang="nl-NL" sz="1400" dirty="0"/>
              <a:t> </a:t>
            </a:r>
            <a:r>
              <a:rPr lang="nl-NL" sz="1400" dirty="0" err="1"/>
              <a:t>the</a:t>
            </a:r>
            <a:r>
              <a:rPr lang="nl-NL" sz="1400" dirty="0"/>
              <a:t> </a:t>
            </a:r>
            <a:r>
              <a:rPr lang="nl-NL" sz="1400" dirty="0" err="1"/>
              <a:t>alternatives</a:t>
            </a:r>
            <a:r>
              <a:rPr lang="nl-NL" sz="1400" dirty="0"/>
              <a:t>?</a:t>
            </a:r>
          </a:p>
          <a:p>
            <a:pPr lvl="2"/>
            <a:r>
              <a:rPr lang="nl-NL" sz="1400" dirty="0" err="1"/>
              <a:t>who</a:t>
            </a:r>
            <a:r>
              <a:rPr lang="nl-NL" sz="1400" dirty="0"/>
              <a:t> &amp; </a:t>
            </a:r>
            <a:r>
              <a:rPr lang="nl-NL" sz="1400" dirty="0" err="1"/>
              <a:t>when</a:t>
            </a:r>
            <a:endParaRPr lang="nl-NL" sz="1400" dirty="0"/>
          </a:p>
          <a:p>
            <a:pPr lvl="2"/>
            <a:r>
              <a:rPr lang="nl-NL" sz="1400" dirty="0" err="1"/>
              <a:t>consequences</a:t>
            </a:r>
            <a:r>
              <a:rPr lang="nl-NL" sz="1400" dirty="0"/>
              <a:t>/impact/actions</a:t>
            </a:r>
          </a:p>
          <a:p>
            <a:pPr lvl="1"/>
            <a:r>
              <a:rPr lang="nl-NL" sz="1400" dirty="0" err="1"/>
              <a:t>if</a:t>
            </a:r>
            <a:r>
              <a:rPr lang="nl-NL" sz="1400" dirty="0"/>
              <a:t> </a:t>
            </a:r>
            <a:r>
              <a:rPr lang="nl-NL" sz="1400" dirty="0" err="1"/>
              <a:t>and</a:t>
            </a:r>
            <a:r>
              <a:rPr lang="nl-NL" sz="1400" dirty="0"/>
              <a:t> </a:t>
            </a:r>
            <a:r>
              <a:rPr lang="nl-NL" sz="1400" dirty="0" err="1"/>
              <a:t>when</a:t>
            </a:r>
            <a:r>
              <a:rPr lang="nl-NL" sz="1400" dirty="0"/>
              <a:t> </a:t>
            </a:r>
            <a:r>
              <a:rPr lang="nl-NL" sz="1400" dirty="0" err="1"/>
              <a:t>should</a:t>
            </a:r>
            <a:r>
              <a:rPr lang="nl-NL" sz="1400" dirty="0"/>
              <a:t> we </a:t>
            </a:r>
            <a:r>
              <a:rPr lang="nl-NL" sz="1400" dirty="0" err="1"/>
              <a:t>evaluate</a:t>
            </a:r>
            <a:r>
              <a:rPr lang="nl-NL" sz="1400" dirty="0"/>
              <a:t>?</a:t>
            </a:r>
          </a:p>
          <a:p>
            <a:endParaRPr lang="en-US" dirty="0"/>
          </a:p>
        </p:txBody>
      </p:sp>
      <p:sp>
        <p:nvSpPr>
          <p:cNvPr id="4" name="Footer Placeholder 3">
            <a:extLst>
              <a:ext uri="{FF2B5EF4-FFF2-40B4-BE49-F238E27FC236}">
                <a16:creationId xmlns:a16="http://schemas.microsoft.com/office/drawing/2014/main" id="{90E1DE74-37B1-41CE-A481-6F6FF01585D9}"/>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8194" name="Picture 2" descr="Basic ADR Structure">
            <a:extLst>
              <a:ext uri="{FF2B5EF4-FFF2-40B4-BE49-F238E27FC236}">
                <a16:creationId xmlns:a16="http://schemas.microsoft.com/office/drawing/2014/main" id="{7BD63C13-4F09-4A97-987F-D5BFC2DD28F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85280" y="1709879"/>
            <a:ext cx="2280882" cy="302747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AC7FC1AF-F6B2-4C36-98C1-A6B46550492E}"/>
              </a:ext>
            </a:extLst>
          </p:cNvPr>
          <p:cNvSpPr txBox="1"/>
          <p:nvPr/>
        </p:nvSpPr>
        <p:spPr>
          <a:xfrm>
            <a:off x="7000880" y="4728950"/>
            <a:ext cx="1965282" cy="230832"/>
          </a:xfrm>
          <a:prstGeom prst="rect">
            <a:avLst/>
          </a:prstGeom>
          <a:noFill/>
        </p:spPr>
        <p:txBody>
          <a:bodyPr wrap="square" lIns="0" tIns="0" rIns="0" bIns="0" rtlCol="0">
            <a:spAutoFit/>
          </a:bodyPr>
          <a:lstStyle/>
          <a:p>
            <a:r>
              <a:rPr lang="en-US" sz="700" dirty="0"/>
              <a:t>source: </a:t>
            </a:r>
            <a:r>
              <a:rPr lang="en-US" sz="800" b="0" i="0" dirty="0">
                <a:solidFill>
                  <a:srgbClr val="3D3B49"/>
                </a:solidFill>
                <a:effectLst/>
                <a:latin typeface="Guardian Sans Text"/>
              </a:rPr>
              <a:t>Fundamentals of Software Architecture</a:t>
            </a:r>
          </a:p>
          <a:p>
            <a:r>
              <a:rPr lang="en-US" sz="700" dirty="0"/>
              <a:t>,Mark Richards, Neal Ford</a:t>
            </a:r>
          </a:p>
        </p:txBody>
      </p:sp>
      <p:pic>
        <p:nvPicPr>
          <p:cNvPr id="8196" name="Picture 4" descr="Decision Making Unit (DMU), map decision making people | toolshero">
            <a:extLst>
              <a:ext uri="{FF2B5EF4-FFF2-40B4-BE49-F238E27FC236}">
                <a16:creationId xmlns:a16="http://schemas.microsoft.com/office/drawing/2014/main" id="{1978EA24-C288-4A54-AD6D-884EC4499FF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65520" y="160039"/>
            <a:ext cx="2981922" cy="1490961"/>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BA473107-FD74-495A-9F72-3912CB989830}"/>
              </a:ext>
            </a:extLst>
          </p:cNvPr>
          <p:cNvSpPr>
            <a:spLocks noGrp="1"/>
          </p:cNvSpPr>
          <p:nvPr>
            <p:ph type="sldNum" sz="quarter" idx="12"/>
          </p:nvPr>
        </p:nvSpPr>
        <p:spPr/>
        <p:txBody>
          <a:bodyPr/>
          <a:lstStyle/>
          <a:p>
            <a:fld id="{14F1411D-0280-154F-AEAC-4C20B7AA46B2}" type="slidenum">
              <a:rPr lang="nl-NL" smtClean="0"/>
              <a:t>70</a:t>
            </a:fld>
            <a:endParaRPr lang="nl-NL"/>
          </a:p>
        </p:txBody>
      </p:sp>
    </p:spTree>
    <p:extLst>
      <p:ext uri="{BB962C8B-B14F-4D97-AF65-F5344CB8AC3E}">
        <p14:creationId xmlns:p14="http://schemas.microsoft.com/office/powerpoint/2010/main" val="700768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7">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xEl>
                                              <p:pRg st="11" end="11"/>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xEl>
                                              <p:pRg st="12" end="12"/>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7">
                                            <p:txEl>
                                              <p:pRg st="13" end="13"/>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819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uiExpand="1" build="p"/>
      <p:bldP spid="8"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CDBEDF2-AB74-4F6D-BB1D-3BF0DA553977}"/>
              </a:ext>
            </a:extLst>
          </p:cNvPr>
          <p:cNvSpPr>
            <a:spLocks noGrp="1"/>
          </p:cNvSpPr>
          <p:nvPr>
            <p:ph type="title"/>
          </p:nvPr>
        </p:nvSpPr>
        <p:spPr/>
        <p:txBody>
          <a:bodyPr/>
          <a:lstStyle/>
          <a:p>
            <a:r>
              <a:rPr lang="en-US" dirty="0"/>
              <a:t>Shift Left</a:t>
            </a:r>
          </a:p>
        </p:txBody>
      </p:sp>
      <p:sp>
        <p:nvSpPr>
          <p:cNvPr id="8" name="Content Placeholder 7">
            <a:extLst>
              <a:ext uri="{FF2B5EF4-FFF2-40B4-BE49-F238E27FC236}">
                <a16:creationId xmlns:a16="http://schemas.microsoft.com/office/drawing/2014/main" id="{73DE75BB-21F7-4A25-A8C5-20AC471007E5}"/>
              </a:ext>
            </a:extLst>
          </p:cNvPr>
          <p:cNvSpPr>
            <a:spLocks noGrp="1"/>
          </p:cNvSpPr>
          <p:nvPr>
            <p:ph idx="1"/>
          </p:nvPr>
        </p:nvSpPr>
        <p:spPr/>
        <p:txBody>
          <a:bodyPr/>
          <a:lstStyle/>
          <a:p>
            <a:r>
              <a:rPr lang="en-US" dirty="0"/>
              <a:t>Start attending to important aspects of the code base as early as possible (and strive for design and prevention </a:t>
            </a:r>
            <a:r>
              <a:rPr lang="en-US" dirty="0" err="1"/>
              <a:t>i</a:t>
            </a:r>
            <a:r>
              <a:rPr lang="en-US" dirty="0"/>
              <a:t>/o detection &amp; fix)</a:t>
            </a:r>
            <a:br>
              <a:rPr lang="en-US" dirty="0"/>
            </a:br>
            <a:endParaRPr lang="en-US" dirty="0"/>
          </a:p>
          <a:p>
            <a:pPr lvl="1"/>
            <a:r>
              <a:rPr lang="en-US" dirty="0"/>
              <a:t>security</a:t>
            </a:r>
          </a:p>
          <a:p>
            <a:pPr lvl="1"/>
            <a:r>
              <a:rPr lang="en-US" dirty="0"/>
              <a:t>testing</a:t>
            </a:r>
          </a:p>
          <a:p>
            <a:pPr lvl="1"/>
            <a:r>
              <a:rPr lang="en-US" dirty="0"/>
              <a:t>pair programming or </a:t>
            </a:r>
            <a:br>
              <a:rPr lang="en-US" dirty="0"/>
            </a:br>
            <a:r>
              <a:rPr lang="en-US" dirty="0"/>
              <a:t>early peer review</a:t>
            </a:r>
          </a:p>
          <a:p>
            <a:pPr lvl="1"/>
            <a:r>
              <a:rPr lang="en-US" dirty="0"/>
              <a:t>trunk based dev</a:t>
            </a:r>
          </a:p>
          <a:p>
            <a:pPr lvl="1"/>
            <a:r>
              <a:rPr lang="en-US" dirty="0"/>
              <a:t>team ownership</a:t>
            </a:r>
          </a:p>
          <a:p>
            <a:pPr lvl="1"/>
            <a:r>
              <a:rPr lang="en-US" dirty="0"/>
              <a:t>build &amp; deploy</a:t>
            </a:r>
          </a:p>
          <a:p>
            <a:pPr lvl="1"/>
            <a:r>
              <a:rPr lang="en-US" dirty="0"/>
              <a:t>operations</a:t>
            </a:r>
          </a:p>
          <a:p>
            <a:pPr lvl="1"/>
            <a:r>
              <a:rPr lang="en-US" dirty="0"/>
              <a:t>automation</a:t>
            </a:r>
          </a:p>
          <a:p>
            <a:pPr lvl="1"/>
            <a:r>
              <a:rPr lang="en-US" dirty="0"/>
              <a:t>TCO</a:t>
            </a:r>
          </a:p>
        </p:txBody>
      </p:sp>
      <p:sp>
        <p:nvSpPr>
          <p:cNvPr id="4" name="Footer Placeholder 3">
            <a:extLst>
              <a:ext uri="{FF2B5EF4-FFF2-40B4-BE49-F238E27FC236}">
                <a16:creationId xmlns:a16="http://schemas.microsoft.com/office/drawing/2014/main" id="{9AD4AB8E-C2E6-4B76-B4E1-829F10A1E0BD}"/>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10" name="Picture 9">
            <a:extLst>
              <a:ext uri="{FF2B5EF4-FFF2-40B4-BE49-F238E27FC236}">
                <a16:creationId xmlns:a16="http://schemas.microsoft.com/office/drawing/2014/main" id="{186C43E5-B737-4712-A7ED-91D93133E3FD}"/>
              </a:ext>
            </a:extLst>
          </p:cNvPr>
          <p:cNvPicPr>
            <a:picLocks noChangeAspect="1"/>
          </p:cNvPicPr>
          <p:nvPr/>
        </p:nvPicPr>
        <p:blipFill rotWithShape="1">
          <a:blip r:embed="rId2">
            <a:clrChange>
              <a:clrFrom>
                <a:srgbClr val="FFFFFF"/>
              </a:clrFrom>
              <a:clrTo>
                <a:srgbClr val="FFFFFF">
                  <a:alpha val="0"/>
                </a:srgbClr>
              </a:clrTo>
            </a:clrChange>
          </a:blip>
          <a:srcRect l="733"/>
          <a:stretch/>
        </p:blipFill>
        <p:spPr>
          <a:xfrm>
            <a:off x="2087805" y="1940560"/>
            <a:ext cx="7443541" cy="2643525"/>
          </a:xfrm>
          <a:prstGeom prst="rect">
            <a:avLst/>
          </a:prstGeom>
        </p:spPr>
      </p:pic>
      <p:sp>
        <p:nvSpPr>
          <p:cNvPr id="11" name="TextBox 10">
            <a:extLst>
              <a:ext uri="{FF2B5EF4-FFF2-40B4-BE49-F238E27FC236}">
                <a16:creationId xmlns:a16="http://schemas.microsoft.com/office/drawing/2014/main" id="{D13C7AA4-8A68-45D5-821C-58AFA293AF7F}"/>
              </a:ext>
            </a:extLst>
          </p:cNvPr>
          <p:cNvSpPr txBox="1"/>
          <p:nvPr/>
        </p:nvSpPr>
        <p:spPr>
          <a:xfrm>
            <a:off x="7447308" y="4677890"/>
            <a:ext cx="1593385" cy="138499"/>
          </a:xfrm>
          <a:prstGeom prst="rect">
            <a:avLst/>
          </a:prstGeom>
          <a:noFill/>
        </p:spPr>
        <p:txBody>
          <a:bodyPr wrap="none" lIns="0" tIns="0" rIns="0" bIns="0" rtlCol="0">
            <a:spAutoFit/>
          </a:bodyPr>
          <a:lstStyle/>
          <a:p>
            <a:r>
              <a:rPr lang="en-US" sz="900" b="0" i="0" dirty="0">
                <a:solidFill>
                  <a:srgbClr val="626262"/>
                </a:solidFill>
                <a:effectLst/>
                <a:latin typeface="Open Sans" panose="020B0606030504020204" pitchFamily="34" charset="0"/>
              </a:rPr>
              <a:t>Source: van der </a:t>
            </a:r>
            <a:r>
              <a:rPr lang="en-US" sz="900" b="0" i="0" dirty="0" err="1">
                <a:solidFill>
                  <a:srgbClr val="626262"/>
                </a:solidFill>
                <a:effectLst/>
                <a:latin typeface="Open Sans" panose="020B0606030504020204" pitchFamily="34" charset="0"/>
              </a:rPr>
              <a:t>Cruijsen</a:t>
            </a:r>
            <a:r>
              <a:rPr lang="en-US" sz="900" b="0" i="0" dirty="0">
                <a:solidFill>
                  <a:srgbClr val="626262"/>
                </a:solidFill>
                <a:effectLst/>
                <a:latin typeface="Open Sans" panose="020B0606030504020204" pitchFamily="34" charset="0"/>
              </a:rPr>
              <a:t> 2017</a:t>
            </a:r>
            <a:endParaRPr lang="en-US" sz="800" dirty="0"/>
          </a:p>
        </p:txBody>
      </p:sp>
      <p:sp>
        <p:nvSpPr>
          <p:cNvPr id="12" name="Arrow: Left 11">
            <a:extLst>
              <a:ext uri="{FF2B5EF4-FFF2-40B4-BE49-F238E27FC236}">
                <a16:creationId xmlns:a16="http://schemas.microsoft.com/office/drawing/2014/main" id="{EB184BCF-F608-4A45-A083-012771B43CB1}"/>
              </a:ext>
            </a:extLst>
          </p:cNvPr>
          <p:cNvSpPr/>
          <p:nvPr/>
        </p:nvSpPr>
        <p:spPr>
          <a:xfrm>
            <a:off x="4471341" y="2674279"/>
            <a:ext cx="1743456" cy="304800"/>
          </a:xfrm>
          <a:prstGeom prst="leftArrow">
            <a:avLst/>
          </a:prstGeom>
          <a:gradFill flip="none" rotWithShape="1">
            <a:gsLst>
              <a:gs pos="0">
                <a:srgbClr val="00BAF0"/>
              </a:gs>
              <a:gs pos="46000">
                <a:schemeClr val="accent1">
                  <a:lumMod val="45000"/>
                  <a:lumOff val="55000"/>
                </a:schemeClr>
              </a:gs>
              <a:gs pos="100000">
                <a:srgbClr val="6E7E9B"/>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hy Fail Fast Doesn&amp;#39;t Align with Digital-first Industrial Work Culture |  ARC Advisory">
            <a:extLst>
              <a:ext uri="{FF2B5EF4-FFF2-40B4-BE49-F238E27FC236}">
                <a16:creationId xmlns:a16="http://schemas.microsoft.com/office/drawing/2014/main" id="{6FC63ECA-AA06-418F-B72E-510BDBD205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0759" y="1751579"/>
            <a:ext cx="1751958" cy="900312"/>
          </a:xfrm>
          <a:prstGeom prst="rect">
            <a:avLst/>
          </a:prstGeom>
          <a:noFill/>
          <a:extLst>
            <a:ext uri="{909E8E84-426E-40DD-AFC4-6F175D3DCCD1}">
              <a14:hiddenFill xmlns:a14="http://schemas.microsoft.com/office/drawing/2010/main">
                <a:solidFill>
                  <a:srgbClr val="FFFFFF"/>
                </a:solidFill>
              </a14:hiddenFill>
            </a:ext>
          </a:extLst>
        </p:spPr>
      </p:pic>
      <p:sp>
        <p:nvSpPr>
          <p:cNvPr id="2" name="Slide Number Placeholder 1">
            <a:extLst>
              <a:ext uri="{FF2B5EF4-FFF2-40B4-BE49-F238E27FC236}">
                <a16:creationId xmlns:a16="http://schemas.microsoft.com/office/drawing/2014/main" id="{5D091CD6-439F-4F0E-BF3A-59A557F65641}"/>
              </a:ext>
            </a:extLst>
          </p:cNvPr>
          <p:cNvSpPr>
            <a:spLocks noGrp="1"/>
          </p:cNvSpPr>
          <p:nvPr>
            <p:ph type="sldNum" sz="quarter" idx="12"/>
          </p:nvPr>
        </p:nvSpPr>
        <p:spPr/>
        <p:txBody>
          <a:bodyPr/>
          <a:lstStyle/>
          <a:p>
            <a:fld id="{14F1411D-0280-154F-AEAC-4C20B7AA46B2}" type="slidenum">
              <a:rPr lang="nl-NL" smtClean="0"/>
              <a:t>71</a:t>
            </a:fld>
            <a:endParaRPr lang="nl-NL"/>
          </a:p>
        </p:txBody>
      </p:sp>
    </p:spTree>
    <p:extLst>
      <p:ext uri="{BB962C8B-B14F-4D97-AF65-F5344CB8AC3E}">
        <p14:creationId xmlns:p14="http://schemas.microsoft.com/office/powerpoint/2010/main" val="2522965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500"/>
                                        <p:tgtEl>
                                          <p:spTgt spid="1026"/>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8">
                                            <p:txEl>
                                              <p:pRg st="1" end="1"/>
                                            </p:txEl>
                                          </p:spTgt>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0" nodeType="afterEffect">
                                  <p:stCondLst>
                                    <p:cond delay="250"/>
                                  </p:stCondLst>
                                  <p:childTnLst>
                                    <p:set>
                                      <p:cBhvr>
                                        <p:cTn id="18" dur="1" fill="hold">
                                          <p:stCondLst>
                                            <p:cond delay="0"/>
                                          </p:stCondLst>
                                        </p:cTn>
                                        <p:tgtEl>
                                          <p:spTgt spid="8">
                                            <p:txEl>
                                              <p:pRg st="2" end="2"/>
                                            </p:txEl>
                                          </p:spTgt>
                                        </p:tgtEl>
                                        <p:attrNameLst>
                                          <p:attrName>style.visibility</p:attrName>
                                        </p:attrNameLst>
                                      </p:cBhvr>
                                      <p:to>
                                        <p:strVal val="visible"/>
                                      </p:to>
                                    </p:set>
                                  </p:childTnLst>
                                </p:cTn>
                              </p:par>
                            </p:childTnLst>
                          </p:cTn>
                        </p:par>
                        <p:par>
                          <p:cTn id="19" fill="hold">
                            <p:stCondLst>
                              <p:cond delay="250"/>
                            </p:stCondLst>
                            <p:childTnLst>
                              <p:par>
                                <p:cTn id="20" presetID="1" presetClass="entr" presetSubtype="0" fill="hold" grpId="0" nodeType="afterEffect">
                                  <p:stCondLst>
                                    <p:cond delay="250"/>
                                  </p:stCondLst>
                                  <p:childTnLst>
                                    <p:set>
                                      <p:cBhvr>
                                        <p:cTn id="21" dur="1" fill="hold">
                                          <p:stCondLst>
                                            <p:cond delay="0"/>
                                          </p:stCondLst>
                                        </p:cTn>
                                        <p:tgtEl>
                                          <p:spTgt spid="8">
                                            <p:txEl>
                                              <p:pRg st="3" end="3"/>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250"/>
                                  </p:stCondLst>
                                  <p:childTnLst>
                                    <p:set>
                                      <p:cBhvr>
                                        <p:cTn id="24" dur="1" fill="hold">
                                          <p:stCondLst>
                                            <p:cond delay="0"/>
                                          </p:stCondLst>
                                        </p:cTn>
                                        <p:tgtEl>
                                          <p:spTgt spid="8">
                                            <p:txEl>
                                              <p:pRg st="4" end="4"/>
                                            </p:txEl>
                                          </p:spTgt>
                                        </p:tgtEl>
                                        <p:attrNameLst>
                                          <p:attrName>style.visibility</p:attrName>
                                        </p:attrNameLst>
                                      </p:cBhvr>
                                      <p:to>
                                        <p:strVal val="visible"/>
                                      </p:to>
                                    </p:set>
                                  </p:childTnLst>
                                </p:cTn>
                              </p:par>
                            </p:childTnLst>
                          </p:cTn>
                        </p:par>
                        <p:par>
                          <p:cTn id="25" fill="hold">
                            <p:stCondLst>
                              <p:cond delay="750"/>
                            </p:stCondLst>
                            <p:childTnLst>
                              <p:par>
                                <p:cTn id="26" presetID="1" presetClass="entr" presetSubtype="0" fill="hold" grpId="0" nodeType="afterEffect">
                                  <p:stCondLst>
                                    <p:cond delay="25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grpId="0" nodeType="afterEffect">
                                  <p:stCondLst>
                                    <p:cond delay="25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par>
                          <p:cTn id="31" fill="hold">
                            <p:stCondLst>
                              <p:cond delay="1250"/>
                            </p:stCondLst>
                            <p:childTnLst>
                              <p:par>
                                <p:cTn id="32" presetID="1" presetClass="entr" presetSubtype="0" fill="hold" grpId="0" nodeType="afterEffect">
                                  <p:stCondLst>
                                    <p:cond delay="250"/>
                                  </p:stCondLst>
                                  <p:childTnLst>
                                    <p:set>
                                      <p:cBhvr>
                                        <p:cTn id="33" dur="1" fill="hold">
                                          <p:stCondLst>
                                            <p:cond delay="0"/>
                                          </p:stCondLst>
                                        </p:cTn>
                                        <p:tgtEl>
                                          <p:spTgt spid="8">
                                            <p:txEl>
                                              <p:pRg st="7" end="7"/>
                                            </p:txEl>
                                          </p:spTgt>
                                        </p:tgtEl>
                                        <p:attrNameLst>
                                          <p:attrName>style.visibility</p:attrName>
                                        </p:attrNameLst>
                                      </p:cBhvr>
                                      <p:to>
                                        <p:strVal val="visible"/>
                                      </p:to>
                                    </p:set>
                                  </p:childTnLst>
                                </p:cTn>
                              </p:par>
                            </p:childTnLst>
                          </p:cTn>
                        </p:par>
                        <p:par>
                          <p:cTn id="34" fill="hold">
                            <p:stCondLst>
                              <p:cond delay="1500"/>
                            </p:stCondLst>
                            <p:childTnLst>
                              <p:par>
                                <p:cTn id="35" presetID="1" presetClass="entr" presetSubtype="0" fill="hold" grpId="0" nodeType="afterEffect">
                                  <p:stCondLst>
                                    <p:cond delay="250"/>
                                  </p:stCondLst>
                                  <p:childTnLst>
                                    <p:set>
                                      <p:cBhvr>
                                        <p:cTn id="36" dur="1" fill="hold">
                                          <p:stCondLst>
                                            <p:cond delay="0"/>
                                          </p:stCondLst>
                                        </p:cTn>
                                        <p:tgtEl>
                                          <p:spTgt spid="8">
                                            <p:txEl>
                                              <p:pRg st="8" end="8"/>
                                            </p:txEl>
                                          </p:spTgt>
                                        </p:tgtEl>
                                        <p:attrNameLst>
                                          <p:attrName>style.visibility</p:attrName>
                                        </p:attrNameLst>
                                      </p:cBhvr>
                                      <p:to>
                                        <p:strVal val="visible"/>
                                      </p:to>
                                    </p:set>
                                  </p:childTnLst>
                                </p:cTn>
                              </p:par>
                            </p:childTnLst>
                          </p:cTn>
                        </p:par>
                        <p:par>
                          <p:cTn id="37" fill="hold">
                            <p:stCondLst>
                              <p:cond delay="1750"/>
                            </p:stCondLst>
                            <p:childTnLst>
                              <p:par>
                                <p:cTn id="38" presetID="1" presetClass="entr" presetSubtype="0" fill="hold" grpId="0" nodeType="afterEffect">
                                  <p:stCondLst>
                                    <p:cond delay="250"/>
                                  </p:stCondLst>
                                  <p:childTnLst>
                                    <p:set>
                                      <p:cBhvr>
                                        <p:cTn id="39"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a:t>
            </a:r>
            <a:br>
              <a:rPr lang="nl-NL" dirty="0"/>
            </a:b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Software Engineering as the Next Level Up from Programming | APAC GB Tour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088952" y="1376889"/>
            <a:ext cx="2133824" cy="1926106"/>
          </a:xfrm>
          <a:prstGeom prst="rect">
            <a:avLst/>
          </a:prstGeom>
        </p:spPr>
      </p:pic>
      <p:pic>
        <p:nvPicPr>
          <p:cNvPr id="1026" name="Picture 2" descr="Software Engineering at Google">
            <a:extLst>
              <a:ext uri="{FF2B5EF4-FFF2-40B4-BE49-F238E27FC236}">
                <a16:creationId xmlns:a16="http://schemas.microsoft.com/office/drawing/2014/main" id="{D604D422-CB6C-4E8C-A70E-6198AF3ABE8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14790" y="2244936"/>
            <a:ext cx="1581000" cy="20750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564B5C56-922B-453A-93E9-FE59DDE69F21}"/>
              </a:ext>
            </a:extLst>
          </p:cNvPr>
          <p:cNvSpPr>
            <a:spLocks noGrp="1"/>
          </p:cNvSpPr>
          <p:nvPr>
            <p:ph type="sldNum" sz="quarter" idx="12"/>
          </p:nvPr>
        </p:nvSpPr>
        <p:spPr/>
        <p:txBody>
          <a:bodyPr/>
          <a:lstStyle/>
          <a:p>
            <a:fld id="{14F1411D-0280-154F-AEAC-4C20B7AA46B2}" type="slidenum">
              <a:rPr lang="nl-NL" noProof="0" smtClean="0"/>
              <a:t>72</a:t>
            </a:fld>
            <a:endParaRPr lang="nl-NL" noProof="0" dirty="0"/>
          </a:p>
        </p:txBody>
      </p:sp>
    </p:spTree>
    <p:extLst>
      <p:ext uri="{BB962C8B-B14F-4D97-AF65-F5344CB8AC3E}">
        <p14:creationId xmlns:p14="http://schemas.microsoft.com/office/powerpoint/2010/main" val="3462684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CD96-F194-46F7-8DAB-E96AA3605CAE}"/>
              </a:ext>
            </a:extLst>
          </p:cNvPr>
          <p:cNvSpPr>
            <a:spLocks noGrp="1"/>
          </p:cNvSpPr>
          <p:nvPr>
            <p:ph type="title"/>
          </p:nvPr>
        </p:nvSpPr>
        <p:spPr/>
        <p:txBody>
          <a:bodyPr/>
          <a:lstStyle/>
          <a:p>
            <a:r>
              <a:rPr lang="en-US" dirty="0"/>
              <a:t>Passage of Time</a:t>
            </a:r>
          </a:p>
        </p:txBody>
      </p:sp>
      <p:sp>
        <p:nvSpPr>
          <p:cNvPr id="4" name="Footer Placeholder 3">
            <a:extLst>
              <a:ext uri="{FF2B5EF4-FFF2-40B4-BE49-F238E27FC236}">
                <a16:creationId xmlns:a16="http://schemas.microsoft.com/office/drawing/2014/main" id="{A5B533C8-7B3E-4B23-AE73-4DFF9E3A4F65}"/>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Graphic 5" descr="Factory">
            <a:extLst>
              <a:ext uri="{FF2B5EF4-FFF2-40B4-BE49-F238E27FC236}">
                <a16:creationId xmlns:a16="http://schemas.microsoft.com/office/drawing/2014/main" id="{585903DF-F0A6-4955-92CE-CC5D53E8C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3513" y="1268497"/>
            <a:ext cx="2606505" cy="2606505"/>
          </a:xfrm>
          <a:prstGeom prst="rect">
            <a:avLst/>
          </a:prstGeom>
        </p:spPr>
      </p:pic>
      <p:sp>
        <p:nvSpPr>
          <p:cNvPr id="7" name="TextBox 6">
            <a:extLst>
              <a:ext uri="{FF2B5EF4-FFF2-40B4-BE49-F238E27FC236}">
                <a16:creationId xmlns:a16="http://schemas.microsoft.com/office/drawing/2014/main" id="{6C1552C2-C18A-4787-89FF-970FF5CFFF1B}"/>
              </a:ext>
            </a:extLst>
          </p:cNvPr>
          <p:cNvSpPr txBox="1"/>
          <p:nvPr/>
        </p:nvSpPr>
        <p:spPr>
          <a:xfrm>
            <a:off x="1120597" y="2004069"/>
            <a:ext cx="405560"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old</a:t>
            </a:r>
          </a:p>
        </p:txBody>
      </p:sp>
      <p:sp>
        <p:nvSpPr>
          <p:cNvPr id="8" name="TextBox 7">
            <a:extLst>
              <a:ext uri="{FF2B5EF4-FFF2-40B4-BE49-F238E27FC236}">
                <a16:creationId xmlns:a16="http://schemas.microsoft.com/office/drawing/2014/main" id="{E28EF691-4FA8-4E49-B951-B23199695DAC}"/>
              </a:ext>
            </a:extLst>
          </p:cNvPr>
          <p:cNvSpPr txBox="1"/>
          <p:nvPr/>
        </p:nvSpPr>
        <p:spPr>
          <a:xfrm>
            <a:off x="1946476" y="4148950"/>
            <a:ext cx="1487587"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not modern</a:t>
            </a:r>
          </a:p>
        </p:txBody>
      </p:sp>
      <p:sp>
        <p:nvSpPr>
          <p:cNvPr id="9" name="TextBox 8">
            <a:extLst>
              <a:ext uri="{FF2B5EF4-FFF2-40B4-BE49-F238E27FC236}">
                <a16:creationId xmlns:a16="http://schemas.microsoft.com/office/drawing/2014/main" id="{3332F40A-7E13-44A2-AB59-B6A97160E668}"/>
              </a:ext>
            </a:extLst>
          </p:cNvPr>
          <p:cNvSpPr txBox="1"/>
          <p:nvPr/>
        </p:nvSpPr>
        <p:spPr>
          <a:xfrm>
            <a:off x="7592934" y="2216167"/>
            <a:ext cx="80631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legacy</a:t>
            </a:r>
          </a:p>
        </p:txBody>
      </p:sp>
      <p:sp>
        <p:nvSpPr>
          <p:cNvPr id="10" name="TextBox 9">
            <a:extLst>
              <a:ext uri="{FF2B5EF4-FFF2-40B4-BE49-F238E27FC236}">
                <a16:creationId xmlns:a16="http://schemas.microsoft.com/office/drawing/2014/main" id="{2CF3447B-16F6-44CE-8F2E-64F157896B67}"/>
              </a:ext>
            </a:extLst>
          </p:cNvPr>
          <p:cNvSpPr txBox="1"/>
          <p:nvPr/>
        </p:nvSpPr>
        <p:spPr>
          <a:xfrm>
            <a:off x="4356765" y="1041248"/>
            <a:ext cx="200215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business critical</a:t>
            </a:r>
          </a:p>
        </p:txBody>
      </p:sp>
      <p:sp>
        <p:nvSpPr>
          <p:cNvPr id="11" name="TextBox 10">
            <a:extLst>
              <a:ext uri="{FF2B5EF4-FFF2-40B4-BE49-F238E27FC236}">
                <a16:creationId xmlns:a16="http://schemas.microsoft.com/office/drawing/2014/main" id="{75D37DF9-F4CD-4947-B8E4-BD12C283DAD0}"/>
              </a:ext>
            </a:extLst>
          </p:cNvPr>
          <p:cNvSpPr txBox="1"/>
          <p:nvPr/>
        </p:nvSpPr>
        <p:spPr>
          <a:xfrm>
            <a:off x="5660018" y="4255888"/>
            <a:ext cx="211436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custom software</a:t>
            </a:r>
          </a:p>
        </p:txBody>
      </p:sp>
      <p:sp>
        <p:nvSpPr>
          <p:cNvPr id="5" name="Slide Number Placeholder 4">
            <a:extLst>
              <a:ext uri="{FF2B5EF4-FFF2-40B4-BE49-F238E27FC236}">
                <a16:creationId xmlns:a16="http://schemas.microsoft.com/office/drawing/2014/main" id="{72D92153-708D-4C3D-B46C-05D55A6B975D}"/>
              </a:ext>
            </a:extLst>
          </p:cNvPr>
          <p:cNvSpPr>
            <a:spLocks noGrp="1"/>
          </p:cNvSpPr>
          <p:nvPr>
            <p:ph type="sldNum" sz="quarter" idx="12"/>
          </p:nvPr>
        </p:nvSpPr>
        <p:spPr/>
        <p:txBody>
          <a:bodyPr/>
          <a:lstStyle/>
          <a:p>
            <a:fld id="{14F1411D-0280-154F-AEAC-4C20B7AA46B2}" type="slidenum">
              <a:rPr lang="nl-NL" smtClean="0"/>
              <a:t>8</a:t>
            </a:fld>
            <a:endParaRPr lang="nl-NL"/>
          </a:p>
        </p:txBody>
      </p:sp>
    </p:spTree>
    <p:extLst>
      <p:ext uri="{BB962C8B-B14F-4D97-AF65-F5344CB8AC3E}">
        <p14:creationId xmlns:p14="http://schemas.microsoft.com/office/powerpoint/2010/main" val="1213375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B6CD96-F194-46F7-8DAB-E96AA3605CAE}"/>
              </a:ext>
            </a:extLst>
          </p:cNvPr>
          <p:cNvSpPr>
            <a:spLocks noGrp="1"/>
          </p:cNvSpPr>
          <p:nvPr>
            <p:ph type="title"/>
          </p:nvPr>
        </p:nvSpPr>
        <p:spPr/>
        <p:txBody>
          <a:bodyPr/>
          <a:lstStyle/>
          <a:p>
            <a:r>
              <a:rPr lang="en-US" dirty="0"/>
              <a:t>Passage of Time</a:t>
            </a:r>
          </a:p>
        </p:txBody>
      </p:sp>
      <p:sp>
        <p:nvSpPr>
          <p:cNvPr id="4" name="Footer Placeholder 3">
            <a:extLst>
              <a:ext uri="{FF2B5EF4-FFF2-40B4-BE49-F238E27FC236}">
                <a16:creationId xmlns:a16="http://schemas.microsoft.com/office/drawing/2014/main" id="{A5B533C8-7B3E-4B23-AE73-4DFF9E3A4F65}"/>
              </a:ext>
            </a:extLst>
          </p:cNvPr>
          <p:cNvSpPr>
            <a:spLocks noGrp="1"/>
          </p:cNvSpPr>
          <p:nvPr>
            <p:ph type="ftr" sz="quarter" idx="11"/>
          </p:nvPr>
        </p:nvSpPr>
        <p:spPr/>
        <p:txBody>
          <a:bodyPr/>
          <a:lstStyle/>
          <a:p>
            <a:r>
              <a:rPr lang="en-US"/>
              <a:t>Software Engineering as the Next Level Up from Programming | APAC GB Tour 2021</a:t>
            </a:r>
            <a:endParaRPr lang="nl-NL"/>
          </a:p>
        </p:txBody>
      </p:sp>
      <p:pic>
        <p:nvPicPr>
          <p:cNvPr id="6" name="Graphic 5" descr="Factory">
            <a:extLst>
              <a:ext uri="{FF2B5EF4-FFF2-40B4-BE49-F238E27FC236}">
                <a16:creationId xmlns:a16="http://schemas.microsoft.com/office/drawing/2014/main" id="{585903DF-F0A6-4955-92CE-CC5D53E8CB6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053513" y="1268497"/>
            <a:ext cx="2606505" cy="2606505"/>
          </a:xfrm>
          <a:prstGeom prst="rect">
            <a:avLst/>
          </a:prstGeom>
        </p:spPr>
      </p:pic>
      <p:sp>
        <p:nvSpPr>
          <p:cNvPr id="7" name="TextBox 6">
            <a:extLst>
              <a:ext uri="{FF2B5EF4-FFF2-40B4-BE49-F238E27FC236}">
                <a16:creationId xmlns:a16="http://schemas.microsoft.com/office/drawing/2014/main" id="{6C1552C2-C18A-4787-89FF-970FF5CFFF1B}"/>
              </a:ext>
            </a:extLst>
          </p:cNvPr>
          <p:cNvSpPr txBox="1"/>
          <p:nvPr/>
        </p:nvSpPr>
        <p:spPr>
          <a:xfrm>
            <a:off x="854204" y="2004069"/>
            <a:ext cx="150041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end of scale</a:t>
            </a:r>
          </a:p>
        </p:txBody>
      </p:sp>
      <p:sp>
        <p:nvSpPr>
          <p:cNvPr id="8" name="TextBox 7">
            <a:extLst>
              <a:ext uri="{FF2B5EF4-FFF2-40B4-BE49-F238E27FC236}">
                <a16:creationId xmlns:a16="http://schemas.microsoft.com/office/drawing/2014/main" id="{E28EF691-4FA8-4E49-B951-B23199695DAC}"/>
              </a:ext>
            </a:extLst>
          </p:cNvPr>
          <p:cNvSpPr txBox="1"/>
          <p:nvPr/>
        </p:nvSpPr>
        <p:spPr>
          <a:xfrm>
            <a:off x="1946476" y="4148950"/>
            <a:ext cx="209833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low on expertise</a:t>
            </a:r>
          </a:p>
        </p:txBody>
      </p:sp>
      <p:sp>
        <p:nvSpPr>
          <p:cNvPr id="9" name="TextBox 8">
            <a:extLst>
              <a:ext uri="{FF2B5EF4-FFF2-40B4-BE49-F238E27FC236}">
                <a16:creationId xmlns:a16="http://schemas.microsoft.com/office/drawing/2014/main" id="{3332F40A-7E13-44A2-AB59-B6A97160E668}"/>
              </a:ext>
            </a:extLst>
          </p:cNvPr>
          <p:cNvSpPr txBox="1"/>
          <p:nvPr/>
        </p:nvSpPr>
        <p:spPr>
          <a:xfrm>
            <a:off x="7343999" y="2875924"/>
            <a:ext cx="833562"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fragile</a:t>
            </a:r>
          </a:p>
        </p:txBody>
      </p:sp>
      <p:sp>
        <p:nvSpPr>
          <p:cNvPr id="10" name="TextBox 9">
            <a:extLst>
              <a:ext uri="{FF2B5EF4-FFF2-40B4-BE49-F238E27FC236}">
                <a16:creationId xmlns:a16="http://schemas.microsoft.com/office/drawing/2014/main" id="{2CF3447B-16F6-44CE-8F2E-64F157896B67}"/>
              </a:ext>
            </a:extLst>
          </p:cNvPr>
          <p:cNvSpPr txBox="1"/>
          <p:nvPr/>
        </p:nvSpPr>
        <p:spPr>
          <a:xfrm>
            <a:off x="5294314" y="1371822"/>
            <a:ext cx="3348674"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no tests, no specs, no docs</a:t>
            </a:r>
          </a:p>
        </p:txBody>
      </p:sp>
      <p:sp>
        <p:nvSpPr>
          <p:cNvPr id="11" name="TextBox 10">
            <a:extLst>
              <a:ext uri="{FF2B5EF4-FFF2-40B4-BE49-F238E27FC236}">
                <a16:creationId xmlns:a16="http://schemas.microsoft.com/office/drawing/2014/main" id="{75D37DF9-F4CD-4947-B8E4-BD12C283DAD0}"/>
              </a:ext>
            </a:extLst>
          </p:cNvPr>
          <p:cNvSpPr txBox="1"/>
          <p:nvPr/>
        </p:nvSpPr>
        <p:spPr>
          <a:xfrm>
            <a:off x="5660018" y="4255888"/>
            <a:ext cx="1861087"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expensive TCO</a:t>
            </a:r>
          </a:p>
        </p:txBody>
      </p:sp>
      <p:sp>
        <p:nvSpPr>
          <p:cNvPr id="12" name="TextBox 11">
            <a:extLst>
              <a:ext uri="{FF2B5EF4-FFF2-40B4-BE49-F238E27FC236}">
                <a16:creationId xmlns:a16="http://schemas.microsoft.com/office/drawing/2014/main" id="{88FF695B-2F70-4ADF-95E4-92F95AE2D310}"/>
              </a:ext>
            </a:extLst>
          </p:cNvPr>
          <p:cNvSpPr txBox="1"/>
          <p:nvPr/>
        </p:nvSpPr>
        <p:spPr>
          <a:xfrm>
            <a:off x="2149992" y="994549"/>
            <a:ext cx="2409314"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high technical debt</a:t>
            </a:r>
          </a:p>
        </p:txBody>
      </p:sp>
      <p:sp>
        <p:nvSpPr>
          <p:cNvPr id="13" name="TextBox 12">
            <a:extLst>
              <a:ext uri="{FF2B5EF4-FFF2-40B4-BE49-F238E27FC236}">
                <a16:creationId xmlns:a16="http://schemas.microsoft.com/office/drawing/2014/main" id="{DA86597A-D50F-4225-BC41-0E8DEC9DDF91}"/>
              </a:ext>
            </a:extLst>
          </p:cNvPr>
          <p:cNvSpPr txBox="1"/>
          <p:nvPr/>
        </p:nvSpPr>
        <p:spPr>
          <a:xfrm>
            <a:off x="719999" y="3139430"/>
            <a:ext cx="1596591" cy="307777"/>
          </a:xfrm>
          <a:prstGeom prst="rect">
            <a:avLst/>
          </a:prstGeom>
          <a:noFill/>
        </p:spPr>
        <p:txBody>
          <a:bodyPr wrap="none" lIns="0" tIns="0" rIns="0" bIns="0" rtlCol="0">
            <a:spAutoFit/>
          </a:bodyPr>
          <a:lstStyle/>
          <a:p>
            <a:r>
              <a:rPr lang="en-US" sz="2000" dirty="0">
                <a:latin typeface="Segoe UI Black" panose="020B0A02040204020203" pitchFamily="34" charset="0"/>
                <a:ea typeface="Segoe UI Black" panose="020B0A02040204020203" pitchFamily="34" charset="0"/>
              </a:rPr>
              <a:t>no evolution</a:t>
            </a:r>
          </a:p>
        </p:txBody>
      </p:sp>
      <p:sp>
        <p:nvSpPr>
          <p:cNvPr id="5" name="Slide Number Placeholder 4">
            <a:extLst>
              <a:ext uri="{FF2B5EF4-FFF2-40B4-BE49-F238E27FC236}">
                <a16:creationId xmlns:a16="http://schemas.microsoft.com/office/drawing/2014/main" id="{FEC10B41-8E6A-4254-BF32-03F7D2DEEAD6}"/>
              </a:ext>
            </a:extLst>
          </p:cNvPr>
          <p:cNvSpPr>
            <a:spLocks noGrp="1"/>
          </p:cNvSpPr>
          <p:nvPr>
            <p:ph type="sldNum" sz="quarter" idx="12"/>
          </p:nvPr>
        </p:nvSpPr>
        <p:spPr/>
        <p:txBody>
          <a:bodyPr/>
          <a:lstStyle/>
          <a:p>
            <a:fld id="{14F1411D-0280-154F-AEAC-4C20B7AA46B2}" type="slidenum">
              <a:rPr lang="nl-NL" smtClean="0"/>
              <a:t>9</a:t>
            </a:fld>
            <a:endParaRPr lang="nl-NL"/>
          </a:p>
        </p:txBody>
      </p:sp>
    </p:spTree>
    <p:extLst>
      <p:ext uri="{BB962C8B-B14F-4D97-AF65-F5344CB8AC3E}">
        <p14:creationId xmlns:p14="http://schemas.microsoft.com/office/powerpoint/2010/main" val="1064146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3.xml><?xml version="1.0" encoding="utf-8"?>
<a:theme xmlns:a="http://schemas.openxmlformats.org/drawingml/2006/main" name="1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5" ma:contentTypeDescription="Een nieuw document maken." ma:contentTypeScope="" ma:versionID="9a988d12ba91b9d021c0651cc88f21b9">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310b11a23dc7eb604875a794df684694"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 ds:uri="http://schemas.microsoft.com/sharepoint/v3"/>
  </ds:schemaRefs>
</ds:datastoreItem>
</file>

<file path=customXml/itemProps2.xml><?xml version="1.0" encoding="utf-8"?>
<ds:datastoreItem xmlns:ds="http://schemas.openxmlformats.org/officeDocument/2006/customXml" ds:itemID="{C4DC1237-5D62-454A-8901-32C8E954B3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15DF2822-16E4-4479-B239-41A079CBB6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6241</TotalTime>
  <Words>4600</Words>
  <Application>Microsoft Office PowerPoint</Application>
  <PresentationFormat>On-screen Show (16:9)</PresentationFormat>
  <Paragraphs>767</Paragraphs>
  <Slides>72</Slides>
  <Notes>18</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72</vt:i4>
      </vt:variant>
    </vt:vector>
  </HeadingPairs>
  <TitlesOfParts>
    <vt:vector size="90" baseType="lpstr">
      <vt:lpstr>Agency FB</vt:lpstr>
      <vt:lpstr>Arial</vt:lpstr>
      <vt:lpstr>Arial Black</vt:lpstr>
      <vt:lpstr>Bradley Hand ITC</vt:lpstr>
      <vt:lpstr>Brush Script MT</vt:lpstr>
      <vt:lpstr>Calibri</vt:lpstr>
      <vt:lpstr>Calibri Light</vt:lpstr>
      <vt:lpstr>Forte</vt:lpstr>
      <vt:lpstr>Guardian Sans Text</vt:lpstr>
      <vt:lpstr>inherit</vt:lpstr>
      <vt:lpstr>Noto serif</vt:lpstr>
      <vt:lpstr>Open Sans</vt:lpstr>
      <vt:lpstr>Segoe UI</vt:lpstr>
      <vt:lpstr>Segoe UI Black</vt:lpstr>
      <vt:lpstr>Office-thema</vt:lpstr>
      <vt:lpstr>Office-thema</vt:lpstr>
      <vt:lpstr>1_Office-thema</vt:lpstr>
      <vt:lpstr>Office Theme</vt:lpstr>
      <vt:lpstr>Software Engineering  as the  Next Level Up  from Programming</vt:lpstr>
      <vt:lpstr>Lucas Jellema  CTO for AMIS | Conclusion Cloud Solution Architect  </vt:lpstr>
      <vt:lpstr>Programming  Software Engineering</vt:lpstr>
      <vt:lpstr>Programming  Software Engineering</vt:lpstr>
      <vt:lpstr>Your organization’s codebase is sustainable when you are able to change all of the things that you ought to change, safely, and can do so for  the life of your codebase. </vt:lpstr>
      <vt:lpstr>Time and Change</vt:lpstr>
      <vt:lpstr>Passage of Time</vt:lpstr>
      <vt:lpstr>Passage of Time</vt:lpstr>
      <vt:lpstr>Passage of Time</vt:lpstr>
      <vt:lpstr>PowerPoint Presentation</vt:lpstr>
      <vt:lpstr>Not all code is created equal</vt:lpstr>
      <vt:lpstr>What is software?   </vt:lpstr>
      <vt:lpstr>What is software?   Any instruction executed by a machine! </vt:lpstr>
      <vt:lpstr>Types of code -  with distinctions in test, management, release , monitoring</vt:lpstr>
      <vt:lpstr>Everything is Code</vt:lpstr>
      <vt:lpstr>Lifetime of a software application</vt:lpstr>
      <vt:lpstr>Productivity as function of time</vt:lpstr>
      <vt:lpstr>Productivity as function of time and code quality</vt:lpstr>
      <vt:lpstr>Productivity as function of time and code quality</vt:lpstr>
      <vt:lpstr>PowerPoint Presentation</vt:lpstr>
      <vt:lpstr>Working Software</vt:lpstr>
      <vt:lpstr>Small step for mankind…</vt:lpstr>
      <vt:lpstr>Professional Software is ABLE Software</vt:lpstr>
      <vt:lpstr>Working =&gt; Professional Software</vt:lpstr>
      <vt:lpstr>Stages in Software Lifecyle</vt:lpstr>
      <vt:lpstr>Working</vt:lpstr>
      <vt:lpstr>Behavior Test</vt:lpstr>
      <vt:lpstr>Unit Test</vt:lpstr>
      <vt:lpstr>Test is many things</vt:lpstr>
      <vt:lpstr>PowerPoint Presentation</vt:lpstr>
      <vt:lpstr>Definition</vt:lpstr>
      <vt:lpstr>Test Trophy</vt:lpstr>
      <vt:lpstr>Breach of Contract – at Dutch Court Systems (no obvious technical debt)</vt:lpstr>
      <vt:lpstr>Breach of Contract – at Dutch Court Systems Process Refinement</vt:lpstr>
      <vt:lpstr>QA: Static Code Analysis</vt:lpstr>
      <vt:lpstr>PowerPoint Presentation</vt:lpstr>
      <vt:lpstr>Application Architecture</vt:lpstr>
      <vt:lpstr>Refactoring towards Clean Professional Code</vt:lpstr>
      <vt:lpstr>PowerPoint Presentation</vt:lpstr>
      <vt:lpstr>The Debt Mountain</vt:lpstr>
      <vt:lpstr>Technical Debt</vt:lpstr>
      <vt:lpstr>What to do about debt? </vt:lpstr>
      <vt:lpstr>Prevent or at least Manage Tech Debt</vt:lpstr>
      <vt:lpstr>Team </vt:lpstr>
      <vt:lpstr>Metamorphosis – the miracle of the PR</vt:lpstr>
      <vt:lpstr>Metamorphosis – the miracle of the PR</vt:lpstr>
      <vt:lpstr>Pull Request == Please Review ?! </vt:lpstr>
      <vt:lpstr>Peer Review completes the Pull Request</vt:lpstr>
      <vt:lpstr>Impostor Syndrome</vt:lpstr>
      <vt:lpstr>Definition of Almost Done</vt:lpstr>
      <vt:lpstr>Deployable == Done (as far as team is concerned)</vt:lpstr>
      <vt:lpstr>Deploy</vt:lpstr>
      <vt:lpstr>Canary</vt:lpstr>
      <vt:lpstr>Observe the canary</vt:lpstr>
      <vt:lpstr>Fix Forward</vt:lpstr>
      <vt:lpstr>PowerPoint Presentation</vt:lpstr>
      <vt:lpstr>PowerPoint Presentation</vt:lpstr>
      <vt:lpstr>PowerPoint Presentation</vt:lpstr>
      <vt:lpstr>PowerPoint Presentation</vt:lpstr>
      <vt:lpstr>PowerPoint Presentation</vt:lpstr>
      <vt:lpstr>PowerPoint Presentation</vt:lpstr>
      <vt:lpstr>Observing the Monkey</vt:lpstr>
      <vt:lpstr>Professional Software – Generating Value for the Business</vt:lpstr>
      <vt:lpstr>PowerPoint Presentation</vt:lpstr>
      <vt:lpstr>Software Wears Down</vt:lpstr>
      <vt:lpstr>Life Cycle Management –  Functional and Technical Maintenance</vt:lpstr>
      <vt:lpstr>Life Cycle Management – Technical Maintenance</vt:lpstr>
      <vt:lpstr>Automation</vt:lpstr>
      <vt:lpstr>Platform and Infra = Code</vt:lpstr>
      <vt:lpstr>Take, Act On and Manage Design Decisions</vt:lpstr>
      <vt:lpstr>Shift Left</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Code with Honor  on the importance  and beauty  of software programming</dc:title>
  <dc:creator>Lucas Jellema</dc:creator>
  <cp:lastModifiedBy>Lucas Jellema</cp:lastModifiedBy>
  <cp:revision>70</cp:revision>
  <dcterms:created xsi:type="dcterms:W3CDTF">2020-11-15T10:37:25Z</dcterms:created>
  <dcterms:modified xsi:type="dcterms:W3CDTF">2021-11-24T10:05:35Z</dcterms:modified>
</cp:coreProperties>
</file>